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7"/>
  </p:notesMasterIdLst>
  <p:sldIdLst>
    <p:sldId id="263" r:id="rId5"/>
    <p:sldId id="1676" r:id="rId6"/>
    <p:sldId id="4511" r:id="rId7"/>
    <p:sldId id="4418" r:id="rId8"/>
    <p:sldId id="4507" r:id="rId9"/>
    <p:sldId id="4477" r:id="rId10"/>
    <p:sldId id="4424" r:id="rId11"/>
    <p:sldId id="4464" r:id="rId12"/>
    <p:sldId id="4494" r:id="rId13"/>
    <p:sldId id="4479" r:id="rId14"/>
    <p:sldId id="4495" r:id="rId15"/>
    <p:sldId id="4478" r:id="rId16"/>
    <p:sldId id="4496" r:id="rId17"/>
    <p:sldId id="4480" r:id="rId18"/>
    <p:sldId id="4481" r:id="rId19"/>
    <p:sldId id="4497" r:id="rId20"/>
    <p:sldId id="4463" r:id="rId21"/>
    <p:sldId id="4462" r:id="rId22"/>
    <p:sldId id="4498" r:id="rId23"/>
    <p:sldId id="4499" r:id="rId24"/>
    <p:sldId id="4500" r:id="rId25"/>
    <p:sldId id="4501" r:id="rId26"/>
    <p:sldId id="4502" r:id="rId27"/>
    <p:sldId id="4503" r:id="rId28"/>
    <p:sldId id="4504" r:id="rId29"/>
    <p:sldId id="4482" r:id="rId30"/>
    <p:sldId id="4465" r:id="rId31"/>
    <p:sldId id="4512" r:id="rId32"/>
    <p:sldId id="4513" r:id="rId33"/>
    <p:sldId id="4505" r:id="rId34"/>
    <p:sldId id="4510" r:id="rId35"/>
    <p:sldId id="4460"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EFBE7F-D13F-3AEA-BAD4-F6229168479A}" name="Gemma Fieldsend" initials="GF" userId="S::gemma.fieldsend@charliewaller.org::043243c8-70e3-45eb-8c25-0121049914d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44B7E"/>
    <a:srgbClr val="005E84"/>
    <a:srgbClr val="C29FD8"/>
    <a:srgbClr val="79A3DC"/>
    <a:srgbClr val="94C11F"/>
    <a:srgbClr val="EF811B"/>
    <a:srgbClr val="769D91"/>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FB709-727B-42B1-B474-79C32D014A74}" v="5" dt="2023-03-08T10:20:11.4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6604" autoAdjust="0"/>
  </p:normalViewPr>
  <p:slideViewPr>
    <p:cSldViewPr snapToGrid="0">
      <p:cViewPr varScale="1">
        <p:scale>
          <a:sx n="95" d="100"/>
          <a:sy n="95" d="100"/>
        </p:scale>
        <p:origin x="1986" y="84"/>
      </p:cViewPr>
      <p:guideLst>
        <p:guide orient="horz" pos="2183"/>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Martin" userId="696df28b-a01f-4941-848a-b087e6819034" providerId="ADAL" clId="{D7EFB709-727B-42B1-B474-79C32D014A74}"/>
    <pc:docChg chg="custSel mod modSld">
      <pc:chgData name="Amy Martin" userId="696df28b-a01f-4941-848a-b087e6819034" providerId="ADAL" clId="{D7EFB709-727B-42B1-B474-79C32D014A74}" dt="2023-05-15T13:54:32.518" v="43"/>
      <pc:docMkLst>
        <pc:docMk/>
      </pc:docMkLst>
      <pc:sldChg chg="modAnim">
        <pc:chgData name="Amy Martin" userId="696df28b-a01f-4941-848a-b087e6819034" providerId="ADAL" clId="{D7EFB709-727B-42B1-B474-79C32D014A74}" dt="2023-02-20T10:37:37.033" v="0"/>
        <pc:sldMkLst>
          <pc:docMk/>
          <pc:sldMk cId="2701353708" sldId="4418"/>
        </pc:sldMkLst>
      </pc:sldChg>
      <pc:sldChg chg="addSp delSp mod">
        <pc:chgData name="Amy Martin" userId="696df28b-a01f-4941-848a-b087e6819034" providerId="ADAL" clId="{D7EFB709-727B-42B1-B474-79C32D014A74}" dt="2023-03-08T10:18:49.425" v="34" actId="22"/>
        <pc:sldMkLst>
          <pc:docMk/>
          <pc:sldMk cId="2225316741" sldId="4462"/>
        </pc:sldMkLst>
        <pc:picChg chg="add">
          <ac:chgData name="Amy Martin" userId="696df28b-a01f-4941-848a-b087e6819034" providerId="ADAL" clId="{D7EFB709-727B-42B1-B474-79C32D014A74}" dt="2023-03-08T10:18:49.425" v="34" actId="22"/>
          <ac:picMkLst>
            <pc:docMk/>
            <pc:sldMk cId="2225316741" sldId="4462"/>
            <ac:picMk id="3" creationId="{BA31D9EE-7493-3283-07A6-F1B5CBD97951}"/>
          </ac:picMkLst>
        </pc:picChg>
        <pc:picChg chg="del">
          <ac:chgData name="Amy Martin" userId="696df28b-a01f-4941-848a-b087e6819034" providerId="ADAL" clId="{D7EFB709-727B-42B1-B474-79C32D014A74}" dt="2023-03-08T10:18:49.018" v="33" actId="478"/>
          <ac:picMkLst>
            <pc:docMk/>
            <pc:sldMk cId="2225316741" sldId="4462"/>
            <ac:picMk id="14" creationId="{87A35180-A476-609A-22A3-B868CA63882F}"/>
          </ac:picMkLst>
        </pc:picChg>
      </pc:sldChg>
      <pc:sldChg chg="addSp delSp modSp mod">
        <pc:chgData name="Amy Martin" userId="696df28b-a01f-4941-848a-b087e6819034" providerId="ADAL" clId="{D7EFB709-727B-42B1-B474-79C32D014A74}" dt="2023-02-20T10:41:26.862" v="8" actId="14100"/>
        <pc:sldMkLst>
          <pc:docMk/>
          <pc:sldMk cId="3293756239" sldId="4464"/>
        </pc:sldMkLst>
        <pc:picChg chg="add mod">
          <ac:chgData name="Amy Martin" userId="696df28b-a01f-4941-848a-b087e6819034" providerId="ADAL" clId="{D7EFB709-727B-42B1-B474-79C32D014A74}" dt="2023-02-20T10:41:26.862" v="8" actId="14100"/>
          <ac:picMkLst>
            <pc:docMk/>
            <pc:sldMk cId="3293756239" sldId="4464"/>
            <ac:picMk id="5" creationId="{D1D92C9D-EEAD-A767-7114-D3A93A0FA96C}"/>
          </ac:picMkLst>
        </pc:picChg>
        <pc:picChg chg="del">
          <ac:chgData name="Amy Martin" userId="696df28b-a01f-4941-848a-b087e6819034" providerId="ADAL" clId="{D7EFB709-727B-42B1-B474-79C32D014A74}" dt="2023-02-20T10:41:00.255" v="1" actId="478"/>
          <ac:picMkLst>
            <pc:docMk/>
            <pc:sldMk cId="3293756239" sldId="4464"/>
            <ac:picMk id="6" creationId="{92DB0388-B49D-9616-5FC1-D23202FE1CFF}"/>
          </ac:picMkLst>
        </pc:picChg>
      </pc:sldChg>
      <pc:sldChg chg="modSp mod">
        <pc:chgData name="Amy Martin" userId="696df28b-a01f-4941-848a-b087e6819034" providerId="ADAL" clId="{D7EFB709-727B-42B1-B474-79C32D014A74}" dt="2023-03-08T09:23:00.100" v="24" actId="14100"/>
        <pc:sldMkLst>
          <pc:docMk/>
          <pc:sldMk cId="1091358124" sldId="4477"/>
        </pc:sldMkLst>
        <pc:picChg chg="mod">
          <ac:chgData name="Amy Martin" userId="696df28b-a01f-4941-848a-b087e6819034" providerId="ADAL" clId="{D7EFB709-727B-42B1-B474-79C32D014A74}" dt="2023-03-08T09:23:00.100" v="24" actId="14100"/>
          <ac:picMkLst>
            <pc:docMk/>
            <pc:sldMk cId="1091358124" sldId="4477"/>
            <ac:picMk id="5" creationId="{63FCFD55-69A9-92E2-EE4B-F4D644DC75C8}"/>
          </ac:picMkLst>
        </pc:picChg>
      </pc:sldChg>
      <pc:sldChg chg="modSp mod">
        <pc:chgData name="Amy Martin" userId="696df28b-a01f-4941-848a-b087e6819034" providerId="ADAL" clId="{D7EFB709-727B-42B1-B474-79C32D014A74}" dt="2023-03-08T09:23:52.634" v="28" actId="1076"/>
        <pc:sldMkLst>
          <pc:docMk/>
          <pc:sldMk cId="3728020179" sldId="4478"/>
        </pc:sldMkLst>
        <pc:picChg chg="mod">
          <ac:chgData name="Amy Martin" userId="696df28b-a01f-4941-848a-b087e6819034" providerId="ADAL" clId="{D7EFB709-727B-42B1-B474-79C32D014A74}" dt="2023-03-08T09:23:52.634" v="28" actId="1076"/>
          <ac:picMkLst>
            <pc:docMk/>
            <pc:sldMk cId="3728020179" sldId="4478"/>
            <ac:picMk id="6" creationId="{B95B1E25-1A70-7F24-5ABA-2E80BC6F5548}"/>
          </ac:picMkLst>
        </pc:picChg>
      </pc:sldChg>
      <pc:sldChg chg="addSp delSp mod">
        <pc:chgData name="Amy Martin" userId="696df28b-a01f-4941-848a-b087e6819034" providerId="ADAL" clId="{D7EFB709-727B-42B1-B474-79C32D014A74}" dt="2023-03-08T10:17:57.727" v="30" actId="22"/>
        <pc:sldMkLst>
          <pc:docMk/>
          <pc:sldMk cId="1126651027" sldId="4481"/>
        </pc:sldMkLst>
        <pc:picChg chg="add">
          <ac:chgData name="Amy Martin" userId="696df28b-a01f-4941-848a-b087e6819034" providerId="ADAL" clId="{D7EFB709-727B-42B1-B474-79C32D014A74}" dt="2023-03-08T10:17:57.727" v="30" actId="22"/>
          <ac:picMkLst>
            <pc:docMk/>
            <pc:sldMk cId="1126651027" sldId="4481"/>
            <ac:picMk id="3" creationId="{8A91EC2E-C806-9ECA-DEA1-D71CE7C13805}"/>
          </ac:picMkLst>
        </pc:picChg>
        <pc:picChg chg="del">
          <ac:chgData name="Amy Martin" userId="696df28b-a01f-4941-848a-b087e6819034" providerId="ADAL" clId="{D7EFB709-727B-42B1-B474-79C32D014A74}" dt="2023-03-08T10:17:57.357" v="29" actId="478"/>
          <ac:picMkLst>
            <pc:docMk/>
            <pc:sldMk cId="1126651027" sldId="4481"/>
            <ac:picMk id="8" creationId="{16E7D1A8-91FF-C032-B46E-2F1E8218B2CC}"/>
          </ac:picMkLst>
        </pc:picChg>
      </pc:sldChg>
      <pc:sldChg chg="addSp delSp modSp mod">
        <pc:chgData name="Amy Martin" userId="696df28b-a01f-4941-848a-b087e6819034" providerId="ADAL" clId="{D7EFB709-727B-42B1-B474-79C32D014A74}" dt="2023-02-20T10:41:45.985" v="15" actId="1076"/>
        <pc:sldMkLst>
          <pc:docMk/>
          <pc:sldMk cId="1676107563" sldId="4494"/>
        </pc:sldMkLst>
        <pc:picChg chg="add mod">
          <ac:chgData name="Amy Martin" userId="696df28b-a01f-4941-848a-b087e6819034" providerId="ADAL" clId="{D7EFB709-727B-42B1-B474-79C32D014A74}" dt="2023-02-20T10:41:45.985" v="15" actId="1076"/>
          <ac:picMkLst>
            <pc:docMk/>
            <pc:sldMk cId="1676107563" sldId="4494"/>
            <ac:picMk id="5" creationId="{C1E5A6E7-0471-2818-D924-6A66127D2D45}"/>
          </ac:picMkLst>
        </pc:picChg>
        <pc:picChg chg="del">
          <ac:chgData name="Amy Martin" userId="696df28b-a01f-4941-848a-b087e6819034" providerId="ADAL" clId="{D7EFB709-727B-42B1-B474-79C32D014A74}" dt="2023-02-20T10:41:30.627" v="9" actId="478"/>
          <ac:picMkLst>
            <pc:docMk/>
            <pc:sldMk cId="1676107563" sldId="4494"/>
            <ac:picMk id="9" creationId="{B20CFBF9-57FD-6378-AAFC-54B50D1EAF46}"/>
          </ac:picMkLst>
        </pc:picChg>
      </pc:sldChg>
      <pc:sldChg chg="addSp delSp modSp mod">
        <pc:chgData name="Amy Martin" userId="696df28b-a01f-4941-848a-b087e6819034" providerId="ADAL" clId="{D7EFB709-727B-42B1-B474-79C32D014A74}" dt="2023-02-20T10:42:04.423" v="21" actId="1076"/>
        <pc:sldMkLst>
          <pc:docMk/>
          <pc:sldMk cId="2511117188" sldId="4495"/>
        </pc:sldMkLst>
        <pc:picChg chg="add mod">
          <ac:chgData name="Amy Martin" userId="696df28b-a01f-4941-848a-b087e6819034" providerId="ADAL" clId="{D7EFB709-727B-42B1-B474-79C32D014A74}" dt="2023-02-20T10:42:04.423" v="21" actId="1076"/>
          <ac:picMkLst>
            <pc:docMk/>
            <pc:sldMk cId="2511117188" sldId="4495"/>
            <ac:picMk id="5" creationId="{A4453589-71D5-39B1-194C-1832810858D2}"/>
          </ac:picMkLst>
        </pc:picChg>
        <pc:picChg chg="del">
          <ac:chgData name="Amy Martin" userId="696df28b-a01f-4941-848a-b087e6819034" providerId="ADAL" clId="{D7EFB709-727B-42B1-B474-79C32D014A74}" dt="2023-02-20T10:41:49.657" v="16" actId="478"/>
          <ac:picMkLst>
            <pc:docMk/>
            <pc:sldMk cId="2511117188" sldId="4495"/>
            <ac:picMk id="6" creationId="{00748F88-C592-1DB0-193E-BF1D83788B0D}"/>
          </ac:picMkLst>
        </pc:picChg>
      </pc:sldChg>
      <pc:sldChg chg="addSp delSp mod">
        <pc:chgData name="Amy Martin" userId="696df28b-a01f-4941-848a-b087e6819034" providerId="ADAL" clId="{D7EFB709-727B-42B1-B474-79C32D014A74}" dt="2023-03-08T10:18:26.328" v="32" actId="22"/>
        <pc:sldMkLst>
          <pc:docMk/>
          <pc:sldMk cId="1411741774" sldId="4497"/>
        </pc:sldMkLst>
        <pc:picChg chg="del">
          <ac:chgData name="Amy Martin" userId="696df28b-a01f-4941-848a-b087e6819034" providerId="ADAL" clId="{D7EFB709-727B-42B1-B474-79C32D014A74}" dt="2023-03-08T10:18:25.831" v="31" actId="478"/>
          <ac:picMkLst>
            <pc:docMk/>
            <pc:sldMk cId="1411741774" sldId="4497"/>
            <ac:picMk id="2" creationId="{6AF35B49-F485-B3F8-6260-FF02185C730A}"/>
          </ac:picMkLst>
        </pc:picChg>
        <pc:picChg chg="add">
          <ac:chgData name="Amy Martin" userId="696df28b-a01f-4941-848a-b087e6819034" providerId="ADAL" clId="{D7EFB709-727B-42B1-B474-79C32D014A74}" dt="2023-03-08T10:18:26.328" v="32" actId="22"/>
          <ac:picMkLst>
            <pc:docMk/>
            <pc:sldMk cId="1411741774" sldId="4497"/>
            <ac:picMk id="4" creationId="{C2D45178-F9DE-586E-ABEE-649784262DB9}"/>
          </ac:picMkLst>
        </pc:picChg>
      </pc:sldChg>
      <pc:sldChg chg="addSp delSp mod">
        <pc:chgData name="Amy Martin" userId="696df28b-a01f-4941-848a-b087e6819034" providerId="ADAL" clId="{D7EFB709-727B-42B1-B474-79C32D014A74}" dt="2023-03-08T10:19:13.502" v="36" actId="22"/>
        <pc:sldMkLst>
          <pc:docMk/>
          <pc:sldMk cId="1666425001" sldId="4499"/>
        </pc:sldMkLst>
        <pc:picChg chg="del">
          <ac:chgData name="Amy Martin" userId="696df28b-a01f-4941-848a-b087e6819034" providerId="ADAL" clId="{D7EFB709-727B-42B1-B474-79C32D014A74}" dt="2023-03-08T10:19:13.089" v="35" actId="478"/>
          <ac:picMkLst>
            <pc:docMk/>
            <pc:sldMk cId="1666425001" sldId="4499"/>
            <ac:picMk id="2" creationId="{43703344-A415-2D0C-7DDB-73D9743E50AC}"/>
          </ac:picMkLst>
        </pc:picChg>
        <pc:picChg chg="add">
          <ac:chgData name="Amy Martin" userId="696df28b-a01f-4941-848a-b087e6819034" providerId="ADAL" clId="{D7EFB709-727B-42B1-B474-79C32D014A74}" dt="2023-03-08T10:19:13.502" v="36" actId="22"/>
          <ac:picMkLst>
            <pc:docMk/>
            <pc:sldMk cId="1666425001" sldId="4499"/>
            <ac:picMk id="4" creationId="{D9B5CC84-710C-E733-4858-7C0335511CD9}"/>
          </ac:picMkLst>
        </pc:picChg>
      </pc:sldChg>
      <pc:sldChg chg="addSp delSp mod">
        <pc:chgData name="Amy Martin" userId="696df28b-a01f-4941-848a-b087e6819034" providerId="ADAL" clId="{D7EFB709-727B-42B1-B474-79C32D014A74}" dt="2023-03-08T10:19:31.873" v="38" actId="22"/>
        <pc:sldMkLst>
          <pc:docMk/>
          <pc:sldMk cId="2817696380" sldId="4501"/>
        </pc:sldMkLst>
        <pc:picChg chg="del">
          <ac:chgData name="Amy Martin" userId="696df28b-a01f-4941-848a-b087e6819034" providerId="ADAL" clId="{D7EFB709-727B-42B1-B474-79C32D014A74}" dt="2023-03-08T10:19:31.568" v="37" actId="478"/>
          <ac:picMkLst>
            <pc:docMk/>
            <pc:sldMk cId="2817696380" sldId="4501"/>
            <ac:picMk id="3" creationId="{A9D9D260-0261-0E0C-54BA-6B8C69087CF4}"/>
          </ac:picMkLst>
        </pc:picChg>
        <pc:picChg chg="add">
          <ac:chgData name="Amy Martin" userId="696df28b-a01f-4941-848a-b087e6819034" providerId="ADAL" clId="{D7EFB709-727B-42B1-B474-79C32D014A74}" dt="2023-03-08T10:19:31.873" v="38" actId="22"/>
          <ac:picMkLst>
            <pc:docMk/>
            <pc:sldMk cId="2817696380" sldId="4501"/>
            <ac:picMk id="4" creationId="{8F4E4CF9-16F0-D506-F551-A520F5A5536F}"/>
          </ac:picMkLst>
        </pc:picChg>
      </pc:sldChg>
      <pc:sldChg chg="addSp delSp mod">
        <pc:chgData name="Amy Martin" userId="696df28b-a01f-4941-848a-b087e6819034" providerId="ADAL" clId="{D7EFB709-727B-42B1-B474-79C32D014A74}" dt="2023-03-08T10:19:48.798" v="40" actId="22"/>
        <pc:sldMkLst>
          <pc:docMk/>
          <pc:sldMk cId="618699652" sldId="4503"/>
        </pc:sldMkLst>
        <pc:picChg chg="del">
          <ac:chgData name="Amy Martin" userId="696df28b-a01f-4941-848a-b087e6819034" providerId="ADAL" clId="{D7EFB709-727B-42B1-B474-79C32D014A74}" dt="2023-03-08T10:19:48.379" v="39" actId="478"/>
          <ac:picMkLst>
            <pc:docMk/>
            <pc:sldMk cId="618699652" sldId="4503"/>
            <ac:picMk id="2" creationId="{BAFA86B4-3042-674B-1710-325A68B601F7}"/>
          </ac:picMkLst>
        </pc:picChg>
        <pc:picChg chg="add">
          <ac:chgData name="Amy Martin" userId="696df28b-a01f-4941-848a-b087e6819034" providerId="ADAL" clId="{D7EFB709-727B-42B1-B474-79C32D014A74}" dt="2023-03-08T10:19:48.798" v="40" actId="22"/>
          <ac:picMkLst>
            <pc:docMk/>
            <pc:sldMk cId="618699652" sldId="4503"/>
            <ac:picMk id="4" creationId="{26340F02-4C3B-AA73-EE47-BE400D898B07}"/>
          </ac:picMkLst>
        </pc:picChg>
      </pc:sldChg>
      <pc:sldChg chg="addSp delSp modSp mod">
        <pc:chgData name="Amy Martin" userId="696df28b-a01f-4941-848a-b087e6819034" providerId="ADAL" clId="{D7EFB709-727B-42B1-B474-79C32D014A74}" dt="2023-03-08T10:20:11.460" v="42"/>
        <pc:sldMkLst>
          <pc:docMk/>
          <pc:sldMk cId="443689071" sldId="4505"/>
        </pc:sldMkLst>
        <pc:picChg chg="del">
          <ac:chgData name="Amy Martin" userId="696df28b-a01f-4941-848a-b087e6819034" providerId="ADAL" clId="{D7EFB709-727B-42B1-B474-79C32D014A74}" dt="2023-03-08T10:20:11.152" v="41" actId="478"/>
          <ac:picMkLst>
            <pc:docMk/>
            <pc:sldMk cId="443689071" sldId="4505"/>
            <ac:picMk id="2" creationId="{E6D0B97B-55A3-65BB-4A2E-E1E43FE66EA4}"/>
          </ac:picMkLst>
        </pc:picChg>
        <pc:picChg chg="add mod">
          <ac:chgData name="Amy Martin" userId="696df28b-a01f-4941-848a-b087e6819034" providerId="ADAL" clId="{D7EFB709-727B-42B1-B474-79C32D014A74}" dt="2023-03-08T10:20:11.460" v="42"/>
          <ac:picMkLst>
            <pc:docMk/>
            <pc:sldMk cId="443689071" sldId="4505"/>
            <ac:picMk id="3" creationId="{0353164B-B88F-9F62-3750-FF54A18BB1A3}"/>
          </ac:picMkLst>
        </pc:picChg>
      </pc:sldChg>
      <pc:sldChg chg="modSp mod">
        <pc:chgData name="Amy Martin" userId="696df28b-a01f-4941-848a-b087e6819034" providerId="ADAL" clId="{D7EFB709-727B-42B1-B474-79C32D014A74}" dt="2023-02-20T10:41:22.043" v="4" actId="27636"/>
        <pc:sldMkLst>
          <pc:docMk/>
          <pc:sldMk cId="1437763949" sldId="4507"/>
        </pc:sldMkLst>
        <pc:spChg chg="mod">
          <ac:chgData name="Amy Martin" userId="696df28b-a01f-4941-848a-b087e6819034" providerId="ADAL" clId="{D7EFB709-727B-42B1-B474-79C32D014A74}" dt="2023-02-20T10:41:22.043" v="4" actId="27636"/>
          <ac:spMkLst>
            <pc:docMk/>
            <pc:sldMk cId="1437763949" sldId="4507"/>
            <ac:spMk id="15" creationId="{82D45AEB-79DE-0CA7-98FD-A1F047ABD887}"/>
          </ac:spMkLst>
        </pc:spChg>
      </pc:sldChg>
      <pc:sldChg chg="modSp mod">
        <pc:chgData name="Amy Martin" userId="696df28b-a01f-4941-848a-b087e6819034" providerId="ADAL" clId="{D7EFB709-727B-42B1-B474-79C32D014A74}" dt="2023-02-20T10:41:22.033" v="3" actId="27636"/>
        <pc:sldMkLst>
          <pc:docMk/>
          <pc:sldMk cId="20293755" sldId="4510"/>
        </pc:sldMkLst>
        <pc:spChg chg="mod">
          <ac:chgData name="Amy Martin" userId="696df28b-a01f-4941-848a-b087e6819034" providerId="ADAL" clId="{D7EFB709-727B-42B1-B474-79C32D014A74}" dt="2023-02-20T10:41:22.033" v="3" actId="27636"/>
          <ac:spMkLst>
            <pc:docMk/>
            <pc:sldMk cId="20293755" sldId="4510"/>
            <ac:spMk id="24" creationId="{94A0B58C-E268-4787-1D0E-4C2A17D91C4D}"/>
          </ac:spMkLst>
        </pc:spChg>
      </pc:sldChg>
    </pc:docChg>
  </pc:docChgLst>
  <pc:docChgLst>
    <pc:chgData name="Alice Palmer" userId="S::alice.palmer@charliewaller.org::88bf8b12-baeb-47a7-b11d-56665470e9d1" providerId="AD" clId="Web-{E592B263-BDFF-BAB4-4460-CA19851493C8}"/>
    <pc:docChg chg="modSld">
      <pc:chgData name="Alice Palmer" userId="S::alice.palmer@charliewaller.org::88bf8b12-baeb-47a7-b11d-56665470e9d1" providerId="AD" clId="Web-{E592B263-BDFF-BAB4-4460-CA19851493C8}" dt="2023-03-23T16:35:50.906" v="60" actId="20577"/>
      <pc:docMkLst>
        <pc:docMk/>
      </pc:docMkLst>
      <pc:sldChg chg="modSp">
        <pc:chgData name="Alice Palmer" userId="S::alice.palmer@charliewaller.org::88bf8b12-baeb-47a7-b11d-56665470e9d1" providerId="AD" clId="Web-{E592B263-BDFF-BAB4-4460-CA19851493C8}" dt="2023-03-23T16:20:02.460" v="54" actId="20577"/>
        <pc:sldMkLst>
          <pc:docMk/>
          <pc:sldMk cId="3477622950" sldId="4463"/>
        </pc:sldMkLst>
        <pc:spChg chg="mod">
          <ac:chgData name="Alice Palmer" userId="S::alice.palmer@charliewaller.org::88bf8b12-baeb-47a7-b11d-56665470e9d1" providerId="AD" clId="Web-{E592B263-BDFF-BAB4-4460-CA19851493C8}" dt="2023-03-23T16:20:02.460" v="54" actId="20577"/>
          <ac:spMkLst>
            <pc:docMk/>
            <pc:sldMk cId="3477622950" sldId="4463"/>
            <ac:spMk id="10" creationId="{AFF55AC2-517F-1198-1A47-64B6690A3B1F}"/>
          </ac:spMkLst>
        </pc:spChg>
      </pc:sldChg>
      <pc:sldChg chg="modSp">
        <pc:chgData name="Alice Palmer" userId="S::alice.palmer@charliewaller.org::88bf8b12-baeb-47a7-b11d-56665470e9d1" providerId="AD" clId="Web-{E592B263-BDFF-BAB4-4460-CA19851493C8}" dt="2023-03-23T16:05:23.611" v="5" actId="14100"/>
        <pc:sldMkLst>
          <pc:docMk/>
          <pc:sldMk cId="1437763949" sldId="4507"/>
        </pc:sldMkLst>
        <pc:spChg chg="mod">
          <ac:chgData name="Alice Palmer" userId="S::alice.palmer@charliewaller.org::88bf8b12-baeb-47a7-b11d-56665470e9d1" providerId="AD" clId="Web-{E592B263-BDFF-BAB4-4460-CA19851493C8}" dt="2023-03-23T16:05:23.611" v="5" actId="14100"/>
          <ac:spMkLst>
            <pc:docMk/>
            <pc:sldMk cId="1437763949" sldId="4507"/>
            <ac:spMk id="15" creationId="{82D45AEB-79DE-0CA7-98FD-A1F047ABD887}"/>
          </ac:spMkLst>
        </pc:spChg>
      </pc:sldChg>
      <pc:sldChg chg="modSp">
        <pc:chgData name="Alice Palmer" userId="S::alice.palmer@charliewaller.org::88bf8b12-baeb-47a7-b11d-56665470e9d1" providerId="AD" clId="Web-{E592B263-BDFF-BAB4-4460-CA19851493C8}" dt="2023-03-23T16:35:50.906" v="60" actId="20577"/>
        <pc:sldMkLst>
          <pc:docMk/>
          <pc:sldMk cId="20293755" sldId="4510"/>
        </pc:sldMkLst>
        <pc:spChg chg="mod">
          <ac:chgData name="Alice Palmer" userId="S::alice.palmer@charliewaller.org::88bf8b12-baeb-47a7-b11d-56665470e9d1" providerId="AD" clId="Web-{E592B263-BDFF-BAB4-4460-CA19851493C8}" dt="2023-03-23T16:35:50.906" v="60" actId="20577"/>
          <ac:spMkLst>
            <pc:docMk/>
            <pc:sldMk cId="20293755" sldId="4510"/>
            <ac:spMk id="24" creationId="{94A0B58C-E268-4787-1D0E-4C2A17D91C4D}"/>
          </ac:spMkLst>
        </pc:spChg>
      </pc:sldChg>
      <pc:sldChg chg="modSp">
        <pc:chgData name="Alice Palmer" userId="S::alice.palmer@charliewaller.org::88bf8b12-baeb-47a7-b11d-56665470e9d1" providerId="AD" clId="Web-{E592B263-BDFF-BAB4-4460-CA19851493C8}" dt="2023-03-23T16:24:16.643" v="55" actId="1076"/>
        <pc:sldMkLst>
          <pc:docMk/>
          <pc:sldMk cId="1722808401" sldId="4512"/>
        </pc:sldMkLst>
        <pc:spChg chg="mod">
          <ac:chgData name="Alice Palmer" userId="S::alice.palmer@charliewaller.org::88bf8b12-baeb-47a7-b11d-56665470e9d1" providerId="AD" clId="Web-{E592B263-BDFF-BAB4-4460-CA19851493C8}" dt="2023-03-23T16:24:16.643" v="55" actId="1076"/>
          <ac:spMkLst>
            <pc:docMk/>
            <pc:sldMk cId="1722808401" sldId="4512"/>
            <ac:spMk id="7" creationId="{0752303B-1AE4-A34B-A108-FEFAB1294F9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5/15/2023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1.00</a:t>
            </a:r>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134605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either discuss and feedback or set up mall groups role playing the signs and symptoms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11</a:t>
            </a:fld>
            <a:endParaRPr lang="en-US"/>
          </a:p>
        </p:txBody>
      </p:sp>
    </p:spTree>
    <p:extLst>
      <p:ext uri="{BB962C8B-B14F-4D97-AF65-F5344CB8AC3E}">
        <p14:creationId xmlns:p14="http://schemas.microsoft.com/office/powerpoint/2010/main" val="2443595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kern="1200">
                <a:solidFill>
                  <a:schemeClr val="tx1"/>
                </a:solidFill>
                <a:effectLst/>
                <a:latin typeface="+mn-lt"/>
                <a:ea typeface="+mn-ea"/>
                <a:cs typeface="+mn-cs"/>
              </a:rPr>
              <a:t>https://www.bbc.co.uk/bitesize/articles/ztrx7yc </a:t>
            </a:r>
          </a:p>
          <a:p>
            <a:pPr rtl="0" fontAlgn="base"/>
            <a:endParaRPr lang="en-GB" sz="1200" b="1" i="0" kern="1200">
              <a:solidFill>
                <a:schemeClr val="tx1"/>
              </a:solidFill>
              <a:effectLst/>
              <a:latin typeface="+mn-lt"/>
              <a:ea typeface="+mn-ea"/>
              <a:cs typeface="+mn-cs"/>
            </a:endParaRPr>
          </a:p>
          <a:p>
            <a:pPr rtl="0" fontAlgn="base"/>
            <a:r>
              <a:rPr lang="en-GB" sz="1200" b="1" i="0" kern="1200">
                <a:solidFill>
                  <a:schemeClr val="tx1"/>
                </a:solidFill>
                <a:effectLst/>
                <a:latin typeface="+mn-lt"/>
                <a:ea typeface="+mn-ea"/>
                <a:cs typeface="+mn-cs"/>
              </a:rPr>
              <a:t>Picture hyperlinks to the video</a:t>
            </a:r>
          </a:p>
          <a:p>
            <a:pPr rtl="0" fontAlgn="base"/>
            <a:r>
              <a:rPr lang="en-GB" sz="1200" b="1" i="0" kern="1200">
                <a:solidFill>
                  <a:schemeClr val="tx1"/>
                </a:solidFill>
                <a:effectLst/>
                <a:latin typeface="+mn-lt"/>
                <a:ea typeface="+mn-ea"/>
                <a:cs typeface="+mn-cs"/>
              </a:rPr>
              <a:t>Play all of the clip</a:t>
            </a: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2157680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either discuss and feedback or set up mall groups role playing the signs and symptoms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13</a:t>
            </a:fld>
            <a:endParaRPr lang="en-US"/>
          </a:p>
        </p:txBody>
      </p:sp>
    </p:spTree>
    <p:extLst>
      <p:ext uri="{BB962C8B-B14F-4D97-AF65-F5344CB8AC3E}">
        <p14:creationId xmlns:p14="http://schemas.microsoft.com/office/powerpoint/2010/main" val="624446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https://emergingminds.org.uk/co-ray-young-people-evidence-informed-briefings/</a:t>
            </a:r>
          </a:p>
          <a:p>
            <a:endParaRPr lang="en-US"/>
          </a:p>
          <a:p>
            <a:r>
              <a:rPr lang="en-US"/>
              <a:t>The picture is hyperlinked to the website for you to show students the key messages (these are to be printed off an put on tables or can be done as whole class discussions using the slides if you prefer)</a:t>
            </a:r>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14</a:t>
            </a:fld>
            <a:endParaRPr lang="en-US"/>
          </a:p>
        </p:txBody>
      </p:sp>
    </p:spTree>
    <p:extLst>
      <p:ext uri="{BB962C8B-B14F-4D97-AF65-F5344CB8AC3E}">
        <p14:creationId xmlns:p14="http://schemas.microsoft.com/office/powerpoint/2010/main" val="621727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16</a:t>
            </a:fld>
            <a:endParaRPr lang="en-US"/>
          </a:p>
        </p:txBody>
      </p:sp>
    </p:spTree>
    <p:extLst>
      <p:ext uri="{BB962C8B-B14F-4D97-AF65-F5344CB8AC3E}">
        <p14:creationId xmlns:p14="http://schemas.microsoft.com/office/powerpoint/2010/main" val="2317129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18</a:t>
            </a:fld>
            <a:endParaRPr lang="en-US"/>
          </a:p>
        </p:txBody>
      </p:sp>
    </p:spTree>
    <p:extLst>
      <p:ext uri="{BB962C8B-B14F-4D97-AF65-F5344CB8AC3E}">
        <p14:creationId xmlns:p14="http://schemas.microsoft.com/office/powerpoint/2010/main" val="801874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20</a:t>
            </a:fld>
            <a:endParaRPr lang="en-US"/>
          </a:p>
        </p:txBody>
      </p:sp>
    </p:spTree>
    <p:extLst>
      <p:ext uri="{BB962C8B-B14F-4D97-AF65-F5344CB8AC3E}">
        <p14:creationId xmlns:p14="http://schemas.microsoft.com/office/powerpoint/2010/main" val="2113179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22</a:t>
            </a:fld>
            <a:endParaRPr lang="en-US"/>
          </a:p>
        </p:txBody>
      </p:sp>
    </p:spTree>
    <p:extLst>
      <p:ext uri="{BB962C8B-B14F-4D97-AF65-F5344CB8AC3E}">
        <p14:creationId xmlns:p14="http://schemas.microsoft.com/office/powerpoint/2010/main" val="561378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24</a:t>
            </a:fld>
            <a:endParaRPr lang="en-US"/>
          </a:p>
        </p:txBody>
      </p:sp>
    </p:spTree>
    <p:extLst>
      <p:ext uri="{BB962C8B-B14F-4D97-AF65-F5344CB8AC3E}">
        <p14:creationId xmlns:p14="http://schemas.microsoft.com/office/powerpoint/2010/main" val="71749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Tell students that the post-It note is another resource which is a more condensed version of the Young People briefing documents they have been looking at today.</a:t>
            </a:r>
          </a:p>
          <a:p>
            <a:endParaRPr lang="en-US"/>
          </a:p>
          <a:p>
            <a:r>
              <a:rPr lang="en-US"/>
              <a:t>https://emergingminds.org.uk/wp-content/uploads/2022/02/Infographics-CoRAY_Post-it-note_Boredom-1.pdf </a:t>
            </a:r>
          </a:p>
          <a:p>
            <a:endParaRPr lang="en-US"/>
          </a:p>
          <a:p>
            <a:r>
              <a:rPr lang="en-US"/>
              <a:t>The picture hyperlinks to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27</a:t>
            </a:fld>
            <a:endParaRPr lang="en-US"/>
          </a:p>
        </p:txBody>
      </p:sp>
    </p:spTree>
    <p:extLst>
      <p:ext uri="{BB962C8B-B14F-4D97-AF65-F5344CB8AC3E}">
        <p14:creationId xmlns:p14="http://schemas.microsoft.com/office/powerpoint/2010/main" val="274484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2</a:t>
            </a:fld>
            <a:endParaRPr lang="en-US"/>
          </a:p>
        </p:txBody>
      </p:sp>
    </p:spTree>
    <p:extLst>
      <p:ext uri="{BB962C8B-B14F-4D97-AF65-F5344CB8AC3E}">
        <p14:creationId xmlns:p14="http://schemas.microsoft.com/office/powerpoint/2010/main" val="3500250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Highlight the importance of speaking out about a worry- the two sites are hyperlinked </a:t>
            </a:r>
          </a:p>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28</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30</a:t>
            </a:fld>
            <a:endParaRPr lang="en-US"/>
          </a:p>
        </p:txBody>
      </p:sp>
    </p:spTree>
    <p:extLst>
      <p:ext uri="{BB962C8B-B14F-4D97-AF65-F5344CB8AC3E}">
        <p14:creationId xmlns:p14="http://schemas.microsoft.com/office/powerpoint/2010/main" val="925418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31</a:t>
            </a:fld>
            <a:endParaRPr lang="en-US"/>
          </a:p>
        </p:txBody>
      </p:sp>
    </p:spTree>
    <p:extLst>
      <p:ext uri="{BB962C8B-B14F-4D97-AF65-F5344CB8AC3E}">
        <p14:creationId xmlns:p14="http://schemas.microsoft.com/office/powerpoint/2010/main" val="1889909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A04282-26E0-45A1-8E09-028CB16A080B}" type="slidenum">
              <a:rPr lang="en-GB" smtClean="0"/>
              <a:t>32</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images are hyperlinked so you can explore the website/ show it to students:</a:t>
            </a:r>
          </a:p>
          <a:p>
            <a:endParaRPr lang="en-US"/>
          </a:p>
          <a:p>
            <a:r>
              <a:rPr lang="en-US"/>
              <a:t>https://emergingminds.org.uk/co-ray-young-people-evidence-informed-briefings/</a:t>
            </a:r>
          </a:p>
          <a:p>
            <a:r>
              <a:rPr lang="en-US"/>
              <a:t>https://charliewaller.org/resources/asking-for-help-young-person/ </a:t>
            </a:r>
          </a:p>
        </p:txBody>
      </p:sp>
      <p:sp>
        <p:nvSpPr>
          <p:cNvPr id="4" name="Slide Number Placeholder 3"/>
          <p:cNvSpPr>
            <a:spLocks noGrp="1"/>
          </p:cNvSpPr>
          <p:nvPr>
            <p:ph type="sldNum" sz="quarter" idx="5"/>
          </p:nvPr>
        </p:nvSpPr>
        <p:spPr/>
        <p:txBody>
          <a:bodyPr/>
          <a:lstStyle/>
          <a:p>
            <a:fld id="{A77CA5DC-5553-2447-9EEC-CB1D7E52EA0F}" type="slidenum">
              <a:rPr lang="en-US" smtClean="0"/>
              <a:t>3</a:t>
            </a:fld>
            <a:endParaRPr lang="en-US"/>
          </a:p>
        </p:txBody>
      </p:sp>
    </p:spTree>
    <p:extLst>
      <p:ext uri="{BB962C8B-B14F-4D97-AF65-F5344CB8AC3E}">
        <p14:creationId xmlns:p14="http://schemas.microsoft.com/office/powerpoint/2010/main" val="2689952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 is hyperlinked so you can explore the website/ show it to students</a:t>
            </a:r>
          </a:p>
        </p:txBody>
      </p:sp>
      <p:sp>
        <p:nvSpPr>
          <p:cNvPr id="4" name="Slide Number Placeholder 3"/>
          <p:cNvSpPr>
            <a:spLocks noGrp="1"/>
          </p:cNvSpPr>
          <p:nvPr>
            <p:ph type="sldNum" sz="quarter" idx="5"/>
          </p:nvPr>
        </p:nvSpPr>
        <p:spPr/>
        <p:txBody>
          <a:bodyPr/>
          <a:lstStyle/>
          <a:p>
            <a:fld id="{A77CA5DC-5553-2447-9EEC-CB1D7E52EA0F}" type="slidenum">
              <a:rPr lang="en-US" smtClean="0"/>
              <a:t>4</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5</a:t>
            </a:fld>
            <a:endParaRPr lang="en-US"/>
          </a:p>
        </p:txBody>
      </p:sp>
    </p:spTree>
    <p:extLst>
      <p:ext uri="{BB962C8B-B14F-4D97-AF65-F5344CB8AC3E}">
        <p14:creationId xmlns:p14="http://schemas.microsoft.com/office/powerpoint/2010/main" val="2560907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1" i="0" kern="1200">
                <a:solidFill>
                  <a:schemeClr val="tx1"/>
                </a:solidFill>
                <a:effectLst/>
                <a:latin typeface="+mn-lt"/>
                <a:ea typeface="+mn-ea"/>
                <a:cs typeface="+mn-cs"/>
              </a:rPr>
              <a:t>https://www.bbc.co.uk/bitesize/articles/ztrx7yc </a:t>
            </a:r>
          </a:p>
          <a:p>
            <a:pPr rtl="0" fontAlgn="base"/>
            <a:endParaRPr lang="en-GB" sz="1200" b="1" i="0" kern="1200">
              <a:solidFill>
                <a:schemeClr val="tx1"/>
              </a:solidFill>
              <a:effectLst/>
              <a:latin typeface="+mn-lt"/>
              <a:ea typeface="+mn-ea"/>
              <a:cs typeface="+mn-cs"/>
            </a:endParaRPr>
          </a:p>
          <a:p>
            <a:pPr rtl="0" fontAlgn="base"/>
            <a:r>
              <a:rPr lang="en-GB" sz="1200" b="1" i="0" kern="1200">
                <a:solidFill>
                  <a:schemeClr val="tx1"/>
                </a:solidFill>
                <a:effectLst/>
                <a:latin typeface="+mn-lt"/>
                <a:ea typeface="+mn-ea"/>
                <a:cs typeface="+mn-cs"/>
              </a:rPr>
              <a:t>Picture hyperlinks to the video</a:t>
            </a:r>
          </a:p>
          <a:p>
            <a:pPr rtl="0" fontAlgn="base"/>
            <a:r>
              <a:rPr lang="en-GB" sz="1200" b="1" i="0" kern="1200">
                <a:solidFill>
                  <a:schemeClr val="tx1"/>
                </a:solidFill>
                <a:effectLst/>
                <a:latin typeface="+mn-lt"/>
                <a:ea typeface="+mn-ea"/>
                <a:cs typeface="+mn-cs"/>
              </a:rPr>
              <a:t>Play first 27 seconds then stop</a:t>
            </a:r>
            <a:endParaRPr lang="en-US"/>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2673422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either discuss and feedback or set up mall groups role playing the signs and symptoms</a:t>
            </a:r>
          </a:p>
          <a:p>
            <a:r>
              <a:rPr lang="en-US"/>
              <a:t>Highlight how it can be easier to distract or become detached and disassociate to things when we feel demotivated which can reinforce the feelings</a:t>
            </a:r>
          </a:p>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7</a:t>
            </a:fld>
            <a:endParaRPr lang="en-US"/>
          </a:p>
        </p:txBody>
      </p:sp>
    </p:spTree>
    <p:extLst>
      <p:ext uri="{BB962C8B-B14F-4D97-AF65-F5344CB8AC3E}">
        <p14:creationId xmlns:p14="http://schemas.microsoft.com/office/powerpoint/2010/main" val="270585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can continue to role play or hot seat some of the characters where they interview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8</a:t>
            </a:fld>
            <a:endParaRPr lang="en-US"/>
          </a:p>
        </p:txBody>
      </p:sp>
    </p:spTree>
    <p:extLst>
      <p:ext uri="{BB962C8B-B14F-4D97-AF65-F5344CB8AC3E}">
        <p14:creationId xmlns:p14="http://schemas.microsoft.com/office/powerpoint/2010/main" val="153073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Continue to role play or hot seat interview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30819842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275295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3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76652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4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56524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5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4658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37963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08619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19112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3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1357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4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955668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5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315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963A61-F056-0B49-8378-503986F0830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9792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7819345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7254380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2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685499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3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447802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4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249019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5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22705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31DBF2-E778-D349-8D0C-A895AB5ABC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spTree>
    <p:extLst>
      <p:ext uri="{BB962C8B-B14F-4D97-AF65-F5344CB8AC3E}">
        <p14:creationId xmlns:p14="http://schemas.microsoft.com/office/powerpoint/2010/main" val="285893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78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Section_Gree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EAFB47-539C-6B46-81A0-0C477A72A4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332360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over/Section_Lilac">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A69D7D-3B91-E549-8AF4-0DB964544D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6170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Section_Lim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D79B1D-A52D-4045-9EAD-F055EB5BA4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4579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57269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89401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849649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10023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00821365"/>
      </p:ext>
    </p:extLst>
  </p:cSld>
  <p:clrMap bg1="lt1" tx1="dk1" bg2="lt2" tx2="dk2" accent1="accent1" accent2="accent2" accent3="accent3" accent4="accent4" accent5="accent5" accent6="accent6" hlink="hlink" folHlink="folHlink"/>
  <p:sldLayoutIdLst>
    <p:sldLayoutId id="2147483688" r:id="rId1"/>
    <p:sldLayoutId id="2147483691" r:id="rId2"/>
    <p:sldLayoutId id="2147483692" r:id="rId3"/>
    <p:sldLayoutId id="2147483693" r:id="rId4"/>
    <p:sldLayoutId id="2147483694" r:id="rId5"/>
    <p:sldLayoutId id="2147483695" r:id="rId6"/>
    <p:sldLayoutId id="2147483701" r:id="rId7"/>
    <p:sldLayoutId id="2147483697" r:id="rId8"/>
    <p:sldLayoutId id="2147483702" r:id="rId9"/>
    <p:sldLayoutId id="2147483703" r:id="rId10"/>
    <p:sldLayoutId id="2147483704" r:id="rId11"/>
    <p:sldLayoutId id="2147483705" r:id="rId12"/>
    <p:sldLayoutId id="2147483706" r:id="rId13"/>
    <p:sldLayoutId id="2147483698" r:id="rId14"/>
    <p:sldLayoutId id="2147483707" r:id="rId15"/>
    <p:sldLayoutId id="2147483708" r:id="rId16"/>
    <p:sldLayoutId id="2147483709" r:id="rId17"/>
    <p:sldLayoutId id="2147483710" r:id="rId18"/>
    <p:sldLayoutId id="2147483711" r:id="rId19"/>
    <p:sldLayoutId id="2147483699" r:id="rId20"/>
    <p:sldLayoutId id="2147483712" r:id="rId21"/>
    <p:sldLayoutId id="2147483713" r:id="rId22"/>
    <p:sldLayoutId id="2147483714" r:id="rId23"/>
    <p:sldLayoutId id="2147483715" r:id="rId24"/>
    <p:sldLayoutId id="2147483716" r:id="rId25"/>
    <p:sldLayoutId id="2147483680" r:id="rId26"/>
    <p:sldLayoutId id="2147483661" r:id="rId27"/>
    <p:sldLayoutId id="2147483681" r:id="rId28"/>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hyperlink" Target="https://www.bbc.co.uk/bitesize/articles/ztrx7yc"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26.svg"/></Relationships>
</file>

<file path=ppt/slides/_rels/slide1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emergingminds.org.uk/wp-content/uploads/2022/02/Infographics-CoRAY_Post-it-note_Boredom-1.pdf"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hyperlink" Target="https://www.nhs.uk/every-mind-matters/mental-wellbeing-tips/youth-mental-health/" TargetMode="External"/><Relationship Id="rId9"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0.svg"/></Relationships>
</file>

<file path=ppt/slides/_rels/slide6.xml.rels><?xml version="1.0" encoding="UTF-8" standalone="yes"?>
<Relationships xmlns="http://schemas.openxmlformats.org/package/2006/relationships"><Relationship Id="rId3" Type="http://schemas.openxmlformats.org/officeDocument/2006/relationships/hyperlink" Target="https://www.bbc.co.uk/bitesize/articles/ztrx7yc"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2" y="3168861"/>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a:solidFill>
                  <a:srgbClr val="005E84"/>
                </a:solidFill>
                <a:latin typeface="Brown" pitchFamily="2" charset="0"/>
              </a:rPr>
              <a:t>Feeling bored, flat and unmotivated</a:t>
            </a:r>
            <a:endParaRPr lang="en-US" sz="3200">
              <a:solidFill>
                <a:srgbClr val="005E84"/>
              </a:solidFill>
              <a:latin typeface="Brown" pitchFamily="2" charset="0"/>
            </a:endParaRPr>
          </a:p>
        </p:txBody>
      </p:sp>
      <p:sp>
        <p:nvSpPr>
          <p:cNvPr id="5" name="Subtitle 2">
            <a:extLst>
              <a:ext uri="{FF2B5EF4-FFF2-40B4-BE49-F238E27FC236}">
                <a16:creationId xmlns:a16="http://schemas.microsoft.com/office/drawing/2014/main" id="{C6649292-1F6B-2797-70C7-C1254D2B3E82}"/>
              </a:ext>
            </a:extLst>
          </p:cNvPr>
          <p:cNvSpPr>
            <a:spLocks noGrp="1"/>
          </p:cNvSpPr>
          <p:nvPr>
            <p:ph type="subTitle" idx="1"/>
          </p:nvPr>
        </p:nvSpPr>
        <p:spPr>
          <a:xfrm>
            <a:off x="1331911" y="4095041"/>
            <a:ext cx="5040313" cy="1822040"/>
          </a:xfrm>
        </p:spPr>
        <p:txBody>
          <a:bodyPr/>
          <a:lstStyle/>
          <a:p>
            <a:r>
              <a:rPr lang="en-GB" sz="2000" b="1">
                <a:solidFill>
                  <a:srgbClr val="EF811B"/>
                </a:solidFill>
                <a:latin typeface="Brown" pitchFamily="2" charset="0"/>
              </a:rPr>
              <a:t>Key Stage 3</a:t>
            </a:r>
            <a:endParaRPr lang="en-US" sz="2000" b="1">
              <a:solidFill>
                <a:srgbClr val="EF811B"/>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1360521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31913" y="1388027"/>
            <a:ext cx="4485792" cy="2663825"/>
          </a:xfrm>
        </p:spPr>
        <p:txBody>
          <a:bodyPr/>
          <a:lstStyle/>
          <a:p>
            <a:r>
              <a:rPr lang="en-GB"/>
              <a:t>Exploring what can help</a:t>
            </a:r>
          </a:p>
        </p:txBody>
      </p:sp>
    </p:spTree>
    <p:extLst>
      <p:ext uri="{BB962C8B-B14F-4D97-AF65-F5344CB8AC3E}">
        <p14:creationId xmlns:p14="http://schemas.microsoft.com/office/powerpoint/2010/main" val="1942684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684213" y="2420937"/>
            <a:ext cx="4470884" cy="3816351"/>
          </a:xfrm>
        </p:spPr>
        <p:txBody>
          <a:bodyPr>
            <a:normAutofit/>
          </a:bodyPr>
          <a:lstStyle/>
          <a:p>
            <a:r>
              <a:rPr lang="en-US" sz="2400"/>
              <a:t>What might help when someone is feeling </a:t>
            </a:r>
            <a:r>
              <a:rPr lang="en-US" sz="2400" b="1">
                <a:solidFill>
                  <a:srgbClr val="C29FD8"/>
                </a:solidFill>
              </a:rPr>
              <a:t>BORED</a:t>
            </a:r>
            <a:r>
              <a:rPr lang="en-US" sz="2400"/>
              <a:t>, </a:t>
            </a:r>
            <a:r>
              <a:rPr lang="en-US" sz="2400" b="1">
                <a:solidFill>
                  <a:srgbClr val="C29FD8"/>
                </a:solidFill>
              </a:rPr>
              <a:t>FLAT</a:t>
            </a:r>
            <a:r>
              <a:rPr lang="en-US" sz="2400"/>
              <a:t> and </a:t>
            </a:r>
            <a:r>
              <a:rPr lang="en-US" sz="2400" b="1">
                <a:solidFill>
                  <a:srgbClr val="C29FD8"/>
                </a:solidFill>
              </a:rPr>
              <a:t>UNMOTIVATED</a:t>
            </a:r>
            <a:r>
              <a:rPr lang="en-US" sz="2400"/>
              <a:t>?</a:t>
            </a:r>
          </a:p>
        </p:txBody>
      </p:sp>
      <p:sp>
        <p:nvSpPr>
          <p:cNvPr id="2" name="Oval 1">
            <a:extLst>
              <a:ext uri="{FF2B5EF4-FFF2-40B4-BE49-F238E27FC236}">
                <a16:creationId xmlns:a16="http://schemas.microsoft.com/office/drawing/2014/main" id="{2EB9498B-4468-32B8-5117-0F6C5399D7C3}"/>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3" name="Oval 2">
            <a:extLst>
              <a:ext uri="{FF2B5EF4-FFF2-40B4-BE49-F238E27FC236}">
                <a16:creationId xmlns:a16="http://schemas.microsoft.com/office/drawing/2014/main" id="{244465C5-AB18-C91B-B81D-235120C7D144}"/>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Icon&#10;&#10;Description automatically generated">
            <a:extLst>
              <a:ext uri="{FF2B5EF4-FFF2-40B4-BE49-F238E27FC236}">
                <a16:creationId xmlns:a16="http://schemas.microsoft.com/office/drawing/2014/main" id="{A4453589-71D5-39B1-194C-1832810858D2}"/>
              </a:ext>
            </a:extLst>
          </p:cNvPr>
          <p:cNvPicPr>
            <a:picLocks noChangeAspect="1"/>
          </p:cNvPicPr>
          <p:nvPr/>
        </p:nvPicPr>
        <p:blipFill>
          <a:blip r:embed="rId3"/>
          <a:stretch>
            <a:fillRect/>
          </a:stretch>
        </p:blipFill>
        <p:spPr>
          <a:xfrm>
            <a:off x="6585478" y="1949795"/>
            <a:ext cx="2268115" cy="2958410"/>
          </a:xfrm>
          <a:prstGeom prst="rect">
            <a:avLst/>
          </a:prstGeom>
        </p:spPr>
      </p:pic>
    </p:spTree>
    <p:extLst>
      <p:ext uri="{BB962C8B-B14F-4D97-AF65-F5344CB8AC3E}">
        <p14:creationId xmlns:p14="http://schemas.microsoft.com/office/powerpoint/2010/main" val="251111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pic>
        <p:nvPicPr>
          <p:cNvPr id="6" name="Picture 5">
            <a:hlinkClick r:id="rId3"/>
            <a:extLst>
              <a:ext uri="{FF2B5EF4-FFF2-40B4-BE49-F238E27FC236}">
                <a16:creationId xmlns:a16="http://schemas.microsoft.com/office/drawing/2014/main" id="{B95B1E25-1A70-7F24-5ABA-2E80BC6F5548}"/>
              </a:ext>
            </a:extLst>
          </p:cNvPr>
          <p:cNvPicPr>
            <a:picLocks noChangeAspect="1"/>
          </p:cNvPicPr>
          <p:nvPr/>
        </p:nvPicPr>
        <p:blipFill>
          <a:blip r:embed="rId4"/>
          <a:stretch>
            <a:fillRect/>
          </a:stretch>
        </p:blipFill>
        <p:spPr>
          <a:xfrm>
            <a:off x="13308" y="765175"/>
            <a:ext cx="9130692" cy="5534411"/>
          </a:xfrm>
          <a:prstGeom prst="rect">
            <a:avLst/>
          </a:prstGeom>
        </p:spPr>
      </p:pic>
      <p:sp>
        <p:nvSpPr>
          <p:cNvPr id="8" name="Rectangle 7">
            <a:extLst>
              <a:ext uri="{FF2B5EF4-FFF2-40B4-BE49-F238E27FC236}">
                <a16:creationId xmlns:a16="http://schemas.microsoft.com/office/drawing/2014/main" id="{FE74EAE1-69DA-1FAC-4B01-83BAAD76CD51}"/>
              </a:ext>
            </a:extLst>
          </p:cNvPr>
          <p:cNvSpPr/>
          <p:nvPr/>
        </p:nvSpPr>
        <p:spPr>
          <a:xfrm>
            <a:off x="145199" y="6439717"/>
            <a:ext cx="6571281" cy="276999"/>
          </a:xfrm>
          <a:prstGeom prst="rect">
            <a:avLst/>
          </a:prstGeom>
        </p:spPr>
        <p:txBody>
          <a:bodyPr wrap="square">
            <a:spAutoFit/>
          </a:bodyPr>
          <a:lstStyle/>
          <a:p>
            <a:r>
              <a:rPr lang="en-US" sz="1200">
                <a:latin typeface="Roboto Slab" pitchFamily="2" charset="0"/>
                <a:ea typeface="Roboto Slab" pitchFamily="2" charset="0"/>
              </a:rPr>
              <a:t>Source: https://www.bbc.co.uk/bitesize/articles/ztrx7yc</a:t>
            </a:r>
          </a:p>
        </p:txBody>
      </p:sp>
    </p:spTree>
    <p:extLst>
      <p:ext uri="{BB962C8B-B14F-4D97-AF65-F5344CB8AC3E}">
        <p14:creationId xmlns:p14="http://schemas.microsoft.com/office/powerpoint/2010/main" val="372802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684212" y="2420937"/>
            <a:ext cx="4391371" cy="3816351"/>
          </a:xfrm>
        </p:spPr>
        <p:txBody>
          <a:bodyPr>
            <a:normAutofit/>
          </a:bodyPr>
          <a:lstStyle/>
          <a:p>
            <a:r>
              <a:rPr lang="en-US" sz="2400"/>
              <a:t>What</a:t>
            </a:r>
            <a:r>
              <a:rPr lang="en-US" sz="2400">
                <a:solidFill>
                  <a:srgbClr val="79A3DC"/>
                </a:solidFill>
              </a:rPr>
              <a:t> </a:t>
            </a:r>
            <a:r>
              <a:rPr lang="en-US" sz="2400" b="1">
                <a:solidFill>
                  <a:srgbClr val="C29FD8"/>
                </a:solidFill>
              </a:rPr>
              <a:t>HELPED</a:t>
            </a:r>
            <a:r>
              <a:rPr lang="en-US" sz="2400">
                <a:solidFill>
                  <a:srgbClr val="79A3DC"/>
                </a:solidFill>
              </a:rPr>
              <a:t> </a:t>
            </a:r>
            <a:r>
              <a:rPr lang="en-US" sz="2400"/>
              <a:t>the young people in the video clip?</a:t>
            </a:r>
          </a:p>
        </p:txBody>
      </p:sp>
      <p:pic>
        <p:nvPicPr>
          <p:cNvPr id="4" name="Graphic 3">
            <a:extLst>
              <a:ext uri="{FF2B5EF4-FFF2-40B4-BE49-F238E27FC236}">
                <a16:creationId xmlns:a16="http://schemas.microsoft.com/office/drawing/2014/main" id="{D55E5ABC-E5E5-37C2-2B94-B8C5D039DE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2679" y="1845735"/>
            <a:ext cx="4890976" cy="4381500"/>
          </a:xfrm>
          <a:prstGeom prst="rect">
            <a:avLst/>
          </a:prstGeom>
        </p:spPr>
      </p:pic>
    </p:spTree>
    <p:extLst>
      <p:ext uri="{BB962C8B-B14F-4D97-AF65-F5344CB8AC3E}">
        <p14:creationId xmlns:p14="http://schemas.microsoft.com/office/powerpoint/2010/main" val="158059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hlinkClick r:id="rId3"/>
            <a:extLst>
              <a:ext uri="{FF2B5EF4-FFF2-40B4-BE49-F238E27FC236}">
                <a16:creationId xmlns:a16="http://schemas.microsoft.com/office/drawing/2014/main" id="{3E318C4D-B2D2-942C-38C0-F851938DEB7F}"/>
              </a:ext>
            </a:extLst>
          </p:cNvPr>
          <p:cNvPicPr>
            <a:picLocks noChangeAspect="1"/>
          </p:cNvPicPr>
          <p:nvPr/>
        </p:nvPicPr>
        <p:blipFill>
          <a:blip r:embed="rId4"/>
          <a:stretch>
            <a:fillRect/>
          </a:stretch>
        </p:blipFill>
        <p:spPr>
          <a:xfrm>
            <a:off x="684213" y="205272"/>
            <a:ext cx="6975211" cy="6447455"/>
          </a:xfrm>
          <a:prstGeom prst="rect">
            <a:avLst/>
          </a:prstGeom>
        </p:spPr>
      </p:pic>
    </p:spTree>
    <p:extLst>
      <p:ext uri="{BB962C8B-B14F-4D97-AF65-F5344CB8AC3E}">
        <p14:creationId xmlns:p14="http://schemas.microsoft.com/office/powerpoint/2010/main" val="2757159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91EC2E-C806-9ECA-DEA1-D71CE7C13805}"/>
              </a:ext>
            </a:extLst>
          </p:cNvPr>
          <p:cNvPicPr>
            <a:picLocks noChangeAspect="1"/>
          </p:cNvPicPr>
          <p:nvPr/>
        </p:nvPicPr>
        <p:blipFill>
          <a:blip r:embed="rId2"/>
          <a:stretch>
            <a:fillRect/>
          </a:stretch>
        </p:blipFill>
        <p:spPr>
          <a:xfrm>
            <a:off x="0" y="855688"/>
            <a:ext cx="9144000" cy="5146623"/>
          </a:xfrm>
          <a:prstGeom prst="rect">
            <a:avLst/>
          </a:prstGeom>
        </p:spPr>
      </p:pic>
    </p:spTree>
    <p:extLst>
      <p:ext uri="{BB962C8B-B14F-4D97-AF65-F5344CB8AC3E}">
        <p14:creationId xmlns:p14="http://schemas.microsoft.com/office/powerpoint/2010/main" val="1126651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D45178-F9DE-586E-ABEE-649784262DB9}"/>
              </a:ext>
            </a:extLst>
          </p:cNvPr>
          <p:cNvPicPr>
            <a:picLocks noChangeAspect="1"/>
          </p:cNvPicPr>
          <p:nvPr/>
        </p:nvPicPr>
        <p:blipFill>
          <a:blip r:embed="rId3"/>
          <a:stretch>
            <a:fillRect/>
          </a:stretch>
        </p:blipFill>
        <p:spPr>
          <a:xfrm>
            <a:off x="0" y="860179"/>
            <a:ext cx="9144000" cy="5137641"/>
          </a:xfrm>
          <a:prstGeom prst="rect">
            <a:avLst/>
          </a:prstGeom>
        </p:spPr>
      </p:pic>
    </p:spTree>
    <p:extLst>
      <p:ext uri="{BB962C8B-B14F-4D97-AF65-F5344CB8AC3E}">
        <p14:creationId xmlns:p14="http://schemas.microsoft.com/office/powerpoint/2010/main" val="1411741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Look at the resources and consider</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idx="1"/>
          </p:nvPr>
        </p:nvSpPr>
        <p:spPr>
          <a:xfrm>
            <a:off x="684212" y="2420937"/>
            <a:ext cx="4798521" cy="3816351"/>
          </a:xfrm>
        </p:spPr>
        <p:txBody>
          <a:bodyPr vert="horz" lIns="0" tIns="0" rIns="0" bIns="0" rtlCol="0" anchor="t">
            <a:normAutofit/>
          </a:bodyPr>
          <a:lstStyle/>
          <a:p>
            <a:pPr marL="457200" indent="-457200" fontAlgn="base">
              <a:buFont typeface="Arial" panose="020B0604020202020204" pitchFamily="34" charset="0"/>
              <a:buChar char="•"/>
            </a:pPr>
            <a:r>
              <a:rPr lang="en-GB" sz="2400" dirty="0">
                <a:latin typeface="Roboto Slab"/>
                <a:ea typeface="Roboto Slab"/>
              </a:rPr>
              <a:t>How is this message helpful?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dirty="0">
                <a:latin typeface="Roboto Slab"/>
                <a:ea typeface="Roboto Slab"/>
              </a:rPr>
              <a:t>What</a:t>
            </a:r>
            <a:r>
              <a:rPr lang="en-GB" sz="2400" dirty="0">
                <a:ea typeface="Roboto Slab"/>
              </a:rPr>
              <a:t> gets in</a:t>
            </a:r>
            <a:r>
              <a:rPr lang="en-GB" sz="2400" dirty="0">
                <a:latin typeface="Roboto Slab"/>
                <a:ea typeface="Roboto Slab"/>
              </a:rPr>
              <a:t> the way? </a:t>
            </a:r>
            <a:endParaRPr lang="en-GB" sz="2400" dirty="0">
              <a:latin typeface="Roboto Slab"/>
              <a:ea typeface="Roboto Slab"/>
              <a:cs typeface="Roboto Slab"/>
            </a:endParaRP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dirty="0">
                <a:latin typeface="Roboto Slab"/>
                <a:ea typeface="Roboto Slab"/>
              </a:rPr>
              <a:t>How can </a:t>
            </a:r>
            <a:r>
              <a:rPr lang="en-GB" sz="2400" dirty="0">
                <a:ea typeface="Roboto Slab"/>
              </a:rPr>
              <a:t>someone overcome this?</a:t>
            </a:r>
            <a:endParaRPr lang="en-GB" sz="2400" dirty="0">
              <a:latin typeface="Roboto Slab"/>
              <a:ea typeface="Roboto Slab"/>
              <a:cs typeface="Roboto Slab"/>
            </a:endParaRPr>
          </a:p>
          <a:p>
            <a:endParaRPr lang="en-GB">
              <a:cs typeface="Roboto Slab"/>
            </a:endParaRPr>
          </a:p>
        </p:txBody>
      </p:sp>
      <p:pic>
        <p:nvPicPr>
          <p:cNvPr id="3" name="Picture 2">
            <a:extLst>
              <a:ext uri="{FF2B5EF4-FFF2-40B4-BE49-F238E27FC236}">
                <a16:creationId xmlns:a16="http://schemas.microsoft.com/office/drawing/2014/main" id="{C52F5D55-AB54-C63E-1D12-86B9CF6D3FB6}"/>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347762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31D9EE-7493-3283-07A6-F1B5CBD97951}"/>
              </a:ext>
            </a:extLst>
          </p:cNvPr>
          <p:cNvPicPr>
            <a:picLocks noChangeAspect="1"/>
          </p:cNvPicPr>
          <p:nvPr/>
        </p:nvPicPr>
        <p:blipFill>
          <a:blip r:embed="rId3"/>
          <a:stretch>
            <a:fillRect/>
          </a:stretch>
        </p:blipFill>
        <p:spPr>
          <a:xfrm>
            <a:off x="0" y="855688"/>
            <a:ext cx="9144000" cy="5146623"/>
          </a:xfrm>
          <a:prstGeom prst="rect">
            <a:avLst/>
          </a:prstGeom>
        </p:spPr>
      </p:pic>
    </p:spTree>
    <p:extLst>
      <p:ext uri="{BB962C8B-B14F-4D97-AF65-F5344CB8AC3E}">
        <p14:creationId xmlns:p14="http://schemas.microsoft.com/office/powerpoint/2010/main" val="222531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Look at the resources and consider</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idx="1"/>
          </p:nvPr>
        </p:nvSpPr>
        <p:spPr>
          <a:xfrm>
            <a:off x="684212" y="2420937"/>
            <a:ext cx="5213005" cy="3816351"/>
          </a:xfrm>
        </p:spPr>
        <p:txBody>
          <a:bodyPr/>
          <a:lstStyle/>
          <a:p>
            <a:pPr marL="457200" indent="-457200" fontAlgn="base">
              <a:buFont typeface="Arial" panose="020B0604020202020204" pitchFamily="34" charset="0"/>
              <a:buChar char="•"/>
            </a:pPr>
            <a:r>
              <a:rPr lang="en-GB" sz="2400">
                <a:latin typeface="Roboto Slab"/>
              </a:rPr>
              <a:t>How is this message helpful?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What gets in the way?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How can someone overcome this? </a:t>
            </a:r>
          </a:p>
          <a:p>
            <a:endParaRPr lang="en-GB"/>
          </a:p>
        </p:txBody>
      </p:sp>
      <p:pic>
        <p:nvPicPr>
          <p:cNvPr id="3" name="Picture 2">
            <a:extLst>
              <a:ext uri="{FF2B5EF4-FFF2-40B4-BE49-F238E27FC236}">
                <a16:creationId xmlns:a16="http://schemas.microsoft.com/office/drawing/2014/main" id="{8E70E95E-C076-4374-15B3-05CEDA24F282}"/>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110289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a:xfrm>
            <a:off x="684213" y="765176"/>
            <a:ext cx="5040313" cy="1655762"/>
          </a:xfrm>
        </p:spPr>
        <p:txBody>
          <a:bodyPr anchor="t" anchorCtr="0"/>
          <a:lstStyle/>
          <a:p>
            <a:r>
              <a:rPr lang="en-GB" sz="350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684213" y="2420938"/>
            <a:ext cx="6877050" cy="3979862"/>
          </a:xfrm>
        </p:spPr>
        <p:txBody>
          <a:bodyPr vert="horz" lIns="0" tIns="0" rIns="0" bIns="0" rtlCol="0" anchor="t">
            <a:noAutofit/>
          </a:bodyPr>
          <a:lstStyle/>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Respect one another’s opinions</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Listen to each other</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Hands up </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Right to pass</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No question is a ‘silly’ question</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Do not use examples which use any personally identifiable information </a:t>
            </a:r>
          </a:p>
          <a:p>
            <a:endParaRPr lang="en-GB" sz="2000" b="1">
              <a:solidFill>
                <a:srgbClr val="005E84"/>
              </a:solidFill>
            </a:endParaRPr>
          </a:p>
          <a:p>
            <a:endParaRPr lang="en-GB" sz="2000" b="1">
              <a:solidFill>
                <a:srgbClr val="005E84"/>
              </a:solidFill>
            </a:endParaRPr>
          </a:p>
        </p:txBody>
      </p:sp>
    </p:spTree>
    <p:extLst>
      <p:ext uri="{BB962C8B-B14F-4D97-AF65-F5344CB8AC3E}">
        <p14:creationId xmlns:p14="http://schemas.microsoft.com/office/powerpoint/2010/main" val="348678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B5CC84-710C-E733-4858-7C0335511CD9}"/>
              </a:ext>
            </a:extLst>
          </p:cNvPr>
          <p:cNvPicPr>
            <a:picLocks noChangeAspect="1"/>
          </p:cNvPicPr>
          <p:nvPr/>
        </p:nvPicPr>
        <p:blipFill>
          <a:blip r:embed="rId3"/>
          <a:stretch>
            <a:fillRect/>
          </a:stretch>
        </p:blipFill>
        <p:spPr>
          <a:xfrm>
            <a:off x="0" y="853930"/>
            <a:ext cx="9144000" cy="5150140"/>
          </a:xfrm>
          <a:prstGeom prst="rect">
            <a:avLst/>
          </a:prstGeom>
        </p:spPr>
      </p:pic>
    </p:spTree>
    <p:extLst>
      <p:ext uri="{BB962C8B-B14F-4D97-AF65-F5344CB8AC3E}">
        <p14:creationId xmlns:p14="http://schemas.microsoft.com/office/powerpoint/2010/main" val="1666425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Look at the resources and consider</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idx="1"/>
          </p:nvPr>
        </p:nvSpPr>
        <p:spPr>
          <a:xfrm>
            <a:off x="684212" y="2420937"/>
            <a:ext cx="5040727" cy="3816351"/>
          </a:xfrm>
        </p:spPr>
        <p:txBody>
          <a:bodyPr/>
          <a:lstStyle/>
          <a:p>
            <a:pPr marL="457200" indent="-457200" fontAlgn="base">
              <a:buFont typeface="Arial" panose="020B0604020202020204" pitchFamily="34" charset="0"/>
              <a:buChar char="•"/>
            </a:pPr>
            <a:r>
              <a:rPr lang="en-GB" sz="2400">
                <a:latin typeface="Roboto Slab"/>
              </a:rPr>
              <a:t>How is this message helpful?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What gets in the way?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How can someone overcome this? </a:t>
            </a:r>
          </a:p>
          <a:p>
            <a:endParaRPr lang="en-GB"/>
          </a:p>
        </p:txBody>
      </p:sp>
      <p:pic>
        <p:nvPicPr>
          <p:cNvPr id="3" name="Picture 2">
            <a:extLst>
              <a:ext uri="{FF2B5EF4-FFF2-40B4-BE49-F238E27FC236}">
                <a16:creationId xmlns:a16="http://schemas.microsoft.com/office/drawing/2014/main" id="{A55B76F2-BCC8-E8E1-2FAD-697C494B6E93}"/>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289821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4E4CF9-16F0-D506-F551-A520F5A5536F}"/>
              </a:ext>
            </a:extLst>
          </p:cNvPr>
          <p:cNvPicPr>
            <a:picLocks noChangeAspect="1"/>
          </p:cNvPicPr>
          <p:nvPr/>
        </p:nvPicPr>
        <p:blipFill>
          <a:blip r:embed="rId3"/>
          <a:stretch>
            <a:fillRect/>
          </a:stretch>
        </p:blipFill>
        <p:spPr>
          <a:xfrm>
            <a:off x="0" y="853930"/>
            <a:ext cx="9144000" cy="5150140"/>
          </a:xfrm>
          <a:prstGeom prst="rect">
            <a:avLst/>
          </a:prstGeom>
        </p:spPr>
      </p:pic>
    </p:spTree>
    <p:extLst>
      <p:ext uri="{BB962C8B-B14F-4D97-AF65-F5344CB8AC3E}">
        <p14:creationId xmlns:p14="http://schemas.microsoft.com/office/powerpoint/2010/main" val="281769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Look at the resources and consider</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idx="1"/>
          </p:nvPr>
        </p:nvSpPr>
        <p:spPr>
          <a:xfrm>
            <a:off x="684213" y="2420937"/>
            <a:ext cx="5239510" cy="3816351"/>
          </a:xfrm>
        </p:spPr>
        <p:txBody>
          <a:bodyPr/>
          <a:lstStyle/>
          <a:p>
            <a:pPr marL="457200" indent="-457200" fontAlgn="base">
              <a:buFont typeface="Arial" panose="020B0604020202020204" pitchFamily="34" charset="0"/>
              <a:buChar char="•"/>
            </a:pPr>
            <a:r>
              <a:rPr lang="en-GB" sz="2400">
                <a:latin typeface="Roboto Slab"/>
              </a:rPr>
              <a:t>How is this message helpful?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What gets in the way?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How can someone overcome this? </a:t>
            </a:r>
          </a:p>
          <a:p>
            <a:endParaRPr lang="en-GB"/>
          </a:p>
        </p:txBody>
      </p:sp>
      <p:pic>
        <p:nvPicPr>
          <p:cNvPr id="3" name="Picture 2">
            <a:extLst>
              <a:ext uri="{FF2B5EF4-FFF2-40B4-BE49-F238E27FC236}">
                <a16:creationId xmlns:a16="http://schemas.microsoft.com/office/drawing/2014/main" id="{C28FC5EF-F28B-B658-D032-FB32B8F17EBD}"/>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156707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340F02-4C3B-AA73-EE47-BE400D898B07}"/>
              </a:ext>
            </a:extLst>
          </p:cNvPr>
          <p:cNvPicPr>
            <a:picLocks noChangeAspect="1"/>
          </p:cNvPicPr>
          <p:nvPr/>
        </p:nvPicPr>
        <p:blipFill>
          <a:blip r:embed="rId3"/>
          <a:stretch>
            <a:fillRect/>
          </a:stretch>
        </p:blipFill>
        <p:spPr>
          <a:xfrm>
            <a:off x="0" y="857054"/>
            <a:ext cx="9144000" cy="5143891"/>
          </a:xfrm>
          <a:prstGeom prst="rect">
            <a:avLst/>
          </a:prstGeom>
        </p:spPr>
      </p:pic>
    </p:spTree>
    <p:extLst>
      <p:ext uri="{BB962C8B-B14F-4D97-AF65-F5344CB8AC3E}">
        <p14:creationId xmlns:p14="http://schemas.microsoft.com/office/powerpoint/2010/main" val="61869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Look at the resources and consider</a:t>
            </a:r>
          </a:p>
        </p:txBody>
      </p:sp>
      <p:sp>
        <p:nvSpPr>
          <p:cNvPr id="10" name="Content Placeholder 9">
            <a:extLst>
              <a:ext uri="{FF2B5EF4-FFF2-40B4-BE49-F238E27FC236}">
                <a16:creationId xmlns:a16="http://schemas.microsoft.com/office/drawing/2014/main" id="{AFF55AC2-517F-1198-1A47-64B6690A3B1F}"/>
              </a:ext>
            </a:extLst>
          </p:cNvPr>
          <p:cNvSpPr>
            <a:spLocks noGrp="1"/>
          </p:cNvSpPr>
          <p:nvPr>
            <p:ph idx="1"/>
          </p:nvPr>
        </p:nvSpPr>
        <p:spPr>
          <a:xfrm>
            <a:off x="684212" y="2420937"/>
            <a:ext cx="4762431" cy="3816351"/>
          </a:xfrm>
        </p:spPr>
        <p:txBody>
          <a:bodyPr/>
          <a:lstStyle/>
          <a:p>
            <a:pPr marL="457200" indent="-457200" fontAlgn="base">
              <a:buFont typeface="Arial" panose="020B0604020202020204" pitchFamily="34" charset="0"/>
              <a:buChar char="•"/>
            </a:pPr>
            <a:r>
              <a:rPr lang="en-GB" sz="2400">
                <a:latin typeface="Roboto Slab"/>
              </a:rPr>
              <a:t>How is this message helpful?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What gets in the way? </a:t>
            </a:r>
          </a:p>
          <a:p>
            <a:pPr marL="457200" indent="-457200" fontAlgn="base">
              <a:buFont typeface="Arial" panose="020B0604020202020204" pitchFamily="34" charset="0"/>
              <a:buChar char="•"/>
            </a:pPr>
            <a:endParaRPr lang="en-GB" sz="2400">
              <a:latin typeface="Roboto Slab" pitchFamily="2" charset="0"/>
            </a:endParaRPr>
          </a:p>
          <a:p>
            <a:pPr marL="457200" indent="-457200" fontAlgn="base">
              <a:buFont typeface="Arial" panose="020B0604020202020204" pitchFamily="34" charset="0"/>
              <a:buChar char="•"/>
            </a:pPr>
            <a:r>
              <a:rPr lang="en-GB" sz="2400">
                <a:latin typeface="Roboto Slab"/>
              </a:rPr>
              <a:t>How can someone overcome this? </a:t>
            </a:r>
          </a:p>
          <a:p>
            <a:endParaRPr lang="en-GB"/>
          </a:p>
        </p:txBody>
      </p:sp>
      <p:pic>
        <p:nvPicPr>
          <p:cNvPr id="3" name="Picture 2">
            <a:extLst>
              <a:ext uri="{FF2B5EF4-FFF2-40B4-BE49-F238E27FC236}">
                <a16:creationId xmlns:a16="http://schemas.microsoft.com/office/drawing/2014/main" id="{EE91831A-1D34-57B4-8A5B-66DF08B485B5}"/>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99258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31912" y="983008"/>
            <a:ext cx="5040313" cy="2663825"/>
          </a:xfrm>
        </p:spPr>
        <p:txBody>
          <a:bodyPr/>
          <a:lstStyle/>
          <a:p>
            <a:r>
              <a:rPr lang="en-GB"/>
              <a:t>Seeking help</a:t>
            </a:r>
          </a:p>
        </p:txBody>
      </p:sp>
    </p:spTree>
    <p:extLst>
      <p:ext uri="{BB962C8B-B14F-4D97-AF65-F5344CB8AC3E}">
        <p14:creationId xmlns:p14="http://schemas.microsoft.com/office/powerpoint/2010/main" val="2400986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8E1700D3-0383-D67F-E348-F7B06FAD9CE6}"/>
              </a:ext>
            </a:extLst>
          </p:cNvPr>
          <p:cNvPicPr>
            <a:picLocks noChangeAspect="1"/>
          </p:cNvPicPr>
          <p:nvPr/>
        </p:nvPicPr>
        <p:blipFill>
          <a:blip r:embed="rId4"/>
          <a:stretch>
            <a:fillRect/>
          </a:stretch>
        </p:blipFill>
        <p:spPr>
          <a:xfrm>
            <a:off x="684213" y="765175"/>
            <a:ext cx="6275666" cy="5390087"/>
          </a:xfrm>
          <a:prstGeom prst="rect">
            <a:avLst/>
          </a:prstGeom>
        </p:spPr>
      </p:pic>
    </p:spTree>
    <p:extLst>
      <p:ext uri="{BB962C8B-B14F-4D97-AF65-F5344CB8AC3E}">
        <p14:creationId xmlns:p14="http://schemas.microsoft.com/office/powerpoint/2010/main" val="300659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B8433C-9775-6142-983F-DB2593950E8F}"/>
              </a:ext>
            </a:extLst>
          </p:cNvPr>
          <p:cNvSpPr>
            <a:spLocks noGrp="1"/>
          </p:cNvSpPr>
          <p:nvPr>
            <p:ph type="title"/>
          </p:nvPr>
        </p:nvSpPr>
        <p:spPr/>
        <p:txBody>
          <a:bodyPr/>
          <a:lstStyle/>
          <a:p>
            <a:r>
              <a:rPr lang="en-US"/>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idx="1"/>
          </p:nvPr>
        </p:nvSpPr>
        <p:spPr>
          <a:xfrm>
            <a:off x="684212" y="1424348"/>
            <a:ext cx="6365007" cy="3816351"/>
          </a:xfrm>
        </p:spPr>
        <p:txBody>
          <a:bodyPr vert="horz" lIns="0" tIns="0" rIns="0" bIns="0" rtlCol="0" anchor="t">
            <a:normAutofit/>
          </a:bodyPr>
          <a:lstStyle/>
          <a:p>
            <a:r>
              <a:rPr lang="en-US" b="1"/>
              <a:t>Think about who you could talk to inside and outside of school:</a:t>
            </a:r>
            <a:endParaRPr lang="en-US" b="1">
              <a:ea typeface="Roboto Slab"/>
            </a:endParaRPr>
          </a:p>
          <a:p>
            <a:pPr marL="342900" indent="-342900">
              <a:buFont typeface="Arial" panose="020B0604020202020204" pitchFamily="34" charset="0"/>
              <a:buChar char="•"/>
            </a:pPr>
            <a:r>
              <a:rPr lang="en-US"/>
              <a:t>Talk to a friend</a:t>
            </a:r>
          </a:p>
          <a:p>
            <a:pPr marL="342900" indent="-342900">
              <a:buFont typeface="Arial" panose="020B0604020202020204" pitchFamily="34" charset="0"/>
              <a:buChar char="•"/>
            </a:pPr>
            <a:r>
              <a:rPr lang="en-US"/>
              <a:t>Call ChildLine/visit online</a:t>
            </a:r>
          </a:p>
          <a:p>
            <a:pPr marL="342900" indent="-342900">
              <a:buFont typeface="Arial" panose="020B0604020202020204" pitchFamily="34" charset="0"/>
              <a:buChar char="•"/>
            </a:pPr>
            <a:r>
              <a:rPr lang="en-US"/>
              <a:t>Speak to a trusted family member</a:t>
            </a:r>
          </a:p>
          <a:p>
            <a:pPr marL="342900" indent="-342900">
              <a:buFont typeface="Arial" panose="020B0604020202020204" pitchFamily="34" charset="0"/>
              <a:buChar char="•"/>
            </a:pPr>
            <a:r>
              <a:rPr lang="en-US"/>
              <a:t>Talk to a teacher/school staff member</a:t>
            </a:r>
          </a:p>
          <a:p>
            <a:pPr marL="342900" indent="-342900">
              <a:buFont typeface="Arial" panose="020B0604020202020204" pitchFamily="34" charset="0"/>
              <a:buChar char="•"/>
            </a:pPr>
            <a:r>
              <a:rPr lang="en-US"/>
              <a:t>Speak to a trusted adult</a:t>
            </a:r>
          </a:p>
          <a:p>
            <a:pPr marL="342900" indent="-342900">
              <a:buFont typeface="Arial" panose="020B0604020202020204" pitchFamily="34" charset="0"/>
              <a:buChar char="•"/>
            </a:pPr>
            <a:r>
              <a:rPr lang="en-US"/>
              <a:t>Speak to a counsellor</a:t>
            </a:r>
          </a:p>
        </p:txBody>
      </p:sp>
      <p:grpSp>
        <p:nvGrpSpPr>
          <p:cNvPr id="12" name="Group 11">
            <a:extLst>
              <a:ext uri="{FF2B5EF4-FFF2-40B4-BE49-F238E27FC236}">
                <a16:creationId xmlns:a16="http://schemas.microsoft.com/office/drawing/2014/main" id="{429D9483-7E39-7721-EA82-D1F04400C334}"/>
              </a:ext>
            </a:extLst>
          </p:cNvPr>
          <p:cNvGrpSpPr/>
          <p:nvPr/>
        </p:nvGrpSpPr>
        <p:grpSpPr>
          <a:xfrm>
            <a:off x="489072" y="4725214"/>
            <a:ext cx="8444061" cy="1833802"/>
            <a:chOff x="489072" y="4725214"/>
            <a:chExt cx="8444061" cy="1833802"/>
          </a:xfrm>
        </p:grpSpPr>
        <p:grpSp>
          <p:nvGrpSpPr>
            <p:cNvPr id="2" name="Group 1">
              <a:extLst>
                <a:ext uri="{FF2B5EF4-FFF2-40B4-BE49-F238E27FC236}">
                  <a16:creationId xmlns:a16="http://schemas.microsoft.com/office/drawing/2014/main" id="{21D26268-0B22-D006-B58C-93192A3A4E2A}"/>
                </a:ext>
              </a:extLst>
            </p:cNvPr>
            <p:cNvGrpSpPr/>
            <p:nvPr/>
          </p:nvGrpSpPr>
          <p:grpSpPr>
            <a:xfrm>
              <a:off x="651818" y="4725214"/>
              <a:ext cx="8281315" cy="1626520"/>
              <a:chOff x="572173" y="4894483"/>
              <a:chExt cx="8281315" cy="1626520"/>
            </a:xfrm>
          </p:grpSpPr>
          <p:sp>
            <p:nvSpPr>
              <p:cNvPr id="24" name="Rectangle 23">
                <a:extLst>
                  <a:ext uri="{FF2B5EF4-FFF2-40B4-BE49-F238E27FC236}">
                    <a16:creationId xmlns:a16="http://schemas.microsoft.com/office/drawing/2014/main" id="{41AAE128-FCAE-30AC-5DE7-3FB62FD9FF84}"/>
                  </a:ext>
                </a:extLst>
              </p:cNvPr>
              <p:cNvSpPr/>
              <p:nvPr/>
            </p:nvSpPr>
            <p:spPr>
              <a:xfrm>
                <a:off x="669925" y="4894483"/>
                <a:ext cx="8183563" cy="1626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Content Placeholder 2">
                <a:extLst>
                  <a:ext uri="{FF2B5EF4-FFF2-40B4-BE49-F238E27FC236}">
                    <a16:creationId xmlns:a16="http://schemas.microsoft.com/office/drawing/2014/main" id="{DF58AB7F-9AE8-034A-BED2-295D68E7FA33}"/>
                  </a:ext>
                </a:extLst>
              </p:cNvPr>
              <p:cNvSpPr txBox="1">
                <a:spLocks/>
              </p:cNvSpPr>
              <p:nvPr/>
            </p:nvSpPr>
            <p:spPr>
              <a:xfrm>
                <a:off x="606303" y="5087174"/>
                <a:ext cx="7768908" cy="73259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Remember, if difficulties are causing distress or interfering with daily life, it’s important to </a:t>
                </a:r>
                <a:r>
                  <a:rPr lang="en-US">
                    <a:solidFill>
                      <a:srgbClr val="EF811B"/>
                    </a:solidFill>
                  </a:rPr>
                  <a:t>SEEK HELP</a:t>
                </a:r>
                <a:r>
                  <a:rPr lang="en-US"/>
                  <a:t>.</a:t>
                </a:r>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16504" y="5961741"/>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4"/>
                <a:extLst>
                  <a:ext uri="{FF2B5EF4-FFF2-40B4-BE49-F238E27FC236}">
                    <a16:creationId xmlns:a16="http://schemas.microsoft.com/office/drawing/2014/main" id="{BDD34B5A-8A2B-684A-872C-BF565E76C0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922" y="5915862"/>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2173" y="5910985"/>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07534" y="5943875"/>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86494" y="5991958"/>
                <a:ext cx="1563343" cy="475427"/>
              </a:xfrm>
              <a:prstGeom prst="rect">
                <a:avLst/>
              </a:prstGeom>
            </p:spPr>
          </p:pic>
        </p:grpSp>
        <p:pic>
          <p:nvPicPr>
            <p:cNvPr id="3" name="Graphic 2">
              <a:extLst>
                <a:ext uri="{FF2B5EF4-FFF2-40B4-BE49-F238E27FC236}">
                  <a16:creationId xmlns:a16="http://schemas.microsoft.com/office/drawing/2014/main" id="{776C3D97-45BC-DAB8-3830-7736BA196D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072" y="4741976"/>
              <a:ext cx="8317476" cy="1817040"/>
            </a:xfrm>
            <a:prstGeom prst="rect">
              <a:avLst/>
            </a:prstGeom>
          </p:spPr>
        </p:pic>
      </p:grpSp>
    </p:spTree>
    <p:extLst>
      <p:ext uri="{BB962C8B-B14F-4D97-AF65-F5344CB8AC3E}">
        <p14:creationId xmlns:p14="http://schemas.microsoft.com/office/powerpoint/2010/main" val="172280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0A9C-B518-6742-9BE9-EC014A414ABF}"/>
              </a:ext>
            </a:extLst>
          </p:cNvPr>
          <p:cNvSpPr>
            <a:spLocks noGrp="1"/>
          </p:cNvSpPr>
          <p:nvPr>
            <p:ph type="title"/>
          </p:nvPr>
        </p:nvSpPr>
        <p:spPr/>
        <p:txBody>
          <a:bodyPr/>
          <a:lstStyle/>
          <a:p>
            <a:r>
              <a:rPr lang="en-US"/>
              <a:t>Supporting a friend</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idx="1"/>
          </p:nvPr>
        </p:nvSpPr>
        <p:spPr>
          <a:xfrm>
            <a:off x="611060" y="1378521"/>
            <a:ext cx="6072373" cy="3816351"/>
          </a:xfrm>
        </p:spPr>
        <p:txBody>
          <a:bodyPr vert="horz" lIns="0" tIns="0" rIns="0" bIns="0" rtlCol="0" anchor="t">
            <a:noAutofit/>
          </a:bodyPr>
          <a:lstStyle/>
          <a:p>
            <a:pPr marL="342900" indent="-342900">
              <a:buFont typeface="Arial"/>
              <a:buChar char="•"/>
            </a:pPr>
            <a:endParaRPr lang="en-GB" sz="2600">
              <a:latin typeface="Roboto Slab" pitchFamily="2" charset="0"/>
              <a:cs typeface="Roboto Slab"/>
            </a:endParaRPr>
          </a:p>
          <a:p>
            <a:pPr marL="342900" lvl="1" indent="-342900"/>
            <a:r>
              <a:rPr lang="en-GB" sz="2400">
                <a:ea typeface="Roboto Slab"/>
              </a:rPr>
              <a:t>Listen </a:t>
            </a:r>
            <a:endParaRPr lang="en-GB" sz="2400">
              <a:cs typeface="Roboto Slab"/>
            </a:endParaRPr>
          </a:p>
          <a:p>
            <a:pPr marL="342900" lvl="1" indent="-342900"/>
            <a:r>
              <a:rPr lang="en-GB" sz="2400">
                <a:ea typeface="Roboto Slab"/>
              </a:rPr>
              <a:t>Try to understand their point of view</a:t>
            </a:r>
            <a:endParaRPr lang="en-GB" sz="2400">
              <a:cs typeface="Roboto Slab"/>
            </a:endParaRPr>
          </a:p>
          <a:p>
            <a:pPr marL="342900" lvl="1" indent="-342900"/>
            <a:r>
              <a:rPr lang="en-GB" sz="2400">
                <a:ea typeface="Roboto Slab"/>
              </a:rPr>
              <a:t>Try not to judge </a:t>
            </a:r>
            <a:endParaRPr lang="en-GB" sz="2400">
              <a:cs typeface="Roboto Slab"/>
            </a:endParaRPr>
          </a:p>
          <a:p>
            <a:pPr marL="342900" lvl="1" indent="-342900"/>
            <a:r>
              <a:rPr lang="en-GB" sz="2400">
                <a:ea typeface="Roboto Slab"/>
              </a:rPr>
              <a:t>Encourage a friend to seek help if needed</a:t>
            </a:r>
            <a:endParaRPr lang="en-GB" sz="2400">
              <a:cs typeface="Roboto Slab"/>
            </a:endParaRPr>
          </a:p>
          <a:p>
            <a:pPr marL="342900" lvl="1" indent="-342900"/>
            <a:r>
              <a:rPr lang="en-GB" sz="2400">
                <a:ea typeface="Roboto Slab"/>
              </a:rPr>
              <a:t>If you feel comfortable go with them if they are worried/unsure</a:t>
            </a:r>
            <a:endParaRPr lang="en-GB" sz="2400">
              <a:ea typeface="Roboto Slab"/>
              <a:cs typeface="Roboto Slab"/>
            </a:endParaRPr>
          </a:p>
          <a:p>
            <a:pPr marL="342900" lvl="1" indent="-342900"/>
            <a:r>
              <a:rPr lang="en-GB" sz="2400">
                <a:ea typeface="Roboto Slab"/>
              </a:rPr>
              <a:t>If you are worried, share this with a trusted adult </a:t>
            </a:r>
            <a:endParaRPr lang="en-GB" sz="2400">
              <a:ea typeface="Roboto Slab"/>
              <a:cs typeface="Roboto Slab"/>
            </a:endParaRPr>
          </a:p>
          <a:p>
            <a:pPr marL="342900" lvl="1" indent="-342900"/>
            <a:r>
              <a:rPr lang="en-GB" sz="2400">
                <a:ea typeface="Roboto Slab"/>
              </a:rPr>
              <a:t>Check in with your friend </a:t>
            </a:r>
            <a:endParaRPr lang="en-GB" sz="2400">
              <a:cs typeface="Roboto Slab"/>
            </a:endParaRPr>
          </a:p>
          <a:p>
            <a:pPr marL="342900" indent="-342900">
              <a:buFont typeface="Arial"/>
              <a:buChar char="•"/>
            </a:pPr>
            <a:endParaRPr lang="en-GB"/>
          </a:p>
        </p:txBody>
      </p:sp>
    </p:spTree>
    <p:extLst>
      <p:ext uri="{BB962C8B-B14F-4D97-AF65-F5344CB8AC3E}">
        <p14:creationId xmlns:p14="http://schemas.microsoft.com/office/powerpoint/2010/main" val="3925813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684213" y="2092569"/>
            <a:ext cx="4816657" cy="19680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ea typeface="Roboto Slab"/>
                <a:cs typeface="Roboto Slab"/>
              </a:rPr>
              <a:t>The </a:t>
            </a:r>
            <a:r>
              <a:rPr lang="en-GB" sz="2000" err="1">
                <a:ea typeface="Roboto Slab"/>
                <a:cs typeface="Roboto Slab"/>
              </a:rPr>
              <a:t>CoRAY</a:t>
            </a:r>
            <a:r>
              <a:rPr lang="en-GB" sz="2000">
                <a:ea typeface="Roboto Slab"/>
                <a:cs typeface="Roboto Slab"/>
              </a:rPr>
              <a:t> Project, based at the University of Oxford, worked with young people, researchers and clinicians to develop </a:t>
            </a:r>
            <a:r>
              <a:rPr lang="en-GB" sz="2000" b="1">
                <a:solidFill>
                  <a:srgbClr val="F44B7E"/>
                </a:solidFill>
                <a:ea typeface="Roboto Slab"/>
                <a:cs typeface="Roboto Slab"/>
              </a:rPr>
              <a:t>evidence-informed advice</a:t>
            </a:r>
            <a:r>
              <a:rPr lang="en-GB" sz="2000">
                <a:ea typeface="Roboto Slab"/>
                <a:cs typeface="Roboto Slab"/>
              </a:rPr>
              <a:t> for dealing with difficult thoughts and feelings young people told us they most wanted support with. </a:t>
            </a:r>
            <a:endParaRPr lang="en-GB" sz="2000">
              <a:latin typeface="Roboto Slab" pitchFamily="2" charset="0"/>
              <a:cs typeface="Roboto Slab"/>
            </a:endParaRPr>
          </a:p>
          <a:p>
            <a:endParaRPr lang="en-GB" sz="2000">
              <a:ea typeface="Roboto Slab"/>
              <a:cs typeface="Roboto Slab"/>
            </a:endParaRPr>
          </a:p>
          <a:p>
            <a:r>
              <a:rPr lang="en-GB" sz="2000">
                <a:ea typeface="Roboto Slab"/>
                <a:cs typeface="Roboto Slab"/>
              </a:rPr>
              <a:t>The </a:t>
            </a:r>
            <a:r>
              <a:rPr lang="en-GB" sz="2000" err="1">
                <a:ea typeface="Roboto Slab"/>
                <a:cs typeface="Roboto Slab"/>
              </a:rPr>
              <a:t>CoRAY</a:t>
            </a:r>
            <a:r>
              <a:rPr lang="en-GB" sz="2000">
                <a:ea typeface="Roboto Slab"/>
                <a:cs typeface="Roboto Slab"/>
              </a:rPr>
              <a:t> project is </a:t>
            </a:r>
            <a:r>
              <a:rPr lang="en-GB" sz="2000" b="1">
                <a:solidFill>
                  <a:srgbClr val="F44B7E"/>
                </a:solidFill>
                <a:ea typeface="Roboto Slab"/>
                <a:cs typeface="Roboto Slab"/>
              </a:rPr>
              <a:t>working in partnership</a:t>
            </a:r>
            <a:r>
              <a:rPr lang="en-GB" sz="2000">
                <a:ea typeface="Roboto Slab"/>
                <a:cs typeface="Roboto Slab"/>
              </a:rPr>
              <a:t> with the Charlie Waller Trust, a mental health charity, to </a:t>
            </a:r>
            <a:r>
              <a:rPr lang="en-GB" sz="2000" b="1">
                <a:solidFill>
                  <a:srgbClr val="F44B7E"/>
                </a:solidFill>
                <a:ea typeface="Roboto Slab"/>
                <a:cs typeface="Roboto Slab"/>
              </a:rPr>
              <a:t>develop a range of lessons and resources.</a:t>
            </a: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684213" y="765175"/>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latin typeface="Brown" pitchFamily="2" charset="0"/>
              </a:rPr>
              <a:t>The </a:t>
            </a:r>
            <a:r>
              <a:rPr lang="en-GB" err="1">
                <a:latin typeface="Brown" pitchFamily="2" charset="0"/>
              </a:rPr>
              <a:t>CoRAY</a:t>
            </a:r>
            <a:r>
              <a:rPr lang="en-GB">
                <a:latin typeface="Brown" pitchFamily="2" charset="0"/>
              </a:rPr>
              <a:t> Project with </a:t>
            </a:r>
            <a:br>
              <a:rPr lang="en-GB">
                <a:latin typeface="Brown" pitchFamily="2" charset="0"/>
              </a:rPr>
            </a:br>
            <a:r>
              <a:rPr lang="en-GB">
                <a:latin typeface="Brown" pitchFamily="2" charset="0"/>
              </a:rPr>
              <a:t>the Charlie Waller Trust</a:t>
            </a:r>
          </a:p>
        </p:txBody>
      </p:sp>
    </p:spTree>
    <p:extLst>
      <p:ext uri="{BB962C8B-B14F-4D97-AF65-F5344CB8AC3E}">
        <p14:creationId xmlns:p14="http://schemas.microsoft.com/office/powerpoint/2010/main" val="4045780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53164B-B88F-9F62-3750-FF54A18BB1A3}"/>
              </a:ext>
            </a:extLst>
          </p:cNvPr>
          <p:cNvPicPr>
            <a:picLocks noChangeAspect="1"/>
          </p:cNvPicPr>
          <p:nvPr/>
        </p:nvPicPr>
        <p:blipFill>
          <a:blip r:embed="rId3"/>
          <a:stretch>
            <a:fillRect/>
          </a:stretch>
        </p:blipFill>
        <p:spPr>
          <a:xfrm>
            <a:off x="0" y="855688"/>
            <a:ext cx="9144000" cy="5146623"/>
          </a:xfrm>
          <a:prstGeom prst="rect">
            <a:avLst/>
          </a:prstGeom>
        </p:spPr>
      </p:pic>
    </p:spTree>
    <p:extLst>
      <p:ext uri="{BB962C8B-B14F-4D97-AF65-F5344CB8AC3E}">
        <p14:creationId xmlns:p14="http://schemas.microsoft.com/office/powerpoint/2010/main" val="44368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B84A13D5-BFCD-0674-20FE-F118ABA6E17E}"/>
              </a:ext>
            </a:extLst>
          </p:cNvPr>
          <p:cNvGrpSpPr/>
          <p:nvPr/>
        </p:nvGrpSpPr>
        <p:grpSpPr>
          <a:xfrm>
            <a:off x="531602" y="5633131"/>
            <a:ext cx="5726306" cy="610453"/>
            <a:chOff x="448786" y="4805752"/>
            <a:chExt cx="8246428" cy="1849689"/>
          </a:xfrm>
        </p:grpSpPr>
        <p:sp>
          <p:nvSpPr>
            <p:cNvPr id="18" name="Rectangle 17">
              <a:extLst>
                <a:ext uri="{FF2B5EF4-FFF2-40B4-BE49-F238E27FC236}">
                  <a16:creationId xmlns:a16="http://schemas.microsoft.com/office/drawing/2014/main" id="{F1F627E0-C846-CF1F-825D-6973B3159B71}"/>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text&#10;&#10;Description automatically generated">
              <a:extLst>
                <a:ext uri="{FF2B5EF4-FFF2-40B4-BE49-F238E27FC236}">
                  <a16:creationId xmlns:a16="http://schemas.microsoft.com/office/drawing/2014/main" id="{9705360C-AE28-5039-268D-142F598F87F8}"/>
                </a:ext>
              </a:extLst>
            </p:cNvPr>
            <p:cNvPicPr>
              <a:picLocks noChangeAspect="1"/>
            </p:cNvPicPr>
            <p:nvPr/>
          </p:nvPicPr>
          <p:blipFill>
            <a:blip r:embed="rId3"/>
            <a:stretch>
              <a:fillRect/>
            </a:stretch>
          </p:blipFill>
          <p:spPr>
            <a:xfrm>
              <a:off x="512518" y="4805752"/>
              <a:ext cx="8182696" cy="1849689"/>
            </a:xfrm>
            <a:prstGeom prst="rect">
              <a:avLst/>
            </a:prstGeom>
          </p:spPr>
        </p:pic>
      </p:grpSp>
      <p:grpSp>
        <p:nvGrpSpPr>
          <p:cNvPr id="2" name="Group 1">
            <a:extLst>
              <a:ext uri="{FF2B5EF4-FFF2-40B4-BE49-F238E27FC236}">
                <a16:creationId xmlns:a16="http://schemas.microsoft.com/office/drawing/2014/main" id="{127DEF6D-B56C-897D-941E-52B70C89EAF7}"/>
              </a:ext>
            </a:extLst>
          </p:cNvPr>
          <p:cNvGrpSpPr/>
          <p:nvPr/>
        </p:nvGrpSpPr>
        <p:grpSpPr>
          <a:xfrm>
            <a:off x="509475" y="2949410"/>
            <a:ext cx="5726306" cy="959179"/>
            <a:chOff x="448786" y="4805752"/>
            <a:chExt cx="8246428" cy="1849689"/>
          </a:xfrm>
        </p:grpSpPr>
        <p:sp>
          <p:nvSpPr>
            <p:cNvPr id="4" name="Rectangle 3">
              <a:extLst>
                <a:ext uri="{FF2B5EF4-FFF2-40B4-BE49-F238E27FC236}">
                  <a16:creationId xmlns:a16="http://schemas.microsoft.com/office/drawing/2014/main" id="{9A2B761E-CCAC-5BA7-D398-ED2885339A16}"/>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10;&#10;Description automatically generated">
              <a:extLst>
                <a:ext uri="{FF2B5EF4-FFF2-40B4-BE49-F238E27FC236}">
                  <a16:creationId xmlns:a16="http://schemas.microsoft.com/office/drawing/2014/main" id="{96901A37-5A8F-3591-65C9-23809EC9C09A}"/>
                </a:ext>
              </a:extLst>
            </p:cNvPr>
            <p:cNvPicPr>
              <a:picLocks noChangeAspect="1"/>
            </p:cNvPicPr>
            <p:nvPr/>
          </p:nvPicPr>
          <p:blipFill>
            <a:blip r:embed="rId3"/>
            <a:stretch>
              <a:fillRect/>
            </a:stretch>
          </p:blipFill>
          <p:spPr>
            <a:xfrm>
              <a:off x="512518" y="4805752"/>
              <a:ext cx="8182696" cy="1849689"/>
            </a:xfrm>
            <a:prstGeom prst="rect">
              <a:avLst/>
            </a:prstGeom>
          </p:spPr>
        </p:pic>
      </p:grpSp>
      <p:grpSp>
        <p:nvGrpSpPr>
          <p:cNvPr id="8" name="Group 7">
            <a:extLst>
              <a:ext uri="{FF2B5EF4-FFF2-40B4-BE49-F238E27FC236}">
                <a16:creationId xmlns:a16="http://schemas.microsoft.com/office/drawing/2014/main" id="{A8C2421F-5D0E-EF24-CF21-7636493F559B}"/>
              </a:ext>
            </a:extLst>
          </p:cNvPr>
          <p:cNvGrpSpPr/>
          <p:nvPr/>
        </p:nvGrpSpPr>
        <p:grpSpPr>
          <a:xfrm>
            <a:off x="509475" y="4184249"/>
            <a:ext cx="5726306" cy="1142011"/>
            <a:chOff x="448786" y="4805752"/>
            <a:chExt cx="8246428" cy="1849689"/>
          </a:xfrm>
        </p:grpSpPr>
        <p:sp>
          <p:nvSpPr>
            <p:cNvPr id="9" name="Rectangle 8">
              <a:extLst>
                <a:ext uri="{FF2B5EF4-FFF2-40B4-BE49-F238E27FC236}">
                  <a16:creationId xmlns:a16="http://schemas.microsoft.com/office/drawing/2014/main" id="{1685708A-2BD9-8014-D836-622AC5C445EA}"/>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text&#10;&#10;Description automatically generated">
              <a:extLst>
                <a:ext uri="{FF2B5EF4-FFF2-40B4-BE49-F238E27FC236}">
                  <a16:creationId xmlns:a16="http://schemas.microsoft.com/office/drawing/2014/main" id="{AD8F7033-C90A-F2C6-31A6-8C9B7F8B7220}"/>
                </a:ext>
              </a:extLst>
            </p:cNvPr>
            <p:cNvPicPr>
              <a:picLocks noChangeAspect="1"/>
            </p:cNvPicPr>
            <p:nvPr/>
          </p:nvPicPr>
          <p:blipFill>
            <a:blip r:embed="rId3"/>
            <a:stretch>
              <a:fillRect/>
            </a:stretch>
          </p:blipFill>
          <p:spPr>
            <a:xfrm>
              <a:off x="512518" y="4805752"/>
              <a:ext cx="8182696" cy="1849689"/>
            </a:xfrm>
            <a:prstGeom prst="rect">
              <a:avLst/>
            </a:prstGeom>
          </p:spPr>
        </p:pic>
      </p:grpSp>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a:solidFill>
                  <a:srgbClr val="005E84"/>
                </a:solidFill>
                <a:latin typeface="Brown" pitchFamily="2" charset="0"/>
              </a:rPr>
              <a:t>Can I?</a:t>
            </a:r>
          </a:p>
        </p:txBody>
      </p:sp>
      <p:sp>
        <p:nvSpPr>
          <p:cNvPr id="22" name="Content Placeholder 4">
            <a:extLst>
              <a:ext uri="{FF2B5EF4-FFF2-40B4-BE49-F238E27FC236}">
                <a16:creationId xmlns:a16="http://schemas.microsoft.com/office/drawing/2014/main" id="{234EAFC0-D086-DD09-6A71-E159E60E2260}"/>
              </a:ext>
            </a:extLst>
          </p:cNvPr>
          <p:cNvSpPr txBox="1">
            <a:spLocks/>
          </p:cNvSpPr>
          <p:nvPr/>
        </p:nvSpPr>
        <p:spPr>
          <a:xfrm>
            <a:off x="684209" y="5719456"/>
            <a:ext cx="5529580" cy="830999"/>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SUGGEST</a:t>
            </a:r>
            <a:r>
              <a:rPr lang="en-GB" sz="2000">
                <a:latin typeface="Roboto Slab"/>
                <a:ea typeface="Roboto Slab" pitchFamily="2" charset="0"/>
              </a:rPr>
              <a:t> ways to seek help when needed</a:t>
            </a:r>
          </a:p>
          <a:p>
            <a:endParaRPr lang="en-GB" sz="2000" b="1"/>
          </a:p>
        </p:txBody>
      </p:sp>
      <p:sp>
        <p:nvSpPr>
          <p:cNvPr id="23" name="Content Placeholder 4">
            <a:extLst>
              <a:ext uri="{FF2B5EF4-FFF2-40B4-BE49-F238E27FC236}">
                <a16:creationId xmlns:a16="http://schemas.microsoft.com/office/drawing/2014/main" id="{70C82707-DC87-FD9C-790E-3107FAC5EA75}"/>
              </a:ext>
            </a:extLst>
          </p:cNvPr>
          <p:cNvSpPr>
            <a:spLocks noGrp="1"/>
          </p:cNvSpPr>
          <p:nvPr>
            <p:ph idx="1"/>
          </p:nvPr>
        </p:nvSpPr>
        <p:spPr>
          <a:xfrm>
            <a:off x="680936" y="3061001"/>
            <a:ext cx="5288329" cy="745021"/>
          </a:xfrm>
        </p:spPr>
        <p:txBody>
          <a:bodyPr/>
          <a:lstStyle/>
          <a:p>
            <a:r>
              <a:rPr lang="en-GB" sz="2400" b="1">
                <a:latin typeface="Brown" pitchFamily="2" charset="0"/>
              </a:rPr>
              <a:t>RECOGNISE</a:t>
            </a:r>
            <a:r>
              <a:rPr lang="en-GB" sz="2000">
                <a:latin typeface="Roboto Slab"/>
              </a:rPr>
              <a:t> </a:t>
            </a:r>
            <a:r>
              <a:rPr lang="en-GB" sz="2000"/>
              <a:t>and discuss the signs of feeling bored, flat and unmotivated</a:t>
            </a:r>
            <a:endParaRPr lang="en-US" sz="2000">
              <a:latin typeface="Roboto Slab"/>
            </a:endParaRPr>
          </a:p>
        </p:txBody>
      </p:sp>
      <p:sp>
        <p:nvSpPr>
          <p:cNvPr id="24" name="Content Placeholder 4">
            <a:extLst>
              <a:ext uri="{FF2B5EF4-FFF2-40B4-BE49-F238E27FC236}">
                <a16:creationId xmlns:a16="http://schemas.microsoft.com/office/drawing/2014/main" id="{94A0B58C-E268-4787-1D0E-4C2A17D91C4D}"/>
              </a:ext>
            </a:extLst>
          </p:cNvPr>
          <p:cNvSpPr txBox="1">
            <a:spLocks/>
          </p:cNvSpPr>
          <p:nvPr/>
        </p:nvSpPr>
        <p:spPr>
          <a:xfrm>
            <a:off x="684214" y="4319863"/>
            <a:ext cx="5288324" cy="893832"/>
          </a:xfrm>
          <a:prstGeom prst="rect">
            <a:avLst/>
          </a:prstGeom>
        </p:spPr>
        <p:txBody>
          <a:bodyPr vert="horz" lIns="0" tIns="0" rIns="0" bIns="0" rtlCol="0" anchor="t">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a:ea typeface="Roboto Slab"/>
                <a:cs typeface="Roboto Slab"/>
              </a:rPr>
              <a:t>ANALYSE</a:t>
            </a:r>
            <a:r>
              <a:rPr lang="en-GB" sz="2000" dirty="0">
                <a:ea typeface="Roboto Slab"/>
                <a:cs typeface="Roboto Slab"/>
              </a:rPr>
              <a:t> the </a:t>
            </a:r>
            <a:r>
              <a:rPr lang="en-GB" sz="2000" dirty="0" err="1">
                <a:ea typeface="Roboto Slab"/>
                <a:cs typeface="Roboto Slab"/>
              </a:rPr>
              <a:t>CoRAY</a:t>
            </a:r>
            <a:r>
              <a:rPr lang="en-GB" sz="2000" dirty="0">
                <a:ea typeface="Roboto Slab"/>
                <a:cs typeface="Roboto Slab"/>
              </a:rPr>
              <a:t>  ‘What to do when you are fleeing bored, flat and unmotivated’ five key messages</a:t>
            </a:r>
            <a:endParaRPr lang="en-US" dirty="0">
              <a:ea typeface="Roboto Slab"/>
            </a:endParaRPr>
          </a:p>
        </p:txBody>
      </p:sp>
    </p:spTree>
    <p:extLst>
      <p:ext uri="{BB962C8B-B14F-4D97-AF65-F5344CB8AC3E}">
        <p14:creationId xmlns:p14="http://schemas.microsoft.com/office/powerpoint/2010/main" val="2029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build="p"/>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2958432"/>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a:solidFill>
                  <a:srgbClr val="005E84"/>
                </a:solidFill>
                <a:latin typeface="Brown" pitchFamily="2" charset="0"/>
              </a:rPr>
              <a:t>Any questions?</a:t>
            </a:r>
            <a:endParaRPr lang="en-US" sz="320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0"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685806" y="2420938"/>
            <a:ext cx="3652369" cy="3632867"/>
          </a:xfrm>
          <a:prstGeom prst="rect">
            <a:avLst/>
          </a:prstGeom>
        </p:spPr>
        <p:txBody>
          <a:bodyPr vert="horz" lIns="0" tIns="0" rIns="0" bIns="0" rtlCol="0" anchor="t">
            <a:normAutofit fontScale="92500"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dirty="0">
                <a:ea typeface="Roboto Slab"/>
              </a:rPr>
              <a:t>Managing change and uncertainty</a:t>
            </a:r>
          </a:p>
          <a:p>
            <a:pPr marL="285750" indent="-285750">
              <a:buFont typeface="Arial" panose="020B0604020202020204" pitchFamily="34" charset="0"/>
              <a:buChar char="•"/>
            </a:pPr>
            <a:r>
              <a:rPr lang="en-GB" sz="2400" dirty="0">
                <a:ea typeface="Roboto Slab"/>
              </a:rPr>
              <a:t>Feeling lonely, isolated and disconnected</a:t>
            </a:r>
            <a:endParaRPr lang="en-GB" sz="2400" dirty="0">
              <a:ea typeface="Roboto Slab"/>
              <a:cs typeface="Roboto Slab"/>
            </a:endParaRPr>
          </a:p>
          <a:p>
            <a:pPr marL="285750" indent="-285750">
              <a:buFont typeface="Arial" panose="020B0604020202020204" pitchFamily="34" charset="0"/>
              <a:buChar char="•"/>
            </a:pPr>
            <a:r>
              <a:rPr lang="en-GB" sz="2400" b="1" dirty="0">
                <a:solidFill>
                  <a:srgbClr val="F44B7E"/>
                </a:solidFill>
                <a:ea typeface="Roboto Slab"/>
              </a:rPr>
              <a:t>Feeling bored, flat and unmotivated</a:t>
            </a:r>
            <a:endParaRPr lang="en-GB" sz="2400" b="1" dirty="0">
              <a:solidFill>
                <a:srgbClr val="F44B7E"/>
              </a:solidFill>
              <a:ea typeface="Roboto Slab"/>
              <a:cs typeface="Roboto Slab"/>
            </a:endParaRPr>
          </a:p>
          <a:p>
            <a:pPr marL="285750" indent="-285750">
              <a:buFont typeface="Arial" panose="020B0604020202020204" pitchFamily="34" charset="0"/>
              <a:buChar char="•"/>
            </a:pPr>
            <a:r>
              <a:rPr lang="en-GB" sz="2400" dirty="0">
                <a:ea typeface="Roboto Slab"/>
              </a:rPr>
              <a:t>Seeking help for mental health </a:t>
            </a:r>
            <a:endParaRPr lang="en-GB" sz="2400" dirty="0">
              <a:ea typeface="Roboto Slab"/>
              <a:cs typeface="Roboto Slab"/>
            </a:endParaRPr>
          </a:p>
          <a:p>
            <a:pPr marL="285750" indent="-285750">
              <a:buFont typeface="Arial" panose="020B0604020202020204" pitchFamily="34" charset="0"/>
              <a:buChar char="•"/>
            </a:pPr>
            <a:r>
              <a:rPr lang="en-GB" sz="2400" dirty="0">
                <a:ea typeface="Roboto Slab"/>
              </a:rPr>
              <a:t>Feeling anxious around social situations</a:t>
            </a:r>
            <a:endParaRPr lang="en-GB" sz="2400" dirty="0">
              <a:ea typeface="Roboto Slab"/>
              <a:cs typeface="Roboto Slab"/>
            </a:endParaRPr>
          </a:p>
          <a:p>
            <a:endParaRPr lang="en-GB" dirty="0"/>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213" y="733540"/>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latin typeface="Brown" pitchFamily="2" charset="0"/>
              </a:rPr>
              <a:t>The </a:t>
            </a:r>
            <a:r>
              <a:rPr lang="en-GB" err="1">
                <a:latin typeface="Brown" pitchFamily="2" charset="0"/>
              </a:rPr>
              <a:t>CoRAY</a:t>
            </a:r>
            <a:r>
              <a:rPr lang="en-GB">
                <a:latin typeface="Brown" pitchFamily="2" charset="0"/>
              </a:rPr>
              <a:t> Project with </a:t>
            </a:r>
            <a:br>
              <a:rPr lang="en-GB">
                <a:latin typeface="Brown" pitchFamily="2" charset="0"/>
              </a:rPr>
            </a:br>
            <a:r>
              <a:rPr lang="en-GB">
                <a:latin typeface="Brown" pitchFamily="2" charset="0"/>
              </a:rPr>
              <a:t>the Charlie Waller Trust</a:t>
            </a:r>
          </a:p>
        </p:txBody>
      </p:sp>
    </p:spTree>
    <p:extLst>
      <p:ext uri="{BB962C8B-B14F-4D97-AF65-F5344CB8AC3E}">
        <p14:creationId xmlns:p14="http://schemas.microsoft.com/office/powerpoint/2010/main" val="270135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a:solidFill>
                  <a:srgbClr val="005E84"/>
                </a:solidFill>
                <a:latin typeface="Brown" pitchFamily="2" charset="0"/>
              </a:rPr>
              <a:t>Learning outcomes</a:t>
            </a:r>
          </a:p>
        </p:txBody>
      </p:sp>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5789" y="2865997"/>
            <a:ext cx="5605170" cy="967814"/>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5789" y="4177158"/>
            <a:ext cx="5605170" cy="1103368"/>
          </a:xfrm>
          <a:prstGeom prst="rect">
            <a:avLst/>
          </a:prstGeom>
        </p:spPr>
      </p:pic>
      <p:pic>
        <p:nvPicPr>
          <p:cNvPr id="11" name="Graphic 10">
            <a:extLst>
              <a:ext uri="{FF2B5EF4-FFF2-40B4-BE49-F238E27FC236}">
                <a16:creationId xmlns:a16="http://schemas.microsoft.com/office/drawing/2014/main" id="{D8B654E6-0BAF-7083-3642-EFEF8D2D4F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5789" y="5595009"/>
            <a:ext cx="5605170" cy="635875"/>
          </a:xfrm>
          <a:prstGeom prst="rect">
            <a:avLst/>
          </a:prstGeom>
        </p:spPr>
      </p:pic>
      <p:sp>
        <p:nvSpPr>
          <p:cNvPr id="13" name="Content Placeholder 4">
            <a:extLst>
              <a:ext uri="{FF2B5EF4-FFF2-40B4-BE49-F238E27FC236}">
                <a16:creationId xmlns:a16="http://schemas.microsoft.com/office/drawing/2014/main" id="{4A0EF8FE-6868-2AF3-0FC6-6107698A89FA}"/>
              </a:ext>
            </a:extLst>
          </p:cNvPr>
          <p:cNvSpPr txBox="1">
            <a:spLocks/>
          </p:cNvSpPr>
          <p:nvPr/>
        </p:nvSpPr>
        <p:spPr>
          <a:xfrm>
            <a:off x="684209" y="5743232"/>
            <a:ext cx="5529580" cy="830999"/>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SUGGEST</a:t>
            </a:r>
            <a:r>
              <a:rPr lang="en-GB" sz="2000">
                <a:latin typeface="Roboto Slab"/>
                <a:ea typeface="Roboto Slab" pitchFamily="2" charset="0"/>
              </a:rPr>
              <a:t> ways to seek help when needed</a:t>
            </a:r>
          </a:p>
          <a:p>
            <a:endParaRPr lang="en-GB" sz="2000" b="1"/>
          </a:p>
        </p:txBody>
      </p:sp>
      <p:sp>
        <p:nvSpPr>
          <p:cNvPr id="14" name="Content Placeholder 4">
            <a:extLst>
              <a:ext uri="{FF2B5EF4-FFF2-40B4-BE49-F238E27FC236}">
                <a16:creationId xmlns:a16="http://schemas.microsoft.com/office/drawing/2014/main" id="{9880ACCF-9765-7A98-043A-8C23C4B6F508}"/>
              </a:ext>
            </a:extLst>
          </p:cNvPr>
          <p:cNvSpPr>
            <a:spLocks noGrp="1"/>
          </p:cNvSpPr>
          <p:nvPr>
            <p:ph idx="1"/>
          </p:nvPr>
        </p:nvSpPr>
        <p:spPr>
          <a:xfrm>
            <a:off x="684209" y="3007772"/>
            <a:ext cx="5288329" cy="745021"/>
          </a:xfrm>
        </p:spPr>
        <p:txBody>
          <a:bodyPr/>
          <a:lstStyle/>
          <a:p>
            <a:r>
              <a:rPr lang="en-GB" sz="2400" b="1">
                <a:latin typeface="Brown" pitchFamily="2" charset="0"/>
              </a:rPr>
              <a:t>RECOGNISE</a:t>
            </a:r>
            <a:r>
              <a:rPr lang="en-GB" sz="2000">
                <a:latin typeface="Roboto Slab"/>
              </a:rPr>
              <a:t> </a:t>
            </a:r>
            <a:r>
              <a:rPr lang="en-GB" sz="2000"/>
              <a:t>and discuss the signs of feeling bored, flat and unmotivated</a:t>
            </a:r>
            <a:endParaRPr lang="en-US" sz="2000">
              <a:latin typeface="Roboto Slab"/>
            </a:endParaRPr>
          </a:p>
        </p:txBody>
      </p:sp>
      <p:sp>
        <p:nvSpPr>
          <p:cNvPr id="15" name="Content Placeholder 4">
            <a:extLst>
              <a:ext uri="{FF2B5EF4-FFF2-40B4-BE49-F238E27FC236}">
                <a16:creationId xmlns:a16="http://schemas.microsoft.com/office/drawing/2014/main" id="{82D45AEB-79DE-0CA7-98FD-A1F047ABD887}"/>
              </a:ext>
            </a:extLst>
          </p:cNvPr>
          <p:cNvSpPr txBox="1">
            <a:spLocks/>
          </p:cNvSpPr>
          <p:nvPr/>
        </p:nvSpPr>
        <p:spPr>
          <a:xfrm>
            <a:off x="684214" y="4281480"/>
            <a:ext cx="5473903" cy="1011927"/>
          </a:xfrm>
          <a:prstGeom prst="rect">
            <a:avLst/>
          </a:prstGeom>
        </p:spPr>
        <p:txBody>
          <a:bodyPr vert="horz" lIns="0" tIns="0" rIns="0" bIns="0" rtlCol="0" anchor="t">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a:ea typeface="Roboto Slab"/>
              </a:rPr>
              <a:t>ANALYSE</a:t>
            </a:r>
            <a:r>
              <a:rPr lang="en-GB" sz="2000" dirty="0">
                <a:latin typeface="Roboto Slab"/>
                <a:ea typeface="Roboto Slab"/>
              </a:rPr>
              <a:t> the </a:t>
            </a:r>
            <a:r>
              <a:rPr lang="en-GB" sz="2000" dirty="0" err="1">
                <a:latin typeface="Roboto Slab"/>
                <a:ea typeface="Roboto Slab"/>
              </a:rPr>
              <a:t>CoRAY</a:t>
            </a:r>
            <a:r>
              <a:rPr lang="en-GB" sz="2000" dirty="0">
                <a:ea typeface="Roboto Slab"/>
              </a:rPr>
              <a:t>  ‘What to do when you are fleeing bored, flat and unmotivated’ five key messages</a:t>
            </a:r>
          </a:p>
          <a:p>
            <a:endParaRPr lang="en-GB" sz="2000" dirty="0">
              <a:latin typeface="Roboto Slab"/>
              <a:ea typeface="Roboto Slab"/>
              <a:cs typeface="Roboto Slab"/>
            </a:endParaRPr>
          </a:p>
        </p:txBody>
      </p:sp>
    </p:spTree>
    <p:extLst>
      <p:ext uri="{BB962C8B-B14F-4D97-AF65-F5344CB8AC3E}">
        <p14:creationId xmlns:p14="http://schemas.microsoft.com/office/powerpoint/2010/main" val="143776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3"/>
            <a:extLst>
              <a:ext uri="{FF2B5EF4-FFF2-40B4-BE49-F238E27FC236}">
                <a16:creationId xmlns:a16="http://schemas.microsoft.com/office/drawing/2014/main" id="{63FCFD55-69A9-92E2-EE4B-F4D644DC75C8}"/>
              </a:ext>
            </a:extLst>
          </p:cNvPr>
          <p:cNvPicPr>
            <a:picLocks noChangeAspect="1"/>
          </p:cNvPicPr>
          <p:nvPr/>
        </p:nvPicPr>
        <p:blipFill>
          <a:blip r:embed="rId4"/>
          <a:stretch>
            <a:fillRect/>
          </a:stretch>
        </p:blipFill>
        <p:spPr>
          <a:xfrm>
            <a:off x="0" y="765175"/>
            <a:ext cx="9224387" cy="5534665"/>
          </a:xfrm>
          <a:prstGeom prst="rect">
            <a:avLst/>
          </a:prstGeom>
        </p:spPr>
      </p:pic>
      <p:sp>
        <p:nvSpPr>
          <p:cNvPr id="6" name="Rectangle 5">
            <a:extLst>
              <a:ext uri="{FF2B5EF4-FFF2-40B4-BE49-F238E27FC236}">
                <a16:creationId xmlns:a16="http://schemas.microsoft.com/office/drawing/2014/main" id="{56FEBE0E-986F-7EE8-F813-8078A67CBE4D}"/>
              </a:ext>
            </a:extLst>
          </p:cNvPr>
          <p:cNvSpPr/>
          <p:nvPr/>
        </p:nvSpPr>
        <p:spPr>
          <a:xfrm>
            <a:off x="145199" y="6385301"/>
            <a:ext cx="6571281" cy="276999"/>
          </a:xfrm>
          <a:prstGeom prst="rect">
            <a:avLst/>
          </a:prstGeom>
        </p:spPr>
        <p:txBody>
          <a:bodyPr wrap="square">
            <a:spAutoFit/>
          </a:bodyPr>
          <a:lstStyle/>
          <a:p>
            <a:r>
              <a:rPr lang="en-US" sz="1200" dirty="0">
                <a:latin typeface="Roboto Slab" pitchFamily="2" charset="0"/>
                <a:ea typeface="Roboto Slab" pitchFamily="2" charset="0"/>
              </a:rPr>
              <a:t>Source: https://www.bbc.co.uk/bitesize/articles/ztrx7yc</a:t>
            </a:r>
          </a:p>
        </p:txBody>
      </p:sp>
    </p:spTree>
    <p:extLst>
      <p:ext uri="{BB962C8B-B14F-4D97-AF65-F5344CB8AC3E}">
        <p14:creationId xmlns:p14="http://schemas.microsoft.com/office/powerpoint/2010/main" val="1091358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71CCF2-AE10-8AD8-FBF4-D67E6AE823AE}"/>
              </a:ext>
            </a:extLst>
          </p:cNvPr>
          <p:cNvSpPr/>
          <p:nvPr/>
        </p:nvSpPr>
        <p:spPr>
          <a:xfrm>
            <a:off x="684214" y="3494314"/>
            <a:ext cx="5406344" cy="2769989"/>
          </a:xfrm>
          <a:prstGeom prst="rect">
            <a:avLst/>
          </a:prstGeom>
        </p:spPr>
        <p:txBody>
          <a:bodyPr wrap="square">
            <a:spAutoFit/>
          </a:bodyPr>
          <a:lstStyle/>
          <a:p>
            <a:pPr marL="285750" indent="-285750" fontAlgn="base">
              <a:buFont typeface="Arial" panose="020B0604020202020204" pitchFamily="34" charset="0"/>
              <a:buChar char="•"/>
            </a:pPr>
            <a:r>
              <a:rPr lang="en-GB" sz="2400">
                <a:solidFill>
                  <a:srgbClr val="005E84"/>
                </a:solidFill>
                <a:latin typeface="Roboto Slab" pitchFamily="2" charset="0"/>
              </a:rPr>
              <a:t>How might it affect the way they behave?</a:t>
            </a:r>
          </a:p>
          <a:p>
            <a:pPr marL="285750" indent="-285750" fontAlgn="base">
              <a:buFont typeface="Arial" panose="020B0604020202020204" pitchFamily="34" charset="0"/>
              <a:buChar char="•"/>
            </a:pPr>
            <a:r>
              <a:rPr lang="en-GB" sz="2400">
                <a:solidFill>
                  <a:srgbClr val="005E84"/>
                </a:solidFill>
                <a:latin typeface="Roboto Slab" pitchFamily="2" charset="0"/>
              </a:rPr>
              <a:t>How might it affect how they feel? </a:t>
            </a:r>
          </a:p>
          <a:p>
            <a:pPr marL="285750" indent="-285750" fontAlgn="base">
              <a:buFont typeface="Arial" panose="020B0604020202020204" pitchFamily="34" charset="0"/>
              <a:buChar char="•"/>
            </a:pPr>
            <a:r>
              <a:rPr lang="en-GB" sz="2400">
                <a:solidFill>
                  <a:srgbClr val="005E84"/>
                </a:solidFill>
                <a:latin typeface="Roboto Slab" pitchFamily="2" charset="0"/>
              </a:rPr>
              <a:t>How might it affect how they think? </a:t>
            </a:r>
          </a:p>
          <a:p>
            <a:pPr marL="342900" indent="-342900" fontAlgn="base">
              <a:buFont typeface="Arial" panose="020B0604020202020204" pitchFamily="34" charset="0"/>
              <a:buChar char="•"/>
            </a:pPr>
            <a:endParaRPr lang="en-GB" sz="3000">
              <a:solidFill>
                <a:schemeClr val="bg1"/>
              </a:solidFill>
              <a:latin typeface="Roboto Slab" pitchFamily="2" charset="0"/>
            </a:endParaRPr>
          </a:p>
        </p:txBody>
      </p:sp>
      <p:sp>
        <p:nvSpPr>
          <p:cNvPr id="8" name="Content Placeholder 6">
            <a:extLst>
              <a:ext uri="{FF2B5EF4-FFF2-40B4-BE49-F238E27FC236}">
                <a16:creationId xmlns:a16="http://schemas.microsoft.com/office/drawing/2014/main" id="{4CB988D2-1DBE-63C8-6B16-1E99A32C00BD}"/>
              </a:ext>
            </a:extLst>
          </p:cNvPr>
          <p:cNvSpPr txBox="1">
            <a:spLocks/>
          </p:cNvSpPr>
          <p:nvPr/>
        </p:nvSpPr>
        <p:spPr>
          <a:xfrm>
            <a:off x="684213" y="765175"/>
            <a:ext cx="5688012" cy="1846263"/>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b="1"/>
              <a:t>What might the signs be that suggest someone might be feeling </a:t>
            </a:r>
            <a:r>
              <a:rPr lang="en-US" sz="2800" b="1">
                <a:solidFill>
                  <a:srgbClr val="94C11F"/>
                </a:solidFill>
              </a:rPr>
              <a:t>BORED</a:t>
            </a:r>
            <a:r>
              <a:rPr lang="en-US" sz="2800" b="1"/>
              <a:t>, </a:t>
            </a:r>
            <a:r>
              <a:rPr lang="en-US" sz="2800" b="1">
                <a:solidFill>
                  <a:srgbClr val="94C11F"/>
                </a:solidFill>
              </a:rPr>
              <a:t>FLAT</a:t>
            </a:r>
            <a:r>
              <a:rPr lang="en-US" sz="2800" b="1"/>
              <a:t> and </a:t>
            </a:r>
            <a:r>
              <a:rPr lang="en-US" sz="2800" b="1">
                <a:solidFill>
                  <a:srgbClr val="94C11F"/>
                </a:solidFill>
              </a:rPr>
              <a:t>UNMOTIVATED</a:t>
            </a:r>
            <a:r>
              <a:rPr lang="en-US" sz="2800" b="1"/>
              <a:t>?</a:t>
            </a:r>
          </a:p>
        </p:txBody>
      </p:sp>
    </p:spTree>
    <p:extLst>
      <p:ext uri="{BB962C8B-B14F-4D97-AF65-F5344CB8AC3E}">
        <p14:creationId xmlns:p14="http://schemas.microsoft.com/office/powerpoint/2010/main" val="34525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684212" y="2420937"/>
            <a:ext cx="4298605" cy="3816351"/>
          </a:xfrm>
        </p:spPr>
        <p:txBody>
          <a:bodyPr>
            <a:normAutofit/>
          </a:bodyPr>
          <a:lstStyle/>
          <a:p>
            <a:r>
              <a:rPr lang="en-GB" sz="2600" b="0">
                <a:solidFill>
                  <a:srgbClr val="005E84"/>
                </a:solidFill>
                <a:latin typeface="Roboto Slab" pitchFamily="2" charset="0"/>
                <a:ea typeface="Roboto Slab" pitchFamily="2" charset="0"/>
              </a:rPr>
              <a:t>How do you think the Covid pandemic might have affected someone’s experience of this?</a:t>
            </a:r>
          </a:p>
        </p:txBody>
      </p:sp>
      <p:sp>
        <p:nvSpPr>
          <p:cNvPr id="3" name="Oval 2">
            <a:extLst>
              <a:ext uri="{FF2B5EF4-FFF2-40B4-BE49-F238E27FC236}">
                <a16:creationId xmlns:a16="http://schemas.microsoft.com/office/drawing/2014/main" id="{6E7E8F40-8E18-6ABC-2E02-4AE1621DB48C}"/>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B6D1C908-5C72-2CCD-732D-CB5C7CB1FD7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Logo&#10;&#10;Description automatically generated">
            <a:extLst>
              <a:ext uri="{FF2B5EF4-FFF2-40B4-BE49-F238E27FC236}">
                <a16:creationId xmlns:a16="http://schemas.microsoft.com/office/drawing/2014/main" id="{D1D92C9D-EEAD-A767-7114-D3A93A0FA96C}"/>
              </a:ext>
            </a:extLst>
          </p:cNvPr>
          <p:cNvPicPr>
            <a:picLocks noChangeAspect="1"/>
          </p:cNvPicPr>
          <p:nvPr/>
        </p:nvPicPr>
        <p:blipFill>
          <a:blip r:embed="rId3"/>
          <a:stretch>
            <a:fillRect/>
          </a:stretch>
        </p:blipFill>
        <p:spPr>
          <a:xfrm>
            <a:off x="5998092" y="2202858"/>
            <a:ext cx="2942708" cy="2193237"/>
          </a:xfrm>
          <a:prstGeom prst="rect">
            <a:avLst/>
          </a:prstGeom>
        </p:spPr>
      </p:pic>
    </p:spTree>
    <p:extLst>
      <p:ext uri="{BB962C8B-B14F-4D97-AF65-F5344CB8AC3E}">
        <p14:creationId xmlns:p14="http://schemas.microsoft.com/office/powerpoint/2010/main" val="329375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799775" y="2676766"/>
            <a:ext cx="4523892" cy="3816351"/>
          </a:xfrm>
        </p:spPr>
        <p:txBody>
          <a:bodyPr>
            <a:normAutofit/>
          </a:bodyPr>
          <a:lstStyle/>
          <a:p>
            <a:r>
              <a:rPr lang="en-GB" sz="2600" b="0">
                <a:solidFill>
                  <a:srgbClr val="005E84"/>
                </a:solidFill>
                <a:latin typeface="Roboto Slab" pitchFamily="2" charset="0"/>
                <a:ea typeface="Roboto Slab" pitchFamily="2" charset="0"/>
              </a:rPr>
              <a:t>How might having these feelings affect someone’s self-esteem and how they see themselves?</a:t>
            </a:r>
          </a:p>
        </p:txBody>
      </p:sp>
      <p:sp>
        <p:nvSpPr>
          <p:cNvPr id="3" name="Oval 2">
            <a:extLst>
              <a:ext uri="{FF2B5EF4-FFF2-40B4-BE49-F238E27FC236}">
                <a16:creationId xmlns:a16="http://schemas.microsoft.com/office/drawing/2014/main" id="{0F82C7EF-94A8-C08C-6D7F-820DC28314DE}"/>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0B2E14D4-CCD2-73D2-FA3F-FCBF69BB43A1}"/>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A picture containing text, vector graphics&#10;&#10;Description automatically generated">
            <a:extLst>
              <a:ext uri="{FF2B5EF4-FFF2-40B4-BE49-F238E27FC236}">
                <a16:creationId xmlns:a16="http://schemas.microsoft.com/office/drawing/2014/main" id="{C1E5A6E7-0471-2818-D924-6A66127D2D45}"/>
              </a:ext>
            </a:extLst>
          </p:cNvPr>
          <p:cNvPicPr>
            <a:picLocks noChangeAspect="1"/>
          </p:cNvPicPr>
          <p:nvPr/>
        </p:nvPicPr>
        <p:blipFill>
          <a:blip r:embed="rId3"/>
          <a:stretch>
            <a:fillRect/>
          </a:stretch>
        </p:blipFill>
        <p:spPr>
          <a:xfrm>
            <a:off x="6040671" y="1990390"/>
            <a:ext cx="2964784" cy="2672106"/>
          </a:xfrm>
          <a:prstGeom prst="rect">
            <a:avLst/>
          </a:prstGeom>
        </p:spPr>
      </p:pic>
    </p:spTree>
    <p:extLst>
      <p:ext uri="{BB962C8B-B14F-4D97-AF65-F5344CB8AC3E}">
        <p14:creationId xmlns:p14="http://schemas.microsoft.com/office/powerpoint/2010/main" val="167610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5" ma:contentTypeDescription="Create a new document." ma:contentTypeScope="" ma:versionID="fab134bcc617c93afa3bbe528fbf34d2">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73ce050557d2daa092af003765be5e60"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documentManagement>
</p:properties>
</file>

<file path=customXml/itemProps1.xml><?xml version="1.0" encoding="utf-8"?>
<ds:datastoreItem xmlns:ds="http://schemas.openxmlformats.org/officeDocument/2006/customXml" ds:itemID="{360648CE-A9E6-4D06-812C-D12CE037C526}">
  <ds:schemaRefs>
    <ds:schemaRef ds:uri="bb0932b2-0880-40b8-874b-867a586df499"/>
    <ds:schemaRef ds:uri="c24be428-2353-415a-b5b1-dcb6d2e6748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3.xml><?xml version="1.0" encoding="utf-8"?>
<ds:datastoreItem xmlns:ds="http://schemas.openxmlformats.org/officeDocument/2006/customXml" ds:itemID="{F11235FD-532F-4515-A483-27584A454F74}">
  <ds:schemaRefs>
    <ds:schemaRef ds:uri="http://purl.org/dc/dcmitype/"/>
    <ds:schemaRef ds:uri="http://purl.org/dc/elements/1.1/"/>
    <ds:schemaRef ds:uri="bb0932b2-0880-40b8-874b-867a586df499"/>
    <ds:schemaRef ds:uri="http://schemas.microsoft.com/office/2006/documentManagement/types"/>
    <ds:schemaRef ds:uri="http://schemas.microsoft.com/office/infopath/2007/PartnerControls"/>
    <ds:schemaRef ds:uri="http://schemas.openxmlformats.org/package/2006/metadata/core-properties"/>
    <ds:schemaRef ds:uri="c24be428-2353-415a-b5b1-dcb6d2e6748f"/>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16</TotalTime>
  <Words>965</Words>
  <Application>Microsoft Office PowerPoint</Application>
  <PresentationFormat>On-screen Show (4:3)</PresentationFormat>
  <Paragraphs>150</Paragraphs>
  <Slides>32</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Brown</vt:lpstr>
      <vt:lpstr>BROWN-LIGHT</vt:lpstr>
      <vt:lpstr>Brown-RegularItalic</vt:lpstr>
      <vt:lpstr>Calibri</vt:lpstr>
      <vt:lpstr>Calibri Light</vt:lpstr>
      <vt:lpstr>Roboto Slab</vt:lpstr>
      <vt:lpstr>Roboto Slab Light</vt:lpstr>
      <vt:lpstr>-webkit-standard</vt:lpstr>
      <vt:lpstr>Charlie Waller Theme</vt:lpstr>
      <vt:lpstr>PowerPoint Presentation</vt:lpstr>
      <vt:lpstr>Working together…</vt:lpstr>
      <vt:lpstr>PowerPoint Presentation</vt:lpstr>
      <vt:lpstr>PowerPoint Presentation</vt:lpstr>
      <vt:lpstr>Learning outcomes</vt:lpstr>
      <vt:lpstr>PowerPoint Presentation</vt:lpstr>
      <vt:lpstr>PowerPoint Presentation</vt:lpstr>
      <vt:lpstr>PowerPoint Presentation</vt:lpstr>
      <vt:lpstr>PowerPoint Presentation</vt:lpstr>
      <vt:lpstr>Exploring what can help</vt:lpstr>
      <vt:lpstr>PowerPoint Presentation</vt:lpstr>
      <vt:lpstr>PowerPoint Presentation</vt:lpstr>
      <vt:lpstr>PowerPoint Presentation</vt:lpstr>
      <vt:lpstr>PowerPoint Presentation</vt:lpstr>
      <vt:lpstr>PowerPoint Presentation</vt:lpstr>
      <vt:lpstr>PowerPoint Presentation</vt:lpstr>
      <vt:lpstr>Look at the resources and consider</vt:lpstr>
      <vt:lpstr>PowerPoint Presentation</vt:lpstr>
      <vt:lpstr>Look at the resources and consider</vt:lpstr>
      <vt:lpstr>PowerPoint Presentation</vt:lpstr>
      <vt:lpstr>Look at the resources and consider</vt:lpstr>
      <vt:lpstr>PowerPoint Presentation</vt:lpstr>
      <vt:lpstr>Look at the resources and consider</vt:lpstr>
      <vt:lpstr>PowerPoint Presentation</vt:lpstr>
      <vt:lpstr>Look at the resources and consider</vt:lpstr>
      <vt:lpstr>Seeking help</vt:lpstr>
      <vt:lpstr>PowerPoint Presentation</vt:lpstr>
      <vt:lpstr>Speak out</vt:lpstr>
      <vt:lpstr>Supporting a friend</vt:lpstr>
      <vt:lpstr>PowerPoint Presentation</vt:lpstr>
      <vt:lpstr>Can 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Worrall</dc:creator>
  <cp:lastModifiedBy>Amy Martin</cp:lastModifiedBy>
  <cp:revision>21</cp:revision>
  <dcterms:created xsi:type="dcterms:W3CDTF">2020-08-14T13:32:42Z</dcterms:created>
  <dcterms:modified xsi:type="dcterms:W3CDTF">2023-05-15T13:54:36Z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