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s/modernComment_11D5_9107C037.xml" ContentType="application/vnd.ms-powerpoint.comments+xml"/>
  <Override PartName="/ppt/notesSlides/notesSlide15.xml" ContentType="application/vnd.openxmlformats-officedocument.presentationml.notesSlide+xml"/>
  <Override PartName="/ppt/comments/modernComment_1171_B334ECF0.xml" ContentType="application/vnd.ms-powerpoint.comment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omments/modernComment_11C1_DA621E95.xml" ContentType="application/vnd.ms-powerpoint.comment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4"/>
  </p:sldMasterIdLst>
  <p:notesMasterIdLst>
    <p:notesMasterId r:id="rId51"/>
  </p:notesMasterIdLst>
  <p:handoutMasterIdLst>
    <p:handoutMasterId r:id="rId52"/>
  </p:handoutMasterIdLst>
  <p:sldIdLst>
    <p:sldId id="4555" r:id="rId5"/>
    <p:sldId id="4560" r:id="rId6"/>
    <p:sldId id="4561" r:id="rId7"/>
    <p:sldId id="4556" r:id="rId8"/>
    <p:sldId id="4562" r:id="rId9"/>
    <p:sldId id="4495" r:id="rId10"/>
    <p:sldId id="4505" r:id="rId11"/>
    <p:sldId id="4512" r:id="rId12"/>
    <p:sldId id="4538" r:id="rId13"/>
    <p:sldId id="4537" r:id="rId14"/>
    <p:sldId id="4509" r:id="rId15"/>
    <p:sldId id="4504" r:id="rId16"/>
    <p:sldId id="4510" r:id="rId17"/>
    <p:sldId id="4511" r:id="rId18"/>
    <p:sldId id="4424" r:id="rId19"/>
    <p:sldId id="4513" r:id="rId20"/>
    <p:sldId id="4478" r:id="rId21"/>
    <p:sldId id="4539" r:id="rId22"/>
    <p:sldId id="4540" r:id="rId23"/>
    <p:sldId id="4503" r:id="rId24"/>
    <p:sldId id="4547" r:id="rId25"/>
    <p:sldId id="4514" r:id="rId26"/>
    <p:sldId id="4482" r:id="rId27"/>
    <p:sldId id="4463" r:id="rId28"/>
    <p:sldId id="4515" r:id="rId29"/>
    <p:sldId id="4565" r:id="rId30"/>
    <p:sldId id="4465" r:id="rId31"/>
    <p:sldId id="4520" r:id="rId32"/>
    <p:sldId id="4542" r:id="rId33"/>
    <p:sldId id="4521" r:id="rId34"/>
    <p:sldId id="4524" r:id="rId35"/>
    <p:sldId id="4525" r:id="rId36"/>
    <p:sldId id="4544" r:id="rId37"/>
    <p:sldId id="4485" r:id="rId38"/>
    <p:sldId id="4526" r:id="rId39"/>
    <p:sldId id="4566" r:id="rId40"/>
    <p:sldId id="4528" r:id="rId41"/>
    <p:sldId id="4530" r:id="rId42"/>
    <p:sldId id="4545" r:id="rId43"/>
    <p:sldId id="4499" r:id="rId44"/>
    <p:sldId id="4563" r:id="rId45"/>
    <p:sldId id="4564" r:id="rId46"/>
    <p:sldId id="4558" r:id="rId47"/>
    <p:sldId id="4559" r:id="rId48"/>
    <p:sldId id="4534" r:id="rId49"/>
    <p:sldId id="4460" r:id="rId5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FCE2733-A02D-0580-FED1-D639D63F32DF}" name="Alice Palmer" initials="AP" userId="2e2675ad41953f77" providerId="Windows Live"/>
  <p188:author id="{4A86C146-E773-0321-AAA9-6BA8F8D24540}" name="Alice Palmer" initials="AP" userId="S::alice.palmer@charliewaller.org::88bf8b12-baeb-47a7-b11d-56665470e9d1" providerId="AD"/>
  <p188:author id="{E8EFBE7F-D13F-3AEA-BAD4-F6229168479A}" name="Gemma Fieldsend" initials="GF" userId="S::gemma.fieldsend@charliewaller.org::043243c8-70e3-45eb-8c25-0121049914d5" providerId="AD"/>
  <p188:author id="{1AC75295-09F6-B004-73AF-A5EE743AEAB4}" name="Lucy Llewelyn" initials="LL" userId="S::lucy.llewelyn@charliewaller.org::62d7334e-7649-4a92-8aa5-76e803c25d39" providerId="AD"/>
  <p188:author id="{B1947CAA-7279-3F3B-58EC-0544FC0B94EA}" name="Majella Morrison" initials="MM" userId="S::majella.morrison@aberdeenshire.gov.uk::a42a6c44-fc2c-4b5b-b8c2-321131c55027" providerId="AD"/>
  <p188:author id="{9796DBC9-679B-D37B-014C-1B081BB135C6}" name="Gemma Darby" initials="GD" userId="bb2e85c27c9b490e" providerId="Windows Live"/>
  <p188:author id="{EF5BEAD9-6F72-5D71-6541-ACE63E825D4C}" name="Gemma Howard" initials="GH" userId="S::gemma.howard@charliewaller.org::e5c0c5ad-4c83-4f1e-822e-c2a811c2329b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E84"/>
    <a:srgbClr val="769D91"/>
    <a:srgbClr val="79A3DC"/>
    <a:srgbClr val="C29FD8"/>
    <a:srgbClr val="94C11F"/>
    <a:srgbClr val="F44B7E"/>
    <a:srgbClr val="EF811B"/>
    <a:srgbClr val="69B0C2"/>
    <a:srgbClr val="87E5FF"/>
    <a:srgbClr val="0081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A3A665-D43F-AB44-B64F-0B6299A3BC52}" v="1" dt="2023-09-20T12:07:47.8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71" autoAdjust="0"/>
    <p:restoredTop sz="94766"/>
  </p:normalViewPr>
  <p:slideViewPr>
    <p:cSldViewPr snapToGrid="0">
      <p:cViewPr varScale="1">
        <p:scale>
          <a:sx n="183" d="100"/>
          <a:sy n="183" d="100"/>
        </p:scale>
        <p:origin x="2240" y="200"/>
      </p:cViewPr>
      <p:guideLst>
        <p:guide orient="horz" pos="2183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928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Martin" userId="696df28b-a01f-4941-848a-b087e6819034" providerId="ADAL" clId="{E322E9E0-9C36-462A-8C57-37D7B84F7D30}"/>
    <pc:docChg chg="undo custSel modSld">
      <pc:chgData name="Amy Martin" userId="696df28b-a01f-4941-848a-b087e6819034" providerId="ADAL" clId="{E322E9E0-9C36-462A-8C57-37D7B84F7D30}" dt="2023-09-19T10:59:38.632" v="75" actId="1038"/>
      <pc:docMkLst>
        <pc:docMk/>
      </pc:docMkLst>
      <pc:sldChg chg="modSp mod">
        <pc:chgData name="Amy Martin" userId="696df28b-a01f-4941-848a-b087e6819034" providerId="ADAL" clId="{E322E9E0-9C36-462A-8C57-37D7B84F7D30}" dt="2023-09-19T10:47:42.035" v="48" actId="20577"/>
        <pc:sldMkLst>
          <pc:docMk/>
          <pc:sldMk cId="965714651" sldId="4509"/>
        </pc:sldMkLst>
        <pc:spChg chg="mod">
          <ac:chgData name="Amy Martin" userId="696df28b-a01f-4941-848a-b087e6819034" providerId="ADAL" clId="{E322E9E0-9C36-462A-8C57-37D7B84F7D30}" dt="2023-09-19T10:47:42.035" v="48" actId="20577"/>
          <ac:spMkLst>
            <pc:docMk/>
            <pc:sldMk cId="965714651" sldId="4509"/>
            <ac:spMk id="2" creationId="{9D556FB2-117B-3D24-E38E-34027F6764D4}"/>
          </ac:spMkLst>
        </pc:spChg>
      </pc:sldChg>
      <pc:sldChg chg="delCm">
        <pc:chgData name="Amy Martin" userId="696df28b-a01f-4941-848a-b087e6819034" providerId="ADAL" clId="{E322E9E0-9C36-462A-8C57-37D7B84F7D30}" dt="2023-09-19T10:49:20.494" v="49"/>
        <pc:sldMkLst>
          <pc:docMk/>
          <pc:sldMk cId="2283747139" sldId="451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Martin" userId="696df28b-a01f-4941-848a-b087e6819034" providerId="ADAL" clId="{E322E9E0-9C36-462A-8C57-37D7B84F7D30}" dt="2023-09-19T10:49:20.494" v="49"/>
              <pc2:cmMkLst xmlns:pc2="http://schemas.microsoft.com/office/powerpoint/2019/9/main/command">
                <pc:docMk/>
                <pc:sldMk cId="2283747139" sldId="4514"/>
                <pc2:cmMk id="{AEAB1C46-CDA1-2B46-939A-3C41A54CE9B4}"/>
              </pc2:cmMkLst>
            </pc226:cmChg>
          </p:ext>
        </pc:extLst>
      </pc:sldChg>
      <pc:sldChg chg="modSp mod">
        <pc:chgData name="Amy Martin" userId="696df28b-a01f-4941-848a-b087e6819034" providerId="ADAL" clId="{E322E9E0-9C36-462A-8C57-37D7B84F7D30}" dt="2023-09-19T10:53:13.481" v="52" actId="1038"/>
        <pc:sldMkLst>
          <pc:docMk/>
          <pc:sldMk cId="13385782" sldId="4515"/>
        </pc:sldMkLst>
        <pc:picChg chg="mod">
          <ac:chgData name="Amy Martin" userId="696df28b-a01f-4941-848a-b087e6819034" providerId="ADAL" clId="{E322E9E0-9C36-462A-8C57-37D7B84F7D30}" dt="2023-09-19T10:53:13.481" v="52" actId="1038"/>
          <ac:picMkLst>
            <pc:docMk/>
            <pc:sldMk cId="13385782" sldId="4515"/>
            <ac:picMk id="8" creationId="{786367A4-613A-34FF-9D63-481BB19D0358}"/>
          </ac:picMkLst>
        </pc:picChg>
      </pc:sldChg>
      <pc:sldChg chg="modSp mod">
        <pc:chgData name="Amy Martin" userId="696df28b-a01f-4941-848a-b087e6819034" providerId="ADAL" clId="{E322E9E0-9C36-462A-8C57-37D7B84F7D30}" dt="2023-09-19T10:45:26.739" v="8" actId="14100"/>
        <pc:sldMkLst>
          <pc:docMk/>
          <pc:sldMk cId="2460959325" sldId="4537"/>
        </pc:sldMkLst>
        <pc:spChg chg="mod">
          <ac:chgData name="Amy Martin" userId="696df28b-a01f-4941-848a-b087e6819034" providerId="ADAL" clId="{E322E9E0-9C36-462A-8C57-37D7B84F7D30}" dt="2023-09-19T10:45:26.739" v="8" actId="14100"/>
          <ac:spMkLst>
            <pc:docMk/>
            <pc:sldMk cId="2460959325" sldId="4537"/>
            <ac:spMk id="3" creationId="{2533564E-6A2B-FF08-4E68-D06053B45B74}"/>
          </ac:spMkLst>
        </pc:spChg>
        <pc:spChg chg="mod">
          <ac:chgData name="Amy Martin" userId="696df28b-a01f-4941-848a-b087e6819034" providerId="ADAL" clId="{E322E9E0-9C36-462A-8C57-37D7B84F7D30}" dt="2023-09-19T10:45:21.355" v="7" actId="1037"/>
          <ac:spMkLst>
            <pc:docMk/>
            <pc:sldMk cId="2460959325" sldId="4537"/>
            <ac:spMk id="8" creationId="{202641BA-DF0E-610C-3896-7DE70EFA14FA}"/>
          </ac:spMkLst>
        </pc:spChg>
      </pc:sldChg>
      <pc:sldChg chg="modSp mod modAnim">
        <pc:chgData name="Amy Martin" userId="696df28b-a01f-4941-848a-b087e6819034" providerId="ADAL" clId="{E322E9E0-9C36-462A-8C57-37D7B84F7D30}" dt="2023-09-19T10:45:59.985" v="45" actId="1035"/>
        <pc:sldMkLst>
          <pc:docMk/>
          <pc:sldMk cId="1305702278" sldId="4538"/>
        </pc:sldMkLst>
        <pc:spChg chg="mod">
          <ac:chgData name="Amy Martin" userId="696df28b-a01f-4941-848a-b087e6819034" providerId="ADAL" clId="{E322E9E0-9C36-462A-8C57-37D7B84F7D30}" dt="2023-09-19T10:45:59.985" v="45" actId="1035"/>
          <ac:spMkLst>
            <pc:docMk/>
            <pc:sldMk cId="1305702278" sldId="4538"/>
            <ac:spMk id="3" creationId="{2533564E-6A2B-FF08-4E68-D06053B45B74}"/>
          </ac:spMkLst>
        </pc:spChg>
        <pc:spChg chg="mod">
          <ac:chgData name="Amy Martin" userId="696df28b-a01f-4941-848a-b087e6819034" providerId="ADAL" clId="{E322E9E0-9C36-462A-8C57-37D7B84F7D30}" dt="2023-09-19T10:45:48.338" v="22" actId="1035"/>
          <ac:spMkLst>
            <pc:docMk/>
            <pc:sldMk cId="1305702278" sldId="4538"/>
            <ac:spMk id="10" creationId="{26CC9D44-8782-D826-CA07-C01545BA5CB6}"/>
          </ac:spMkLst>
        </pc:spChg>
      </pc:sldChg>
      <pc:sldChg chg="modSp mod">
        <pc:chgData name="Amy Martin" userId="696df28b-a01f-4941-848a-b087e6819034" providerId="ADAL" clId="{E322E9E0-9C36-462A-8C57-37D7B84F7D30}" dt="2023-09-19T10:59:14.930" v="60" actId="1035"/>
        <pc:sldMkLst>
          <pc:docMk/>
          <pc:sldMk cId="431245882" sldId="4542"/>
        </pc:sldMkLst>
        <pc:spChg chg="mod">
          <ac:chgData name="Amy Martin" userId="696df28b-a01f-4941-848a-b087e6819034" providerId="ADAL" clId="{E322E9E0-9C36-462A-8C57-37D7B84F7D30}" dt="2023-09-19T10:59:14.930" v="60" actId="1035"/>
          <ac:spMkLst>
            <pc:docMk/>
            <pc:sldMk cId="431245882" sldId="4542"/>
            <ac:spMk id="8" creationId="{70357394-84AB-926B-314E-AABF8B077892}"/>
          </ac:spMkLst>
        </pc:spChg>
      </pc:sldChg>
      <pc:sldChg chg="modSp mod">
        <pc:chgData name="Amy Martin" userId="696df28b-a01f-4941-848a-b087e6819034" providerId="ADAL" clId="{E322E9E0-9C36-462A-8C57-37D7B84F7D30}" dt="2023-09-19T10:59:38.632" v="75" actId="1038"/>
        <pc:sldMkLst>
          <pc:docMk/>
          <pc:sldMk cId="2086566865" sldId="4544"/>
        </pc:sldMkLst>
        <pc:spChg chg="mod">
          <ac:chgData name="Amy Martin" userId="696df28b-a01f-4941-848a-b087e6819034" providerId="ADAL" clId="{E322E9E0-9C36-462A-8C57-37D7B84F7D30}" dt="2023-09-19T10:59:38.632" v="75" actId="1038"/>
          <ac:spMkLst>
            <pc:docMk/>
            <pc:sldMk cId="2086566865" sldId="4544"/>
            <ac:spMk id="8" creationId="{72AE2731-0062-E27C-80F9-9DC4E4906EA1}"/>
          </ac:spMkLst>
        </pc:spChg>
      </pc:sldChg>
      <pc:sldChg chg="modSp mod">
        <pc:chgData name="Amy Martin" userId="696df28b-a01f-4941-848a-b087e6819034" providerId="ADAL" clId="{E322E9E0-9C36-462A-8C57-37D7B84F7D30}" dt="2023-09-19T10:44:27.452" v="0" actId="1076"/>
        <pc:sldMkLst>
          <pc:docMk/>
          <pc:sldMk cId="2440277907" sldId="4555"/>
        </pc:sldMkLst>
        <pc:spChg chg="mod">
          <ac:chgData name="Amy Martin" userId="696df28b-a01f-4941-848a-b087e6819034" providerId="ADAL" clId="{E322E9E0-9C36-462A-8C57-37D7B84F7D30}" dt="2023-09-19T10:44:27.452" v="0" actId="1076"/>
          <ac:spMkLst>
            <pc:docMk/>
            <pc:sldMk cId="2440277907" sldId="4555"/>
            <ac:spMk id="4" creationId="{4887EDA8-9007-4E96-A524-99B20FC57641}"/>
          </ac:spMkLst>
        </pc:spChg>
      </pc:sldChg>
    </pc:docChg>
  </pc:docChgLst>
</pc:chgInfo>
</file>

<file path=ppt/comments/modernComment_1171_B334ECF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9B96968-30F6-5B4E-B275-AF17A84426CC}" authorId="{9796DBC9-679B-D37B-014C-1B081BB135C6}" status="resolved" created="2023-09-04T11:32:29.484" complete="100000">
    <pc:sldMkLst xmlns:pc="http://schemas.microsoft.com/office/powerpoint/2013/main/command">
      <pc:docMk/>
      <pc:sldMk cId="3006590192" sldId="4465"/>
    </pc:sldMkLst>
    <p188:txBody>
      <a:bodyPr/>
      <a:lstStyle/>
      <a:p>
        <a:r>
          <a:rPr lang="en-US"/>
          <a:t>Can I have an image of:
Two friends talking- one looking uncertain
A young person talking to an adult</a:t>
        </a:r>
      </a:p>
    </p188:txBody>
  </p188:cm>
</p188:cmLst>
</file>

<file path=ppt/comments/modernComment_11C1_DA621E95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C12D76B7-D183-4E5D-8F8F-AE759C5343A2}" authorId="{EF5BEAD9-6F72-5D71-6541-ACE63E825D4C}" status="resolved" created="2023-05-25T14:55:44.527" complete="10000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663863445" sldId="4545"/>
      <ac:spMk id="2" creationId="{3567C738-FB31-14F6-1722-70C0C23B009C}"/>
    </ac:deMkLst>
    <p188:txBody>
      <a:bodyPr/>
      <a:lstStyle/>
      <a:p>
        <a:r>
          <a:rPr lang="en-GB"/>
          <a:t>image to go with this is ok</a:t>
        </a:r>
      </a:p>
    </p188:txBody>
  </p188:cm>
</p188:cmLst>
</file>

<file path=ppt/comments/modernComment_11D5_9107C03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1C23409-D1E3-4AF1-9D8A-4847C1B553EC}" authorId="{1AC75295-09F6-B004-73AF-A5EE743AEAB4}" status="resolved" created="2023-08-21T08:49:06.123">
    <pc:sldMkLst xmlns:pc="http://schemas.microsoft.com/office/powerpoint/2013/main/command">
      <pc:docMk/>
      <pc:sldMk cId="709788584" sldId="4518"/>
    </pc:sldMkLst>
    <p188:replyLst>
      <p188:reply id="{DCEF3712-9FBF-D749-A8AE-788A41B9123B}" authorId="{9796DBC9-679B-D37B-014C-1B081BB135C6}" created="2023-09-03T21:51:37.920">
        <p188:txBody>
          <a:bodyPr/>
          <a:lstStyle/>
          <a:p>
            <a:r>
              <a:rPr lang="en-US"/>
              <a:t>Can we please cut this video so it stops at 2 min 51 seconds</a:t>
            </a:r>
          </a:p>
        </p188:txBody>
      </p188:reply>
    </p188:replyLst>
    <p188:txBody>
      <a:bodyPr/>
      <a:lstStyle/>
      <a:p>
        <a:r>
          <a:rPr lang="en-US"/>
          <a:t>I think the text at the top of this slide needs removing.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FB634FF-CCF3-00FF-1201-58D78972587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ED4050-2F5F-3A92-11D4-E938CA45961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C9205A-7246-8443-B2C3-E0F9F441B10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2F7E1-1321-82C2-20A4-EF0D8EE27F2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2CA89C-8ABE-6849-8AEC-BC581805FB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636CC2-14D4-9D43-B459-2EAE8A5190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6312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FC7A3B-5F49-184E-BD36-866947A20926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CA5DC-5553-2447-9EEC-CB1D7E52EA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809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04282-26E0-45A1-8E09-028CB16A080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75429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223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8326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9896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1036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Youtube</a:t>
            </a:r>
            <a:r>
              <a:rPr lang="en-US" dirty="0"/>
              <a:t> link: (0:00-2:51) https://</a:t>
            </a:r>
            <a:r>
              <a:rPr lang="en-US" dirty="0" err="1"/>
              <a:t>emergingminds.org.uk</a:t>
            </a:r>
            <a:r>
              <a:rPr lang="en-US" dirty="0"/>
              <a:t>/</a:t>
            </a:r>
            <a:r>
              <a:rPr lang="en-US" dirty="0" err="1"/>
              <a:t>coray</a:t>
            </a:r>
            <a:r>
              <a:rPr lang="en-US" dirty="0"/>
              <a:t>-voices-podcast-feeling-anxious-about-social-situations/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6918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844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261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1795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5078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/>
              <a:t>Youtube</a:t>
            </a:r>
            <a:r>
              <a:rPr lang="en-US"/>
              <a:t> link: (3:40-9:27) https://emergingminds.org.uk/coray-voices-podcast-feeling-anxious-about-social-situations/</a:t>
            </a: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583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502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1796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95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Highlight the importance of speaking out about a worry- the two sites are hyperlinked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1589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A04282-26E0-45A1-8E09-028CB16A080B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7105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8589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952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7616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730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639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9457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7CA5DC-5553-2447-9EEC-CB1D7E52EA0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547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4000" baseline="0">
                <a:solidFill>
                  <a:srgbClr val="005E84"/>
                </a:solidFill>
                <a:latin typeface="Brown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rgbClr val="005E84"/>
                </a:solidFill>
                <a:latin typeface="Roboto Slab Medium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4" name="Picture 3" descr="A white circle with orange and blue text&#10;&#10;Description automatically generated">
            <a:extLst>
              <a:ext uri="{FF2B5EF4-FFF2-40B4-BE49-F238E27FC236}">
                <a16:creationId xmlns:a16="http://schemas.microsoft.com/office/drawing/2014/main" id="{29EE782E-4A96-A49C-3C46-EC67B0C92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59097" y="0"/>
            <a:ext cx="969340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345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D9C31374-15BF-0153-5A83-763E3F7A8AB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B33B2D7-FA33-30CC-2CEB-08783FF8D5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140C9453-27DD-0C22-CA90-DECD7A3915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652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E8321708-0FAC-BAD2-D0E9-F23C940D49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096F304-CCA8-3529-7251-631B574E5F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E9A0CAD-C747-4E5F-574D-25917D3AAF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65242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nk and white circle&#10;&#10;Description automatically generated">
            <a:extLst>
              <a:ext uri="{FF2B5EF4-FFF2-40B4-BE49-F238E27FC236}">
                <a16:creationId xmlns:a16="http://schemas.microsoft.com/office/drawing/2014/main" id="{FA2F5E46-BEBD-D3A4-6923-ACF42EC7B6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2431C9C-0BD2-E3C7-76A6-EDEEA416C5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DEE92D4-0A3B-57FE-A591-547A19FBE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438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_Simple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circle&#10;&#10;Description automatically generated">
            <a:extLst>
              <a:ext uri="{FF2B5EF4-FFF2-40B4-BE49-F238E27FC236}">
                <a16:creationId xmlns:a16="http://schemas.microsoft.com/office/drawing/2014/main" id="{6E3E5174-0C6A-93C4-0B0C-E33AEBA841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35"/>
            <a:ext cx="9144000" cy="685746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2431C9C-0BD2-E3C7-76A6-EDEEA416C5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DEE92D4-0A3B-57FE-A591-547A19FBEB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030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graphics, drawing&#10;&#10;Description automatically generated">
            <a:extLst>
              <a:ext uri="{FF2B5EF4-FFF2-40B4-BE49-F238E27FC236}">
                <a16:creationId xmlns:a16="http://schemas.microsoft.com/office/drawing/2014/main" id="{1BBDE858-40B8-A444-80BA-B8E649EEB3F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912" y="765175"/>
            <a:ext cx="5040313" cy="2663825"/>
          </a:xfrm>
        </p:spPr>
        <p:txBody>
          <a:bodyPr anchor="b"/>
          <a:lstStyle>
            <a:lvl1pPr algn="l">
              <a:defRPr sz="3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912" y="3759200"/>
            <a:ext cx="5040313" cy="2478086"/>
          </a:xfrm>
        </p:spPr>
        <p:txBody>
          <a:bodyPr>
            <a:normAutofit/>
          </a:bodyPr>
          <a:lstStyle>
            <a:lvl1pPr marL="0" indent="0" algn="l">
              <a:buNone/>
              <a:defRPr sz="2100" baseline="0">
                <a:solidFill>
                  <a:schemeClr val="bg1"/>
                </a:solidFill>
                <a:latin typeface="Brown-RegularItalic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31911" y="6237287"/>
            <a:ext cx="2438401" cy="269875"/>
          </a:xfrm>
        </p:spPr>
        <p:txBody>
          <a:bodyPr/>
          <a:lstStyle>
            <a:lvl1pPr>
              <a:defRPr sz="1200" b="1" i="0" baseline="0">
                <a:latin typeface="Brown-RegularItalic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3454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_Te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ED7EA680-B51F-6E41-A52C-4298190DAB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2420937"/>
            <a:ext cx="5688013" cy="381635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Roboto Slab Medium" pitchFamily="2" charset="0"/>
                <a:ea typeface="Roboto Slab Medium" pitchFamily="2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3CD3B-0B7E-9F43-AB10-3DFC78E76F5B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Doughnut 11">
            <a:extLst>
              <a:ext uri="{FF2B5EF4-FFF2-40B4-BE49-F238E27FC236}">
                <a16:creationId xmlns:a16="http://schemas.microsoft.com/office/drawing/2014/main" id="{18A0205B-9C48-6A47-BB05-0215B14E8627}"/>
              </a:ext>
            </a:extLst>
          </p:cNvPr>
          <p:cNvSpPr/>
          <p:nvPr userDrawn="1"/>
        </p:nvSpPr>
        <p:spPr>
          <a:xfrm>
            <a:off x="8208963" y="5967412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88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ver/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white circle&#10;&#10;Description automatically generated">
            <a:extLst>
              <a:ext uri="{FF2B5EF4-FFF2-40B4-BE49-F238E27FC236}">
                <a16:creationId xmlns:a16="http://schemas.microsoft.com/office/drawing/2014/main" id="{C19FAF39-37A3-2BAC-4A3B-29D0DBDF3B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792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/Section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" name="Picture 5" descr="A green and white circle&#10;&#10;Description automatically generated">
            <a:extLst>
              <a:ext uri="{FF2B5EF4-FFF2-40B4-BE49-F238E27FC236}">
                <a16:creationId xmlns:a16="http://schemas.microsoft.com/office/drawing/2014/main" id="{19621C79-FD26-DFA8-F767-444265A2BF6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56750" y="1"/>
            <a:ext cx="9700750" cy="6857999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5CBDECA-891B-6C02-9BC4-C1D1236674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214F5B92-A984-29B5-7FCA-6D114AC7CB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26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/Section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6922008D-C618-E14D-4E4F-B8DB81CC6D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0EB4FBD-2D60-BA6A-32C2-F68AF7EED4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9279C00A-D030-CC52-107A-4C7901F187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360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/Section_Lila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urple and white background&#10;&#10;Description automatically generated">
            <a:extLst>
              <a:ext uri="{FF2B5EF4-FFF2-40B4-BE49-F238E27FC236}">
                <a16:creationId xmlns:a16="http://schemas.microsoft.com/office/drawing/2014/main" id="{DAB42BA2-7D67-579B-21F3-BC97BA7A45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53ED5A-FDDF-B4EA-79C1-B32F0F3B15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4850CB3E-E4D1-3754-72F0-3EDA1FE3EC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170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/Section_Li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4CECE897-F2FF-7469-A0EA-9EF326487D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11" name="Doughnut 10">
            <a:extLst>
              <a:ext uri="{FF2B5EF4-FFF2-40B4-BE49-F238E27FC236}">
                <a16:creationId xmlns:a16="http://schemas.microsoft.com/office/drawing/2014/main" id="{8EDBCD7C-D4C5-0141-BE7E-3E1A5007AF7C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75CBD30-F6A0-1648-B232-F4329FCEF4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3B9F38E-EB02-7C80-3F83-EF56C0CEAF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579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0C0E3E8F-53A3-D4CB-688A-C79FAFF1C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9C795CF-6042-4E44-6D45-F8D52C9BD7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A1B4DF4E-3BE5-7D36-9C23-D4C193E4FA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649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blue and white background&#10;&#10;Description automatically generated">
            <a:extLst>
              <a:ext uri="{FF2B5EF4-FFF2-40B4-BE49-F238E27FC236}">
                <a16:creationId xmlns:a16="http://schemas.microsoft.com/office/drawing/2014/main" id="{1EA37650-40D5-7A11-2FCB-32765051E1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49410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58DA5D5-78E9-BA7D-3A28-39343DD4E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4AD2C3EE-0118-5BD4-F933-4CFB4EA220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023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_Simpl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urple and white background&#10;&#10;Description automatically generated">
            <a:extLst>
              <a:ext uri="{FF2B5EF4-FFF2-40B4-BE49-F238E27FC236}">
                <a16:creationId xmlns:a16="http://schemas.microsoft.com/office/drawing/2014/main" id="{EE593B8C-B39D-5B2A-8B77-C38E362744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6521" y="0"/>
            <a:ext cx="969341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1EA203C-A27F-9A81-517E-F8E90F0847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6311555" cy="1070874"/>
          </a:xfrm>
        </p:spPr>
        <p:txBody>
          <a:bodyPr anchor="t"/>
          <a:lstStyle>
            <a:lvl1pPr algn="l">
              <a:defRPr sz="4000" b="1" i="0">
                <a:solidFill>
                  <a:srgbClr val="005E84"/>
                </a:solidFill>
                <a:latin typeface="Brown-RegularItalic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661FF208-F52C-97BE-7D2B-4080807D79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181749" cy="2478086"/>
          </a:xfrm>
        </p:spPr>
        <p:txBody>
          <a:bodyPr>
            <a:normAutofit/>
          </a:bodyPr>
          <a:lstStyle>
            <a:lvl1pPr marL="0" indent="0" algn="l">
              <a:buNone/>
              <a:defRPr sz="3000" b="0" i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295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765175"/>
            <a:ext cx="5688013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2420937"/>
            <a:ext cx="7524751" cy="381635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3" y="6237287"/>
            <a:ext cx="3086100" cy="26987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 b="0" i="0">
                <a:solidFill>
                  <a:srgbClr val="005E84"/>
                </a:solidFill>
                <a:latin typeface="BROWN-LIGHT" pitchFamily="2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8963" y="5967413"/>
            <a:ext cx="539750" cy="53975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200" b="1" i="0">
                <a:solidFill>
                  <a:srgbClr val="EF811B"/>
                </a:solidFill>
                <a:latin typeface="Brown-RegularItalic" pitchFamily="2" charset="77"/>
              </a:defRPr>
            </a:lvl1pPr>
          </a:lstStyle>
          <a:p>
            <a:fld id="{7C23CD3B-0B7E-9F43-AB10-3DFC78E76F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Doughnut 13">
            <a:extLst>
              <a:ext uri="{FF2B5EF4-FFF2-40B4-BE49-F238E27FC236}">
                <a16:creationId xmlns:a16="http://schemas.microsoft.com/office/drawing/2014/main" id="{8053CFB4-0282-FC47-9A5D-60F19FB383A5}"/>
              </a:ext>
            </a:extLst>
          </p:cNvPr>
          <p:cNvSpPr/>
          <p:nvPr userDrawn="1"/>
        </p:nvSpPr>
        <p:spPr>
          <a:xfrm>
            <a:off x="8208963" y="5967413"/>
            <a:ext cx="539750" cy="539750"/>
          </a:xfrm>
          <a:prstGeom prst="donut">
            <a:avLst>
              <a:gd name="adj" fmla="val 1326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82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91" r:id="rId2"/>
    <p:sldLayoutId id="2147483713" r:id="rId3"/>
    <p:sldLayoutId id="2147483692" r:id="rId4"/>
    <p:sldLayoutId id="2147483693" r:id="rId5"/>
    <p:sldLayoutId id="2147483694" r:id="rId6"/>
    <p:sldLayoutId id="2147483697" r:id="rId7"/>
    <p:sldLayoutId id="2147483702" r:id="rId8"/>
    <p:sldLayoutId id="2147483703" r:id="rId9"/>
    <p:sldLayoutId id="2147483704" r:id="rId10"/>
    <p:sldLayoutId id="2147483705" r:id="rId11"/>
    <p:sldLayoutId id="2147483712" r:id="rId12"/>
    <p:sldLayoutId id="2147483714" r:id="rId13"/>
    <p:sldLayoutId id="2147483661" r:id="rId14"/>
    <p:sldLayoutId id="2147483681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 baseline="0">
          <a:solidFill>
            <a:srgbClr val="005E84"/>
          </a:solidFill>
          <a:latin typeface="Brown-RegularItalic" pitchFamily="2" charset="77"/>
          <a:ea typeface="+mj-ea"/>
          <a:cs typeface="+mj-cs"/>
        </a:defRPr>
      </a:lvl1pPr>
    </p:titleStyle>
    <p:bodyStyle>
      <a:lvl1pPr marL="0" indent="0" algn="l" defTabSz="7200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Tx/>
        <a:buNone/>
        <a:defRPr sz="2100" b="0" i="0" kern="1200" baseline="0">
          <a:solidFill>
            <a:srgbClr val="005E84"/>
          </a:solidFill>
          <a:latin typeface="Roboto Slab Light" pitchFamily="2" charset="0"/>
          <a:ea typeface="Roboto Slab Light" pitchFamily="2" charset="0"/>
          <a:cs typeface="+mn-cs"/>
        </a:defRPr>
      </a:lvl1pPr>
      <a:lvl2pPr marL="144000" indent="-457200" algn="l" defTabSz="7200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Roboto Slab Light" pitchFamily="2" charset="0"/>
          <a:ea typeface="Roboto Slab Light" pitchFamily="2" charset="0"/>
          <a:cs typeface="+mn-cs"/>
        </a:defRPr>
      </a:lvl2pPr>
      <a:lvl3pPr marL="11430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3pPr>
      <a:lvl4pPr marL="16002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4pPr>
      <a:lvl5pPr marL="2057400" indent="-228600" algn="l" defTabSz="7200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100" b="0" i="0" kern="1200" baseline="0">
          <a:solidFill>
            <a:srgbClr val="005E84"/>
          </a:solidFill>
          <a:latin typeface="Brown-RegularItalic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25">
          <p15:clr>
            <a:srgbClr val="F26B43"/>
          </p15:clr>
        </p15:guide>
        <p15:guide id="2" pos="4014">
          <p15:clr>
            <a:srgbClr val="F26B43"/>
          </p15:clr>
        </p15:guide>
        <p15:guide id="3" pos="5511">
          <p15:clr>
            <a:srgbClr val="F26B43"/>
          </p15:clr>
        </p15:guide>
        <p15:guide id="4" pos="5171">
          <p15:clr>
            <a:srgbClr val="F26B43"/>
          </p15:clr>
        </p15:guide>
        <p15:guide id="6" pos="431">
          <p15:clr>
            <a:srgbClr val="F26B43"/>
          </p15:clr>
        </p15:guide>
        <p15:guide id="7" orient="horz" pos="278">
          <p15:clr>
            <a:srgbClr val="F26B43"/>
          </p15:clr>
        </p15:guide>
        <p15:guide id="8" orient="horz" pos="3929">
          <p15:clr>
            <a:srgbClr val="F26B43"/>
          </p15:clr>
        </p15:guide>
        <p15:guide id="9" orient="horz" pos="482">
          <p15:clr>
            <a:srgbClr val="F26B43"/>
          </p15:clr>
        </p15:guide>
        <p15:guide id="10" pos="839">
          <p15:clr>
            <a:srgbClr val="F26B43"/>
          </p15:clr>
        </p15:guide>
        <p15:guide id="11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6.png"/><Relationship Id="rId5" Type="http://schemas.microsoft.com/office/2018/10/relationships/comments" Target="../comments/modernComment_11D5_9107C037.xml"/><Relationship Id="rId4" Type="http://schemas.openxmlformats.org/officeDocument/2006/relationships/notesSlide" Target="../notesSlides/notesSlide14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microsoft.com/office/2018/10/relationships/comments" Target="../comments/modernComment_1171_B334ECF0.xml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73.png"/><Relationship Id="rId4" Type="http://schemas.openxmlformats.org/officeDocument/2006/relationships/notesSlide" Target="../notesSlides/notesSlide1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microsoft.com/office/2018/10/relationships/comments" Target="../comments/modernComment_11C1_DA621E9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hyperlink" Target="https://charliewaller.org/resources/asking-for-help-young-person/" TargetMode="External"/><Relationship Id="rId4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9.png"/><Relationship Id="rId3" Type="http://schemas.openxmlformats.org/officeDocument/2006/relationships/image" Target="../media/image80.png"/><Relationship Id="rId7" Type="http://schemas.openxmlformats.org/officeDocument/2006/relationships/image" Target="../media/image83.png"/><Relationship Id="rId12" Type="http://schemas.openxmlformats.org/officeDocument/2006/relationships/image" Target="../media/image88.png"/><Relationship Id="rId17" Type="http://schemas.openxmlformats.org/officeDocument/2006/relationships/image" Target="../media/image93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9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2.png"/><Relationship Id="rId11" Type="http://schemas.openxmlformats.org/officeDocument/2006/relationships/image" Target="../media/image87.png"/><Relationship Id="rId5" Type="http://schemas.openxmlformats.org/officeDocument/2006/relationships/image" Target="../media/image81.png"/><Relationship Id="rId15" Type="http://schemas.openxmlformats.org/officeDocument/2006/relationships/image" Target="../media/image91.png"/><Relationship Id="rId10" Type="http://schemas.openxmlformats.org/officeDocument/2006/relationships/image" Target="../media/image86.svg"/><Relationship Id="rId4" Type="http://schemas.openxmlformats.org/officeDocument/2006/relationships/hyperlink" Target="https://www.nhs.uk/every-mind-matters/mental-wellbeing-tips/youth-mental-health/" TargetMode="External"/><Relationship Id="rId9" Type="http://schemas.openxmlformats.org/officeDocument/2006/relationships/image" Target="../media/image85.png"/><Relationship Id="rId14" Type="http://schemas.openxmlformats.org/officeDocument/2006/relationships/image" Target="../media/image90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hyperlink" Target="http://www.childline.org.uk/" TargetMode="Externa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mergingminds.org.uk/co-ray-young-people-evidence-informed-briefings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hyperlink" Target="https://charliewaller.org/resources/asking-for-help-young-person/" TargetMode="Externa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87EDA8-9007-4E96-A524-99B20FC57641}"/>
              </a:ext>
            </a:extLst>
          </p:cNvPr>
          <p:cNvSpPr txBox="1">
            <a:spLocks/>
          </p:cNvSpPr>
          <p:nvPr/>
        </p:nvSpPr>
        <p:spPr>
          <a:xfrm>
            <a:off x="1331913" y="3883293"/>
            <a:ext cx="5049075" cy="77510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rgbClr val="005E84"/>
                </a:solidFill>
                <a:latin typeface="Brown" pitchFamily="2" charset="0"/>
              </a:rPr>
              <a:t>Feeling anxious about social situations </a:t>
            </a:r>
            <a:endParaRPr lang="en-US" sz="4000" dirty="0">
              <a:solidFill>
                <a:srgbClr val="005E84"/>
              </a:solidFill>
              <a:latin typeface="Brown" pitchFamily="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4800AA-698E-236D-60ED-879142ABBD10}"/>
              </a:ext>
            </a:extLst>
          </p:cNvPr>
          <p:cNvSpPr/>
          <p:nvPr/>
        </p:nvSpPr>
        <p:spPr>
          <a:xfrm>
            <a:off x="575040" y="180181"/>
            <a:ext cx="2557098" cy="2557098"/>
          </a:xfrm>
          <a:prstGeom prst="ellipse">
            <a:avLst/>
          </a:prstGeom>
          <a:solidFill>
            <a:srgbClr val="EF8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A9F412-A2CC-4F9B-37D6-5AB43604A3D3}"/>
              </a:ext>
            </a:extLst>
          </p:cNvPr>
          <p:cNvSpPr/>
          <p:nvPr/>
        </p:nvSpPr>
        <p:spPr>
          <a:xfrm>
            <a:off x="870506" y="475648"/>
            <a:ext cx="1966164" cy="19661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2B7E08-BA46-2814-DD5D-D3AB7A9507D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98" y="940919"/>
            <a:ext cx="791381" cy="1035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27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CE89D-B775-C95D-7F21-4A94BE9053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rown" pitchFamily="2" charset="0"/>
              </a:rPr>
              <a:t>Feeling anxious</a:t>
            </a:r>
            <a:endParaRPr lang="en-US" dirty="0">
              <a:highlight>
                <a:srgbClr val="FFFF00"/>
              </a:highlight>
              <a:latin typeface="Brown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3564E-6A2B-FF08-4E68-D06053B45B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2443733"/>
            <a:ext cx="4692460" cy="2478086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3000" i="0" u="none" strike="noStrike" dirty="0">
                <a:effectLst/>
                <a:latin typeface="Roboto Slab Medium" pitchFamily="2" charset="0"/>
                <a:cs typeface="arial"/>
              </a:rPr>
              <a:t>Feeling anxious is a </a:t>
            </a:r>
            <a:r>
              <a:rPr lang="en-GB" sz="3000" b="1" i="0" u="none" strike="noStrike" dirty="0">
                <a:solidFill>
                  <a:schemeClr val="accent6"/>
                </a:solidFill>
                <a:effectLst/>
                <a:latin typeface="Roboto Slab Black" pitchFamily="2" charset="0"/>
                <a:cs typeface="Helvetica"/>
              </a:rPr>
              <a:t>normal</a:t>
            </a:r>
            <a:r>
              <a:rPr lang="en-GB" sz="3000" i="0" u="none" strike="noStrike" dirty="0">
                <a:effectLst/>
                <a:latin typeface="Roboto Slab Medium" pitchFamily="2" charset="0"/>
                <a:cs typeface="Helvetica"/>
              </a:rPr>
              <a:t> </a:t>
            </a:r>
            <a:r>
              <a:rPr lang="en-GB" sz="3000" dirty="0">
                <a:effectLst/>
                <a:latin typeface="Roboto Slab Medium" pitchFamily="2" charset="0"/>
                <a:cs typeface="Helvetica"/>
              </a:rPr>
              <a:t>and </a:t>
            </a:r>
            <a:r>
              <a:rPr lang="en-GB" sz="3000" b="1" dirty="0">
                <a:solidFill>
                  <a:schemeClr val="accent6"/>
                </a:solidFill>
                <a:effectLst/>
                <a:latin typeface="Roboto Slab Black" pitchFamily="2" charset="0"/>
                <a:cs typeface="Helvetica"/>
              </a:rPr>
              <a:t>important</a:t>
            </a:r>
            <a:r>
              <a:rPr lang="en-GB" sz="3000" dirty="0">
                <a:effectLst/>
                <a:latin typeface="Roboto Slab Medium" pitchFamily="2" charset="0"/>
                <a:cs typeface="Helvetica"/>
              </a:rPr>
              <a:t> part of being human. </a:t>
            </a:r>
            <a:endParaRPr lang="en-GB" b="0" i="0" u="none" strike="noStrike" dirty="0">
              <a:solidFill>
                <a:srgbClr val="4D5156"/>
              </a:solidFill>
              <a:effectLst/>
              <a:latin typeface="arial" panose="020B0604020202020204" pitchFamily="34" charset="0"/>
            </a:endParaRPr>
          </a:p>
          <a:p>
            <a:endParaRPr lang="en-GB" dirty="0">
              <a:solidFill>
                <a:srgbClr val="4D5156"/>
              </a:solidFill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FE412C1-A2E8-6592-F298-02A8AB6AA0CD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F00553C-7A8A-4499-3E06-04FC15B8C0F2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02641BA-DF0E-610C-3896-7DE70EFA14FA}"/>
              </a:ext>
            </a:extLst>
          </p:cNvPr>
          <p:cNvSpPr txBox="1"/>
          <p:nvPr/>
        </p:nvSpPr>
        <p:spPr>
          <a:xfrm>
            <a:off x="591448" y="2390120"/>
            <a:ext cx="469246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effectLst/>
                <a:latin typeface="Roboto Slab Medium" pitchFamily="2" charset="0"/>
                <a:cs typeface="Helvetica"/>
              </a:rPr>
              <a:t>It is our body’s way of helping us prepare to escape from something it feels is dangerous.</a:t>
            </a:r>
          </a:p>
        </p:txBody>
      </p:sp>
      <p:pic>
        <p:nvPicPr>
          <p:cNvPr id="7" name="Picture 6" descr="A cartoon of a person running&#10;&#10;Description automatically generated">
            <a:extLst>
              <a:ext uri="{FF2B5EF4-FFF2-40B4-BE49-F238E27FC236}">
                <a16:creationId xmlns:a16="http://schemas.microsoft.com/office/drawing/2014/main" id="{2DA028AC-39D5-E9B7-C6B2-20431D48B9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1792" y="1957766"/>
            <a:ext cx="1974838" cy="2964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959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2246BA2C-A774-B1EC-E82F-95B3D7B45C4A}"/>
              </a:ext>
            </a:extLst>
          </p:cNvPr>
          <p:cNvGrpSpPr/>
          <p:nvPr/>
        </p:nvGrpSpPr>
        <p:grpSpPr>
          <a:xfrm>
            <a:off x="3963051" y="1947217"/>
            <a:ext cx="3399612" cy="3399612"/>
            <a:chOff x="448913" y="1536670"/>
            <a:chExt cx="3399612" cy="3399612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FE8B177C-5B6D-F383-A5CD-C4C976657CED}"/>
                </a:ext>
              </a:extLst>
            </p:cNvPr>
            <p:cNvSpPr/>
            <p:nvPr/>
          </p:nvSpPr>
          <p:spPr>
            <a:xfrm>
              <a:off x="448913" y="1536670"/>
              <a:ext cx="3399612" cy="3399612"/>
            </a:xfrm>
            <a:prstGeom prst="ellipse">
              <a:avLst/>
            </a:prstGeom>
            <a:solidFill>
              <a:srgbClr val="94C1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F1896DB-DEE8-6660-8892-019A471F5222}"/>
                </a:ext>
              </a:extLst>
            </p:cNvPr>
            <p:cNvSpPr/>
            <p:nvPr/>
          </p:nvSpPr>
          <p:spPr>
            <a:xfrm>
              <a:off x="670627" y="1758384"/>
              <a:ext cx="2956184" cy="29561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/>
                <a:t>0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4558E7A1-A673-3705-A5CC-068177DAB994}"/>
              </a:ext>
            </a:extLst>
          </p:cNvPr>
          <p:cNvGrpSpPr/>
          <p:nvPr/>
        </p:nvGrpSpPr>
        <p:grpSpPr>
          <a:xfrm>
            <a:off x="386955" y="1947217"/>
            <a:ext cx="3399612" cy="3399612"/>
            <a:chOff x="448913" y="1536670"/>
            <a:chExt cx="3399612" cy="3399612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D3F075BB-1CAB-01F3-2FF7-34A8D7436B42}"/>
                </a:ext>
              </a:extLst>
            </p:cNvPr>
            <p:cNvSpPr/>
            <p:nvPr/>
          </p:nvSpPr>
          <p:spPr>
            <a:xfrm>
              <a:off x="448913" y="1536670"/>
              <a:ext cx="3399612" cy="3399612"/>
            </a:xfrm>
            <a:prstGeom prst="ellipse">
              <a:avLst/>
            </a:prstGeom>
            <a:solidFill>
              <a:srgbClr val="94C1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4532475-68AC-F56E-15A3-6BC95EB51EA4}"/>
                </a:ext>
              </a:extLst>
            </p:cNvPr>
            <p:cNvSpPr/>
            <p:nvPr/>
          </p:nvSpPr>
          <p:spPr>
            <a:xfrm>
              <a:off x="670627" y="1758384"/>
              <a:ext cx="2956184" cy="29561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/>
                <a:t>0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D556FB2-117B-3D24-E38E-34027F6764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rown" pitchFamily="2" charset="0"/>
              </a:rPr>
              <a:t>Meet Kim and Kamal</a:t>
            </a:r>
          </a:p>
        </p:txBody>
      </p:sp>
      <p:pic>
        <p:nvPicPr>
          <p:cNvPr id="14" name="Picture 13" descr="A cartoon of a person with his hands on his face&#10;&#10;Description automatically generated">
            <a:extLst>
              <a:ext uri="{FF2B5EF4-FFF2-40B4-BE49-F238E27FC236}">
                <a16:creationId xmlns:a16="http://schemas.microsoft.com/office/drawing/2014/main" id="{AA1378EA-02A0-96E4-588E-3DA74149543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3568" y="2286128"/>
            <a:ext cx="2398578" cy="272179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D39DD64-4F60-0162-C2C3-C7B006FF7714}"/>
              </a:ext>
            </a:extLst>
          </p:cNvPr>
          <p:cNvSpPr txBox="1"/>
          <p:nvPr/>
        </p:nvSpPr>
        <p:spPr>
          <a:xfrm>
            <a:off x="1361032" y="5729671"/>
            <a:ext cx="4851070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000" dirty="0">
                <a:solidFill>
                  <a:srgbClr val="005E84"/>
                </a:solidFill>
                <a:latin typeface="Roboto Slab Medium"/>
                <a:ea typeface="Roboto Slab Medium"/>
                <a:cs typeface="Roboto Slab Medium"/>
              </a:rPr>
              <a:t>Kim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89F883B-82EC-FB16-179A-10CBD3F96476}"/>
              </a:ext>
            </a:extLst>
          </p:cNvPr>
          <p:cNvSpPr txBox="1"/>
          <p:nvPr/>
        </p:nvSpPr>
        <p:spPr>
          <a:xfrm>
            <a:off x="4937128" y="5711685"/>
            <a:ext cx="485107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Kamal</a:t>
            </a:r>
            <a:endParaRPr lang="en-US" sz="3000" dirty="0"/>
          </a:p>
        </p:txBody>
      </p:sp>
      <p:pic>
        <p:nvPicPr>
          <p:cNvPr id="10" name="Picture 9" descr="A cartoon of a person with her arms crossed&#10;&#10;Description automatically generated">
            <a:extLst>
              <a:ext uri="{FF2B5EF4-FFF2-40B4-BE49-F238E27FC236}">
                <a16:creationId xmlns:a16="http://schemas.microsoft.com/office/drawing/2014/main" id="{8825CD7C-434C-E127-1962-C20722AC6FC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267" y="2212639"/>
            <a:ext cx="3090988" cy="243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71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36C1204-8EA3-8071-716B-05C2DB69EB5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938417"/>
            <a:ext cx="7772400" cy="5262878"/>
          </a:xfrm>
          <a:prstGeom prst="rect">
            <a:avLst/>
          </a:prstGeom>
        </p:spPr>
      </p:pic>
      <p:pic>
        <p:nvPicPr>
          <p:cNvPr id="3" name="Picture 2" descr="A cartoon of a person with her arms crossed&#10;&#10;Description automatically generated">
            <a:extLst>
              <a:ext uri="{FF2B5EF4-FFF2-40B4-BE49-F238E27FC236}">
                <a16:creationId xmlns:a16="http://schemas.microsoft.com/office/drawing/2014/main" id="{EA62991B-6119-DAA5-9281-47505D69D0C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5" y="838286"/>
            <a:ext cx="1087670" cy="856037"/>
          </a:xfrm>
          <a:prstGeom prst="rect">
            <a:avLst/>
          </a:prstGeom>
        </p:spPr>
      </p:pic>
      <p:pic>
        <p:nvPicPr>
          <p:cNvPr id="4" name="Picture 3" descr="A cartoon of a person with her arms crossed&#10;&#10;Description automatically generated">
            <a:extLst>
              <a:ext uri="{FF2B5EF4-FFF2-40B4-BE49-F238E27FC236}">
                <a16:creationId xmlns:a16="http://schemas.microsoft.com/office/drawing/2014/main" id="{C0EF4259-1B8D-9E31-9B94-4009BDA1AE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935" y="4179456"/>
            <a:ext cx="1087670" cy="856037"/>
          </a:xfrm>
          <a:prstGeom prst="rect">
            <a:avLst/>
          </a:prstGeom>
        </p:spPr>
      </p:pic>
      <p:pic>
        <p:nvPicPr>
          <p:cNvPr id="5" name="Picture 4" descr="A cartoon of a person with his hands on his face&#10;&#10;Description automatically generated">
            <a:extLst>
              <a:ext uri="{FF2B5EF4-FFF2-40B4-BE49-F238E27FC236}">
                <a16:creationId xmlns:a16="http://schemas.microsoft.com/office/drawing/2014/main" id="{9B7B6D5E-9420-01DA-E1D3-1235810C72B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3569856"/>
            <a:ext cx="820636" cy="931218"/>
          </a:xfrm>
          <a:prstGeom prst="rect">
            <a:avLst/>
          </a:prstGeom>
        </p:spPr>
      </p:pic>
      <p:pic>
        <p:nvPicPr>
          <p:cNvPr id="6" name="Picture 5" descr="A cartoon of a person with his hands on his face&#10;&#10;Description automatically generated">
            <a:extLst>
              <a:ext uri="{FF2B5EF4-FFF2-40B4-BE49-F238E27FC236}">
                <a16:creationId xmlns:a16="http://schemas.microsoft.com/office/drawing/2014/main" id="{DA64AC6B-B707-91F9-6B8D-E9610E820F1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9019" y="5035493"/>
            <a:ext cx="820636" cy="93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742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2F1CF56-BD41-4D43-23CA-59C455833A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800" y="944805"/>
            <a:ext cx="7389421" cy="5239965"/>
          </a:xfrm>
          <a:prstGeom prst="rect">
            <a:avLst/>
          </a:prstGeom>
        </p:spPr>
      </p:pic>
      <p:pic>
        <p:nvPicPr>
          <p:cNvPr id="2" name="Picture 1" descr="A cartoon of a person with his hands on his face&#10;&#10;Description automatically generated">
            <a:extLst>
              <a:ext uri="{FF2B5EF4-FFF2-40B4-BE49-F238E27FC236}">
                <a16:creationId xmlns:a16="http://schemas.microsoft.com/office/drawing/2014/main" id="{AB7B3C32-2309-C344-BAFF-3836FC75671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78013" y="2100211"/>
            <a:ext cx="820636" cy="931218"/>
          </a:xfrm>
          <a:prstGeom prst="rect">
            <a:avLst/>
          </a:prstGeom>
        </p:spPr>
      </p:pic>
      <p:pic>
        <p:nvPicPr>
          <p:cNvPr id="3" name="Picture 2" descr="A cartoon of a person with her arms crossed&#10;&#10;Description automatically generated">
            <a:extLst>
              <a:ext uri="{FF2B5EF4-FFF2-40B4-BE49-F238E27FC236}">
                <a16:creationId xmlns:a16="http://schemas.microsoft.com/office/drawing/2014/main" id="{150882F4-8233-7113-82FE-4220E809670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965" y="800186"/>
            <a:ext cx="1087670" cy="856037"/>
          </a:xfrm>
          <a:prstGeom prst="rect">
            <a:avLst/>
          </a:prstGeom>
        </p:spPr>
      </p:pic>
      <p:pic>
        <p:nvPicPr>
          <p:cNvPr id="7" name="Picture 6" descr="A cartoon of a person with her arms crossed&#10;&#10;Description automatically generated">
            <a:extLst>
              <a:ext uri="{FF2B5EF4-FFF2-40B4-BE49-F238E27FC236}">
                <a16:creationId xmlns:a16="http://schemas.microsoft.com/office/drawing/2014/main" id="{882CCCA8-526B-4000-2CAD-B7DA191574B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092786"/>
            <a:ext cx="1087670" cy="85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7441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D106CF9-E5F2-427B-BC4A-697DB0397D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396" y="765175"/>
            <a:ext cx="7772400" cy="5641121"/>
          </a:xfrm>
          <a:prstGeom prst="rect">
            <a:avLst/>
          </a:prstGeom>
        </p:spPr>
      </p:pic>
      <p:pic>
        <p:nvPicPr>
          <p:cNvPr id="2" name="Picture 1" descr="A cartoon of a person with his hands on his face&#10;&#10;Description automatically generated">
            <a:extLst>
              <a:ext uri="{FF2B5EF4-FFF2-40B4-BE49-F238E27FC236}">
                <a16:creationId xmlns:a16="http://schemas.microsoft.com/office/drawing/2014/main" id="{F4BD4DE0-33D8-CF4E-5772-10A9DB140B2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6596" y="2192949"/>
            <a:ext cx="820636" cy="931218"/>
          </a:xfrm>
          <a:prstGeom prst="rect">
            <a:avLst/>
          </a:prstGeom>
        </p:spPr>
      </p:pic>
      <p:pic>
        <p:nvPicPr>
          <p:cNvPr id="3" name="Picture 2" descr="A cartoon of a person with her arms crossed&#10;&#10;Description automatically generated">
            <a:extLst>
              <a:ext uri="{FF2B5EF4-FFF2-40B4-BE49-F238E27FC236}">
                <a16:creationId xmlns:a16="http://schemas.microsoft.com/office/drawing/2014/main" id="{57B68643-41C5-AFB5-A2E2-7AD7FB9CDB5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561" y="939886"/>
            <a:ext cx="1087670" cy="856037"/>
          </a:xfrm>
          <a:prstGeom prst="rect">
            <a:avLst/>
          </a:prstGeom>
        </p:spPr>
      </p:pic>
      <p:pic>
        <p:nvPicPr>
          <p:cNvPr id="5" name="Picture 4" descr="A cartoon of a person with her arms crossed&#10;&#10;Description automatically generated">
            <a:extLst>
              <a:ext uri="{FF2B5EF4-FFF2-40B4-BE49-F238E27FC236}">
                <a16:creationId xmlns:a16="http://schemas.microsoft.com/office/drawing/2014/main" id="{DD0AC483-05FB-5973-FC8D-6FF607C6A62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561" y="5397586"/>
            <a:ext cx="1087670" cy="85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47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D2A9FB8-892F-9944-9AFF-DA859A577EA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en-US" sz="3000" dirty="0">
                <a:ea typeface="Roboto Slab Medium"/>
              </a:rPr>
              <a:t>From reading these texts, how do you think Kamal might be feeling and why?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2358002-4800-A9E6-FF73-E4805EDC4A8F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AE83175-5B39-C77D-9D1B-97DAC048B1D9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1" name="Picture 10" descr="A cartoon of a person holding a tablet&#10;&#10;Description automatically generated">
            <a:extLst>
              <a:ext uri="{FF2B5EF4-FFF2-40B4-BE49-F238E27FC236}">
                <a16:creationId xmlns:a16="http://schemas.microsoft.com/office/drawing/2014/main" id="{4802DB64-43AB-DEC0-B9D1-51DA804B42B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7562" y="2229044"/>
            <a:ext cx="3105100" cy="239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274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D94482C8-26A3-3A1F-C355-460B8862D9D9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D1C0BDC-166E-7946-A3E9-C7170FCFBF7B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D2A9FB8-892F-9944-9AFF-DA859A577E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4763999" cy="2478086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sz="3000" dirty="0">
                <a:ea typeface="Roboto Slab Medium"/>
              </a:rPr>
              <a:t>He is feeling anxious about being in a social situation with Kim and her friends.</a:t>
            </a:r>
          </a:p>
          <a:p>
            <a:endParaRPr lang="en-US" sz="2800" dirty="0">
              <a:ea typeface="Roboto Slab Medium"/>
            </a:endParaRP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F6413138-7F26-1CFB-F876-DBB04E75BEE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 descr="A group of women standing together&#10;&#10;Description automatically generated">
            <a:extLst>
              <a:ext uri="{FF2B5EF4-FFF2-40B4-BE49-F238E27FC236}">
                <a16:creationId xmlns:a16="http://schemas.microsoft.com/office/drawing/2014/main" id="{255D3759-E8B7-62A9-CC2E-25807AABA62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25" y="2197314"/>
            <a:ext cx="2209633" cy="24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891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BF9E6B7B-2D64-415E-95E4-DC0AB5B62B2F}"/>
              </a:ext>
            </a:extLst>
          </p:cNvPr>
          <p:cNvSpPr txBox="1">
            <a:spLocks/>
          </p:cNvSpPr>
          <p:nvPr/>
        </p:nvSpPr>
        <p:spPr>
          <a:xfrm>
            <a:off x="457200" y="1560243"/>
            <a:ext cx="8208912" cy="4446866"/>
          </a:xfrm>
          <a:prstGeom prst="rect">
            <a:avLst/>
          </a:prstGeom>
        </p:spPr>
        <p:txBody>
          <a:bodyPr anchor="t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GB" sz="4000">
              <a:solidFill>
                <a:srgbClr val="49AA43"/>
              </a:solidFill>
              <a:latin typeface="+mj-lt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D2A9FB8-892F-9944-9AFF-DA859A577E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4591875" cy="2478086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sz="3000" dirty="0">
                <a:ea typeface="Roboto Slab Medium"/>
              </a:rPr>
              <a:t>What does </a:t>
            </a:r>
            <a:r>
              <a:rPr lang="en-US" sz="3000" b="1" dirty="0">
                <a:solidFill>
                  <a:srgbClr val="94C11F"/>
                </a:solidFill>
                <a:ea typeface="Roboto Slab Black"/>
              </a:rPr>
              <a:t>FEELING ANXIOUS ABOUT A SOCIAL SITUATION </a:t>
            </a:r>
            <a:r>
              <a:rPr lang="en-US" sz="3000" dirty="0">
                <a:ea typeface="Roboto Slab Medium"/>
              </a:rPr>
              <a:t>mean to you?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C4BE13-363D-28E6-A0EF-54E56881EA53}"/>
              </a:ext>
            </a:extLst>
          </p:cNvPr>
          <p:cNvSpPr txBox="1"/>
          <p:nvPr/>
        </p:nvSpPr>
        <p:spPr>
          <a:xfrm>
            <a:off x="599990" y="3017514"/>
            <a:ext cx="6508865" cy="8925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GB" sz="2600" b="1" i="1" dirty="0">
              <a:solidFill>
                <a:srgbClr val="005E84"/>
              </a:solidFill>
              <a:latin typeface="Roboto Slab Black"/>
              <a:cs typeface="Segoe UI"/>
            </a:endParaRPr>
          </a:p>
          <a:p>
            <a:r>
              <a:rPr lang="en-GB" sz="2600" dirty="0">
                <a:latin typeface="Roboto Slab Medium"/>
                <a:cs typeface="Segoe UI"/>
              </a:rPr>
              <a:t>​</a:t>
            </a:r>
            <a:endParaRPr lang="en-GB" sz="2600" dirty="0">
              <a:latin typeface="Roboto Slab Medium"/>
              <a:ea typeface="Roboto Slab Medium"/>
              <a:cs typeface="Segoe UI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34C7CAD-03B9-A069-BC36-DE59F532B4F1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566A4CF-A04C-6F97-465A-23255C54766C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8" name="Picture 7" descr="A question mark on a black background&#10;&#10;Description automatically generated">
            <a:extLst>
              <a:ext uri="{FF2B5EF4-FFF2-40B4-BE49-F238E27FC236}">
                <a16:creationId xmlns:a16="http://schemas.microsoft.com/office/drawing/2014/main" id="{042361E7-2944-C7A6-B330-5AA42A797D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9211" y="1902399"/>
            <a:ext cx="3879363" cy="3053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57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355B7B6-DA52-EC02-07D9-7F8268884425}"/>
              </a:ext>
            </a:extLst>
          </p:cNvPr>
          <p:cNvSpPr txBox="1"/>
          <p:nvPr/>
        </p:nvSpPr>
        <p:spPr>
          <a:xfrm>
            <a:off x="684213" y="2420938"/>
            <a:ext cx="4844999" cy="261610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 Medium"/>
                <a:cs typeface="Segoe UI"/>
              </a:rPr>
              <a:t>Worrying about social situations can involve:</a:t>
            </a:r>
          </a:p>
          <a:p>
            <a:endParaRPr lang="en-GB" sz="2600" dirty="0">
              <a:solidFill>
                <a:srgbClr val="005E84"/>
              </a:solidFill>
              <a:latin typeface="Roboto Slab Medium"/>
              <a:cs typeface="Segoe UI"/>
            </a:endParaRPr>
          </a:p>
          <a:p>
            <a:r>
              <a:rPr lang="en-GB" sz="2600" b="1" dirty="0">
                <a:solidFill>
                  <a:srgbClr val="005E84"/>
                </a:solidFill>
                <a:latin typeface="Roboto Slab Black"/>
                <a:cs typeface="Segoe UI"/>
              </a:rPr>
              <a:t>Being afraid of being judged by others</a:t>
            </a:r>
          </a:p>
          <a:p>
            <a:r>
              <a:rPr lang="en-GB" sz="2600" dirty="0">
                <a:latin typeface="Roboto Slab Medium"/>
                <a:cs typeface="Segoe UI"/>
              </a:rPr>
              <a:t>​</a:t>
            </a:r>
            <a:endParaRPr lang="en-GB" sz="2600" dirty="0">
              <a:latin typeface="Roboto Slab Medium"/>
              <a:ea typeface="Roboto Slab Medium"/>
              <a:cs typeface="Segoe UI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B4AE0AB-EC1A-D6D6-AA75-CBD25642C4B8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72ED2AA-95BE-C4F1-A454-907C3162FE80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3" name="Picture 2" descr="A blue face drawn on a black background&#10;&#10;Description automatically generated">
            <a:extLst>
              <a:ext uri="{FF2B5EF4-FFF2-40B4-BE49-F238E27FC236}">
                <a16:creationId xmlns:a16="http://schemas.microsoft.com/office/drawing/2014/main" id="{A68A5D00-AB09-F1BB-BD12-C15F6F44BD6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9211" y="1629000"/>
            <a:ext cx="3594100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935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F07559-536C-8F7C-3EF1-6478CB995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5567526"/>
            <a:ext cx="5181749" cy="831368"/>
          </a:xfrm>
        </p:spPr>
        <p:txBody>
          <a:bodyPr vert="horz" lIns="0" tIns="0" rIns="0" bIns="0" rtlCol="0" anchor="t">
            <a:normAutofit fontScale="92500" lnSpcReduction="20000"/>
          </a:bodyPr>
          <a:lstStyle/>
          <a:p>
            <a:r>
              <a:rPr lang="en-GB" sz="3200" dirty="0">
                <a:ea typeface="Roboto Slab Medium"/>
                <a:cs typeface="Segoe UI"/>
              </a:rPr>
              <a:t>These</a:t>
            </a:r>
            <a:r>
              <a:rPr lang="en-GB" sz="3200" dirty="0">
                <a:solidFill>
                  <a:srgbClr val="005E84"/>
                </a:solidFill>
                <a:latin typeface="Roboto Slab Medium"/>
                <a:ea typeface="Roboto Slab Medium"/>
                <a:cs typeface="Segoe UI"/>
              </a:rPr>
              <a:t> are common feelings for adolescents...</a:t>
            </a:r>
            <a:r>
              <a:rPr lang="en-GB" sz="3200" dirty="0">
                <a:latin typeface="Roboto Slab Medium"/>
                <a:ea typeface="Roboto Slab Medium"/>
                <a:cs typeface="Segoe UI"/>
              </a:rPr>
              <a:t>​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55B7B6-DA52-EC02-07D9-7F8268884425}"/>
              </a:ext>
            </a:extLst>
          </p:cNvPr>
          <p:cNvSpPr txBox="1"/>
          <p:nvPr/>
        </p:nvSpPr>
        <p:spPr>
          <a:xfrm>
            <a:off x="684213" y="2421610"/>
            <a:ext cx="4932816" cy="233910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000" b="1" dirty="0">
                <a:solidFill>
                  <a:srgbClr val="005E84"/>
                </a:solidFill>
                <a:latin typeface="Roboto Slab Black"/>
                <a:cs typeface="Segoe UI"/>
              </a:rPr>
              <a:t>Feeling self-conscious in public or being concerned about meeting new people…</a:t>
            </a:r>
          </a:p>
          <a:p>
            <a:endParaRPr lang="en-GB" sz="2600" b="1" i="1" dirty="0">
              <a:solidFill>
                <a:srgbClr val="005E84"/>
              </a:solidFill>
              <a:latin typeface="Roboto Slab Black"/>
              <a:cs typeface="Segoe UI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26BEE2F-2CA9-2985-EF66-4C7926D3576F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C81ECDF-B999-E145-A4CB-E05E77957CD6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7" name="Picture 6" descr="A blue face with a black background&#10;&#10;Description automatically generated">
            <a:extLst>
              <a:ext uri="{FF2B5EF4-FFF2-40B4-BE49-F238E27FC236}">
                <a16:creationId xmlns:a16="http://schemas.microsoft.com/office/drawing/2014/main" id="{63A32CD8-556B-254A-9F74-A55D97C5D5B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6070" y="1590242"/>
            <a:ext cx="3594100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9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7B3C45C6-7550-074D-93F6-F64880A8E4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t" anchorCtr="0"/>
          <a:lstStyle/>
          <a:p>
            <a:r>
              <a:rPr lang="en-GB" dirty="0">
                <a:latin typeface="Brown" pitchFamily="2" charset="0"/>
              </a:rPr>
              <a:t>Working together…</a:t>
            </a:r>
          </a:p>
        </p:txBody>
      </p:sp>
      <p:sp>
        <p:nvSpPr>
          <p:cNvPr id="20" name="Subtitle 19">
            <a:extLst>
              <a:ext uri="{FF2B5EF4-FFF2-40B4-BE49-F238E27FC236}">
                <a16:creationId xmlns:a16="http://schemas.microsoft.com/office/drawing/2014/main" id="{1494D223-5320-23EC-5897-AAD541ECF0F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434FE62-357A-CCF0-F630-C7C36017448F}"/>
              </a:ext>
            </a:extLst>
          </p:cNvPr>
          <p:cNvSpPr txBox="1">
            <a:spLocks/>
          </p:cNvSpPr>
          <p:nvPr/>
        </p:nvSpPr>
        <p:spPr>
          <a:xfrm>
            <a:off x="793787" y="2943266"/>
            <a:ext cx="5135384" cy="452596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Brown-RegularItalic" pitchFamily="2" charset="77"/>
                <a:ea typeface="Roboto Slab Light" pitchFamily="2" charset="0"/>
                <a:cs typeface="+mn-cs"/>
              </a:defRPr>
            </a:lvl1pPr>
            <a:lvl2pPr marL="457200" indent="0" algn="ctr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kern="1200" baseline="0">
                <a:solidFill>
                  <a:srgbClr val="005E84"/>
                </a:solidFill>
                <a:latin typeface="Roboto Slab Light" pitchFamily="2" charset="0"/>
                <a:ea typeface="Roboto Slab Light" pitchFamily="2" charset="0"/>
                <a:cs typeface="+mn-cs"/>
              </a:defRPr>
            </a:lvl2pPr>
            <a:lvl3pPr marL="9144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3716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18288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latin typeface="Roboto Slab Medium" pitchFamily="2" charset="0"/>
                <a:ea typeface="Roboto Slab Medium" pitchFamily="2" charset="0"/>
                <a:cs typeface="Roboto Slab Medium"/>
              </a:rPr>
              <a:t>Be kind to each other.</a:t>
            </a:r>
            <a:endParaRPr lang="en-US" sz="3000" dirty="0">
              <a:latin typeface="Roboto Slab Medium" pitchFamily="2" charset="0"/>
              <a:ea typeface="Roboto Slab Medium" pitchFamily="2" charset="0"/>
              <a:cs typeface="Roboto Slab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Roboto Slab Medium"/>
              <a:cs typeface="Roboto Slab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Roboto Slab Medium"/>
              <a:cs typeface="Roboto Slab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/>
          </a:p>
          <a:p>
            <a:endParaRPr lang="en-GB" b="1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7398A6F-072F-628F-1635-6CD416409AAF}"/>
              </a:ext>
            </a:extLst>
          </p:cNvPr>
          <p:cNvSpPr/>
          <p:nvPr/>
        </p:nvSpPr>
        <p:spPr>
          <a:xfrm>
            <a:off x="5540824" y="1346439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4C30600-2124-69FC-5DCB-BE7EC39D515B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/>
              <a:t>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CC85F0-BD1C-9BA0-A71E-91A483DDECC8}"/>
              </a:ext>
            </a:extLst>
          </p:cNvPr>
          <p:cNvSpPr txBox="1"/>
          <p:nvPr/>
        </p:nvSpPr>
        <p:spPr>
          <a:xfrm>
            <a:off x="668600" y="2921170"/>
            <a:ext cx="48357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  <a:cs typeface="Roboto Slab Medium"/>
              </a:rPr>
              <a:t>If you don't want to share you don't have to.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978352-890A-2FBC-F4EF-84C1537F249A}"/>
              </a:ext>
            </a:extLst>
          </p:cNvPr>
          <p:cNvSpPr txBox="1"/>
          <p:nvPr/>
        </p:nvSpPr>
        <p:spPr>
          <a:xfrm>
            <a:off x="688670" y="2941044"/>
            <a:ext cx="48357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  <a:cs typeface="Roboto Slab Medium"/>
              </a:rPr>
              <a:t>Listen to the person talking. </a:t>
            </a:r>
            <a:endParaRPr lang="en-US" sz="3000" dirty="0">
              <a:solidFill>
                <a:srgbClr val="005E84"/>
              </a:solidFill>
              <a:latin typeface="Roboto Slab Medium" pitchFamily="2" charset="0"/>
              <a:ea typeface="Roboto Slab Medium" pitchFamily="2" charset="0"/>
              <a:cs typeface="Roboto Slab Medium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B5A5BE-DD26-93AF-6475-2E23FD7F0578}"/>
              </a:ext>
            </a:extLst>
          </p:cNvPr>
          <p:cNvSpPr txBox="1"/>
          <p:nvPr/>
        </p:nvSpPr>
        <p:spPr>
          <a:xfrm>
            <a:off x="691385" y="2897298"/>
            <a:ext cx="48357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  <a:cs typeface="Roboto Slab Medium"/>
              </a:rPr>
              <a:t>Put your hands up to share your ideas.</a:t>
            </a:r>
            <a:endParaRPr lang="en-US" sz="3000" dirty="0">
              <a:solidFill>
                <a:srgbClr val="005E84"/>
              </a:solidFill>
              <a:latin typeface="Roboto Slab Medium" pitchFamily="2" charset="0"/>
              <a:ea typeface="Roboto Slab Medium" pitchFamily="2" charset="0"/>
              <a:cs typeface="Roboto Slab Medium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AF91836-4EE3-FBD8-8094-22FF24806CFD}"/>
              </a:ext>
            </a:extLst>
          </p:cNvPr>
          <p:cNvSpPr txBox="1"/>
          <p:nvPr/>
        </p:nvSpPr>
        <p:spPr>
          <a:xfrm>
            <a:off x="726948" y="2388709"/>
            <a:ext cx="484163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 Medium"/>
                <a:ea typeface="Roboto Slab Medium"/>
                <a:cs typeface="Roboto Slab Medium"/>
              </a:rPr>
              <a:t>If you feel comfortable, it is good to talk about your own experiences but not other people’s.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4966D1-4D77-E194-B691-BDA21794507B}"/>
              </a:ext>
            </a:extLst>
          </p:cNvPr>
          <p:cNvSpPr txBox="1"/>
          <p:nvPr/>
        </p:nvSpPr>
        <p:spPr>
          <a:xfrm>
            <a:off x="687547" y="2441820"/>
            <a:ext cx="4682687" cy="19247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  <a:cs typeface="Roboto Slab Medium"/>
              </a:rPr>
              <a:t>If you have a question, do ask as others may be thinking the same thing.</a:t>
            </a:r>
            <a:endParaRPr lang="en-US" sz="3000" dirty="0">
              <a:solidFill>
                <a:srgbClr val="005E84"/>
              </a:solidFill>
              <a:latin typeface="Roboto Slab Medium" pitchFamily="2" charset="0"/>
              <a:ea typeface="Roboto Slab Medium" pitchFamily="2" charset="0"/>
              <a:cs typeface="Roboto Slab Medium"/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6585EDCE-4C46-A775-D64D-652A99304BF2}"/>
              </a:ext>
            </a:extLst>
          </p:cNvPr>
          <p:cNvSpPr txBox="1">
            <a:spLocks/>
          </p:cNvSpPr>
          <p:nvPr/>
        </p:nvSpPr>
        <p:spPr>
          <a:xfrm>
            <a:off x="779075" y="2392045"/>
            <a:ext cx="4473524" cy="3913853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Brown-RegularItalic" pitchFamily="2" charset="77"/>
                <a:ea typeface="Roboto Slab Light" pitchFamily="2" charset="0"/>
                <a:cs typeface="+mn-cs"/>
              </a:defRPr>
            </a:lvl1pPr>
            <a:lvl2pPr marL="457200" indent="0" algn="ctr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kern="1200" baseline="0">
                <a:solidFill>
                  <a:srgbClr val="005E84"/>
                </a:solidFill>
                <a:latin typeface="Roboto Slab Light" pitchFamily="2" charset="0"/>
                <a:ea typeface="Roboto Slab Light" pitchFamily="2" charset="0"/>
                <a:cs typeface="+mn-cs"/>
              </a:defRPr>
            </a:lvl2pPr>
            <a:lvl3pPr marL="9144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3716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18288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latin typeface="Roboto Slab Medium"/>
                <a:ea typeface="Roboto Slab Medium"/>
                <a:cs typeface="Roboto Slab Medium"/>
              </a:rPr>
              <a:t>Speak to an adult in private if you feel worried about anything that comes up in the session.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Roboto Slab Medium"/>
              <a:cs typeface="Roboto Slab Medium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 dirty="0"/>
          </a:p>
          <a:p>
            <a:endParaRPr lang="en-GB" b="1" dirty="0"/>
          </a:p>
        </p:txBody>
      </p:sp>
      <p:pic>
        <p:nvPicPr>
          <p:cNvPr id="21" name="Picture 20" descr="A couple of people with a heart in the background&#10;&#10;Description automatically generated">
            <a:extLst>
              <a:ext uri="{FF2B5EF4-FFF2-40B4-BE49-F238E27FC236}">
                <a16:creationId xmlns:a16="http://schemas.microsoft.com/office/drawing/2014/main" id="{58D7F522-1762-9E5B-A471-7DD3EB95B44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0293" y="1593059"/>
            <a:ext cx="3298655" cy="3298655"/>
          </a:xfrm>
          <a:prstGeom prst="rect">
            <a:avLst/>
          </a:prstGeom>
        </p:spPr>
      </p:pic>
      <p:pic>
        <p:nvPicPr>
          <p:cNvPr id="23" name="Picture 22" descr="A blue hand with a black background&#10;&#10;Description automatically generated">
            <a:extLst>
              <a:ext uri="{FF2B5EF4-FFF2-40B4-BE49-F238E27FC236}">
                <a16:creationId xmlns:a16="http://schemas.microsoft.com/office/drawing/2014/main" id="{48334633-72E3-0AA7-E5F3-F01D10F8FAB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3170" y="1593057"/>
            <a:ext cx="3594100" cy="3594100"/>
          </a:xfrm>
          <a:prstGeom prst="rect">
            <a:avLst/>
          </a:prstGeom>
        </p:spPr>
      </p:pic>
      <p:pic>
        <p:nvPicPr>
          <p:cNvPr id="25" name="Picture 24" descr="A blue sound icon with a x mark&#10;&#10;Description automatically generated">
            <a:extLst>
              <a:ext uri="{FF2B5EF4-FFF2-40B4-BE49-F238E27FC236}">
                <a16:creationId xmlns:a16="http://schemas.microsoft.com/office/drawing/2014/main" id="{A4A4FE3B-384D-C2CB-FD66-04DB2270466D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9407" y="1486054"/>
            <a:ext cx="3594100" cy="3594100"/>
          </a:xfrm>
          <a:prstGeom prst="rect">
            <a:avLst/>
          </a:prstGeom>
        </p:spPr>
      </p:pic>
      <p:pic>
        <p:nvPicPr>
          <p:cNvPr id="27" name="Picture 26" descr="A blue and black chat bubbles&#10;&#10;Description automatically generated with medium confidence">
            <a:extLst>
              <a:ext uri="{FF2B5EF4-FFF2-40B4-BE49-F238E27FC236}">
                <a16:creationId xmlns:a16="http://schemas.microsoft.com/office/drawing/2014/main" id="{2EDD5F7D-BB5F-ACA2-6231-CCC1EFEE016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5212" y="1634900"/>
            <a:ext cx="3594100" cy="3594100"/>
          </a:xfrm>
          <a:prstGeom prst="rect">
            <a:avLst/>
          </a:prstGeom>
          <a:ln>
            <a:noFill/>
          </a:ln>
        </p:spPr>
      </p:pic>
      <p:pic>
        <p:nvPicPr>
          <p:cNvPr id="31" name="Picture 30" descr="A blue line drawing of a child and child&#10;&#10;Description automatically generated">
            <a:extLst>
              <a:ext uri="{FF2B5EF4-FFF2-40B4-BE49-F238E27FC236}">
                <a16:creationId xmlns:a16="http://schemas.microsoft.com/office/drawing/2014/main" id="{7B195BFF-53BA-43A7-1B32-D3E298F6F99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9467" y="1935678"/>
            <a:ext cx="3009538" cy="30095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B98368-DEF3-C8BD-C9AA-5C1C3803A73C}"/>
              </a:ext>
            </a:extLst>
          </p:cNvPr>
          <p:cNvSpPr txBox="1"/>
          <p:nvPr/>
        </p:nvSpPr>
        <p:spPr>
          <a:xfrm>
            <a:off x="10659979" y="50171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9" name="Picture 8" descr="A blue and green ear with sound waves&#10;&#10;Description automatically generated">
            <a:extLst>
              <a:ext uri="{FF2B5EF4-FFF2-40B4-BE49-F238E27FC236}">
                <a16:creationId xmlns:a16="http://schemas.microsoft.com/office/drawing/2014/main" id="{09C0E3D4-21C3-5893-DE15-2D35518BD74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6442" y="2150609"/>
            <a:ext cx="2360029" cy="2438883"/>
          </a:xfrm>
          <a:prstGeom prst="rect">
            <a:avLst/>
          </a:prstGeom>
        </p:spPr>
      </p:pic>
      <p:pic>
        <p:nvPicPr>
          <p:cNvPr id="13" name="Picture 12" descr="A group of people with speech bubbles&#10;&#10;Description automatically generated">
            <a:extLst>
              <a:ext uri="{FF2B5EF4-FFF2-40B4-BE49-F238E27FC236}">
                <a16:creationId xmlns:a16="http://schemas.microsoft.com/office/drawing/2014/main" id="{D713A646-ED4A-CB89-BF68-5A0557C5565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93922" y="2216392"/>
            <a:ext cx="2548887" cy="2438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18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9C3C8C10-9DE0-C0B1-6876-932D6E7B307F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4B84AE2-2F02-9789-56FD-984814F79F68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86FB9D-CF88-A9CD-1611-7644F56A8E80}"/>
              </a:ext>
            </a:extLst>
          </p:cNvPr>
          <p:cNvSpPr txBox="1"/>
          <p:nvPr/>
        </p:nvSpPr>
        <p:spPr>
          <a:xfrm>
            <a:off x="684213" y="1187807"/>
            <a:ext cx="5606859" cy="597086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3000" b="1" dirty="0">
                <a:solidFill>
                  <a:srgbClr val="94C11F"/>
                </a:solidFill>
                <a:latin typeface="Roboto Slab Black"/>
                <a:cs typeface="Segoe UI"/>
              </a:rPr>
              <a:t>“It's normal to feel anxious about things.</a:t>
            </a:r>
          </a:p>
          <a:p>
            <a:endParaRPr lang="en-GB" sz="3000" dirty="0">
              <a:solidFill>
                <a:srgbClr val="005E84"/>
              </a:solidFill>
              <a:latin typeface="Roboto Slab Medium"/>
              <a:cs typeface="Segoe UI"/>
            </a:endParaRPr>
          </a:p>
          <a:p>
            <a:r>
              <a:rPr lang="en-GB" sz="3000" dirty="0">
                <a:solidFill>
                  <a:srgbClr val="005E84"/>
                </a:solidFill>
                <a:latin typeface="Roboto Slab Medium"/>
                <a:cs typeface="Segoe UI"/>
              </a:rPr>
              <a:t>When worrying becomes </a:t>
            </a:r>
            <a:r>
              <a:rPr lang="en-GB" sz="3000" dirty="0">
                <a:solidFill>
                  <a:srgbClr val="94C11F"/>
                </a:solidFill>
                <a:latin typeface="Roboto Slab Medium"/>
                <a:cs typeface="Segoe UI"/>
              </a:rPr>
              <a:t>excessive</a:t>
            </a:r>
            <a:r>
              <a:rPr lang="en-GB" sz="3000" dirty="0">
                <a:solidFill>
                  <a:srgbClr val="005E84"/>
                </a:solidFill>
                <a:latin typeface="Roboto Slab Medium"/>
                <a:cs typeface="Segoe UI"/>
              </a:rPr>
              <a:t> (ongoing) and </a:t>
            </a:r>
            <a:r>
              <a:rPr lang="en-GB" sz="3000" dirty="0">
                <a:solidFill>
                  <a:srgbClr val="94C11F"/>
                </a:solidFill>
                <a:latin typeface="Roboto Slab Medium"/>
                <a:cs typeface="Segoe UI"/>
              </a:rPr>
              <a:t>interferes with daily life </a:t>
            </a:r>
            <a:r>
              <a:rPr lang="en-GB" sz="3000" dirty="0">
                <a:solidFill>
                  <a:srgbClr val="005E84"/>
                </a:solidFill>
                <a:latin typeface="Roboto Slab Medium"/>
                <a:cs typeface="Segoe UI"/>
              </a:rPr>
              <a:t>(stops someone from doing the things they would normally do), they may benefit from </a:t>
            </a:r>
            <a:r>
              <a:rPr lang="en-GB" sz="3000" b="1" dirty="0">
                <a:solidFill>
                  <a:srgbClr val="005E84"/>
                </a:solidFill>
                <a:latin typeface="Roboto Slab Black"/>
                <a:cs typeface="Segoe UI"/>
              </a:rPr>
              <a:t>seeking help</a:t>
            </a:r>
            <a:r>
              <a:rPr lang="en-GB" sz="3000" dirty="0">
                <a:solidFill>
                  <a:srgbClr val="005E84"/>
                </a:solidFill>
                <a:latin typeface="Roboto Slab Medium"/>
                <a:cs typeface="Segoe UI"/>
              </a:rPr>
              <a:t>.​”</a:t>
            </a:r>
            <a:endParaRPr lang="en-GB" sz="3000" dirty="0">
              <a:solidFill>
                <a:srgbClr val="005E84"/>
              </a:solidFill>
              <a:latin typeface="Roboto Slab Medium"/>
              <a:ea typeface="Roboto Slab Medium"/>
              <a:cs typeface="Segoe UI"/>
            </a:endParaRPr>
          </a:p>
          <a:p>
            <a:endParaRPr lang="en-GB" sz="2600" i="1" dirty="0">
              <a:latin typeface="Roboto Slab Black"/>
              <a:ea typeface="Roboto Slab Black"/>
              <a:cs typeface="Segoe UI"/>
            </a:endParaRPr>
          </a:p>
          <a:p>
            <a:endParaRPr lang="en-GB" sz="2600" b="1" i="1" dirty="0">
              <a:solidFill>
                <a:srgbClr val="005E84"/>
              </a:solidFill>
              <a:latin typeface="Roboto Slab Black"/>
              <a:ea typeface="Roboto Slab Black"/>
              <a:cs typeface="Segoe UI"/>
            </a:endParaRPr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id="{B44E5372-D7A1-EBC6-FFD1-6025068BBF3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1207" y="2183278"/>
            <a:ext cx="1903861" cy="249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76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C4D31AB5-A226-F5BA-23FE-35ADFD08D264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52A466A-78A7-30E8-68CC-F374FD9F4EAB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00F9D4-23B5-8BBA-2386-7DEB6F17D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2753663"/>
            <a:ext cx="5040313" cy="2663825"/>
          </a:xfrm>
        </p:spPr>
        <p:txBody>
          <a:bodyPr/>
          <a:lstStyle/>
          <a:p>
            <a:r>
              <a:rPr lang="en-GB" b="1" dirty="0">
                <a:effectLst/>
                <a:latin typeface="Brown" pitchFamily="2" charset="0"/>
                <a:ea typeface="Roboto Slab Black"/>
                <a:cs typeface="Roboto Slab Black"/>
              </a:rPr>
              <a:t>Exploring </a:t>
            </a:r>
            <a:br>
              <a:rPr lang="en-GB" b="1" dirty="0">
                <a:effectLst/>
                <a:latin typeface="Brown" pitchFamily="2" charset="0"/>
                <a:ea typeface="Roboto Slab Black" pitchFamily="2" charset="0"/>
              </a:rPr>
            </a:br>
            <a:r>
              <a:rPr lang="en-GB" dirty="0">
                <a:latin typeface="Brown" pitchFamily="2" charset="0"/>
                <a:ea typeface="Roboto Slab Medium"/>
                <a:cs typeface="Roboto Slab Medium"/>
              </a:rPr>
              <a:t>social</a:t>
            </a:r>
            <a:r>
              <a:rPr lang="en-GB" b="1" dirty="0">
                <a:effectLst/>
                <a:latin typeface="Brown" pitchFamily="2" charset="0"/>
                <a:ea typeface="Roboto Slab Black"/>
                <a:cs typeface="Roboto Slab Black"/>
              </a:rPr>
              <a:t> </a:t>
            </a:r>
            <a:r>
              <a:rPr lang="en-GB" dirty="0">
                <a:latin typeface="Brown" pitchFamily="2" charset="0"/>
                <a:ea typeface="Roboto Slab Medium"/>
                <a:cs typeface="Roboto Slab Medium"/>
              </a:rPr>
              <a:t>situations</a:t>
            </a:r>
            <a:endParaRPr lang="en-GB" dirty="0">
              <a:effectLst/>
              <a:latin typeface="Brown" pitchFamily="2" charset="0"/>
              <a:ea typeface="Roboto Slab Medium"/>
              <a:cs typeface="Roboto Slab Medium"/>
            </a:endParaRPr>
          </a:p>
        </p:txBody>
      </p:sp>
      <p:pic>
        <p:nvPicPr>
          <p:cNvPr id="4" name="Picture 3" descr="A blue outline of a magnifying glass&#10;&#10;Description automatically generated">
            <a:extLst>
              <a:ext uri="{FF2B5EF4-FFF2-40B4-BE49-F238E27FC236}">
                <a16:creationId xmlns:a16="http://schemas.microsoft.com/office/drawing/2014/main" id="{6A2C7688-9829-8AFC-CDBE-C28A6F7CAB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5065" y="2011680"/>
            <a:ext cx="2313648" cy="2624328"/>
          </a:xfrm>
          <a:prstGeom prst="rect">
            <a:avLst/>
          </a:prstGeom>
        </p:spPr>
      </p:pic>
      <p:pic>
        <p:nvPicPr>
          <p:cNvPr id="2050" name="Picture 2" descr="page10image34817152">
            <a:extLst>
              <a:ext uri="{FF2B5EF4-FFF2-40B4-BE49-F238E27FC236}">
                <a16:creationId xmlns:a16="http://schemas.microsoft.com/office/drawing/2014/main" id="{F2C37D52-D95F-87C9-6202-9EBDAA71C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99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page10image34825600">
            <a:extLst>
              <a:ext uri="{FF2B5EF4-FFF2-40B4-BE49-F238E27FC236}">
                <a16:creationId xmlns:a16="http://schemas.microsoft.com/office/drawing/2014/main" id="{022BF816-F7EC-F10D-BF76-E6E44617EA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452" y="3056876"/>
            <a:ext cx="1295400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page10image34830208">
            <a:extLst>
              <a:ext uri="{FF2B5EF4-FFF2-40B4-BE49-F238E27FC236}">
                <a16:creationId xmlns:a16="http://schemas.microsoft.com/office/drawing/2014/main" id="{B53A8E2D-30AD-4722-E23E-41646F42D4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7000" cy="21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page10image34827136">
            <a:extLst>
              <a:ext uri="{FF2B5EF4-FFF2-40B4-BE49-F238E27FC236}">
                <a16:creationId xmlns:a16="http://schemas.microsoft.com/office/drawing/2014/main" id="{4D898C52-4B1C-4C04-272F-2F57DC349D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3500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85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8379A6C0-737D-71BC-9D28-018ECBAB89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latin typeface="Brown" pitchFamily="2" charset="0"/>
              </a:rPr>
              <a:t>Why might someone feel anxious in these social situations?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4C2AE-F4EA-C444-90E6-018221797F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0422" y="3435922"/>
            <a:ext cx="5181749" cy="2478086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sz="2800" dirty="0">
                <a:ea typeface="Roboto Slab Medium"/>
              </a:rPr>
              <a:t>Asking a question in class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283B09B-32F5-7D4F-B029-A3047A59B191}"/>
              </a:ext>
            </a:extLst>
          </p:cNvPr>
          <p:cNvSpPr/>
          <p:nvPr/>
        </p:nvSpPr>
        <p:spPr>
          <a:xfrm>
            <a:off x="5545475" y="1419942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4C876F5-B83F-9946-AF25-0B649F169A4F}"/>
              </a:ext>
            </a:extLst>
          </p:cNvPr>
          <p:cNvSpPr/>
          <p:nvPr/>
        </p:nvSpPr>
        <p:spPr>
          <a:xfrm>
            <a:off x="5815475" y="1689942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DB0ECC-235F-047C-6878-C3092897AE1B}"/>
              </a:ext>
            </a:extLst>
          </p:cNvPr>
          <p:cNvSpPr txBox="1"/>
          <p:nvPr/>
        </p:nvSpPr>
        <p:spPr>
          <a:xfrm>
            <a:off x="615649" y="3390656"/>
            <a:ext cx="506482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Going to a party</a:t>
            </a:r>
            <a:endParaRPr lang="en-US" sz="3000" dirty="0">
              <a:solidFill>
                <a:srgbClr val="005E84"/>
              </a:solidFill>
              <a:latin typeface="Roboto Slab Medium" pitchFamily="2" charset="0"/>
              <a:ea typeface="Roboto Slab Medium" pitchFamily="2" charset="0"/>
              <a:cs typeface="Roboto Slab Medium"/>
            </a:endParaRPr>
          </a:p>
          <a:p>
            <a:endParaRPr lang="en-US" sz="1800" dirty="0">
              <a:cs typeface="Roboto Slab Medium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1FD216F-FAB1-29F1-712D-5D2D10A36B5A}"/>
              </a:ext>
            </a:extLst>
          </p:cNvPr>
          <p:cNvSpPr txBox="1"/>
          <p:nvPr/>
        </p:nvSpPr>
        <p:spPr>
          <a:xfrm>
            <a:off x="615649" y="3397374"/>
            <a:ext cx="50648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Walking into class</a:t>
            </a:r>
            <a:endParaRPr lang="en-US" sz="3000" dirty="0">
              <a:solidFill>
                <a:srgbClr val="005E84"/>
              </a:solidFill>
              <a:latin typeface="Roboto Slab Medium" pitchFamily="2" charset="0"/>
              <a:ea typeface="Roboto Slab Medium" pitchFamily="2" charset="0"/>
              <a:cs typeface="Roboto Slab Medium"/>
            </a:endParaRPr>
          </a:p>
          <a:p>
            <a:endParaRPr lang="en-US" sz="3000" dirty="0">
              <a:solidFill>
                <a:srgbClr val="005E84"/>
              </a:solidFill>
              <a:latin typeface="Roboto Slab Medium" pitchFamily="2" charset="0"/>
              <a:ea typeface="Roboto Slab Medium" pitchFamily="2" charset="0"/>
              <a:cs typeface="Roboto Slab Medium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0EBE0A-1DD7-8EC1-CB5E-7D32A6AF36F9}"/>
              </a:ext>
            </a:extLst>
          </p:cNvPr>
          <p:cNvSpPr txBox="1"/>
          <p:nvPr/>
        </p:nvSpPr>
        <p:spPr>
          <a:xfrm>
            <a:off x="480649" y="3390656"/>
            <a:ext cx="506482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  <a:cs typeface="Roboto Slab Medium"/>
              </a:rPr>
              <a:t> Joining in with a group 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ABF56E-0F8B-5449-1AF9-84F38C914FCE}"/>
              </a:ext>
            </a:extLst>
          </p:cNvPr>
          <p:cNvSpPr txBox="1"/>
          <p:nvPr/>
        </p:nvSpPr>
        <p:spPr>
          <a:xfrm>
            <a:off x="608624" y="3390656"/>
            <a:ext cx="486935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Going into town with friends</a:t>
            </a:r>
            <a:endParaRPr lang="en-US" sz="3000" dirty="0">
              <a:solidFill>
                <a:srgbClr val="005E84"/>
              </a:solidFill>
              <a:latin typeface="Roboto Slab Medium" pitchFamily="2" charset="0"/>
              <a:ea typeface="Roboto Slab Medium" pitchFamily="2" charset="0"/>
              <a:cs typeface="Roboto Slab Medium"/>
            </a:endParaRPr>
          </a:p>
        </p:txBody>
      </p:sp>
      <p:pic>
        <p:nvPicPr>
          <p:cNvPr id="7" name="Picture 6" descr="A cartoon of a child raising his hand&#10;&#10;Description automatically generated">
            <a:extLst>
              <a:ext uri="{FF2B5EF4-FFF2-40B4-BE49-F238E27FC236}">
                <a16:creationId xmlns:a16="http://schemas.microsoft.com/office/drawing/2014/main" id="{0DBACE70-A549-3D18-5AB7-8F5712B768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2900" y="2018212"/>
            <a:ext cx="1961845" cy="2835419"/>
          </a:xfrm>
          <a:prstGeom prst="rect">
            <a:avLst/>
          </a:prstGeom>
        </p:spPr>
      </p:pic>
      <p:pic>
        <p:nvPicPr>
          <p:cNvPr id="10" name="Picture 9" descr="A person walking next to a row of lockers&#10;&#10;Description automatically generated">
            <a:extLst>
              <a:ext uri="{FF2B5EF4-FFF2-40B4-BE49-F238E27FC236}">
                <a16:creationId xmlns:a16="http://schemas.microsoft.com/office/drawing/2014/main" id="{B1DA0150-F0D0-1954-0DE8-C479E5FE74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2900" y="2158951"/>
            <a:ext cx="2413041" cy="2392875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BA6CA79A-4F55-2244-62E9-92692BFB1394}"/>
              </a:ext>
            </a:extLst>
          </p:cNvPr>
          <p:cNvGrpSpPr/>
          <p:nvPr/>
        </p:nvGrpSpPr>
        <p:grpSpPr>
          <a:xfrm>
            <a:off x="6269691" y="2360063"/>
            <a:ext cx="2704023" cy="2329157"/>
            <a:chOff x="6267394" y="2286399"/>
            <a:chExt cx="2704023" cy="2329157"/>
          </a:xfrm>
        </p:grpSpPr>
        <p:pic>
          <p:nvPicPr>
            <p:cNvPr id="14" name="Picture 13" descr="A cartoon of a person at a table&#10;&#10;Description automatically generated">
              <a:extLst>
                <a:ext uri="{FF2B5EF4-FFF2-40B4-BE49-F238E27FC236}">
                  <a16:creationId xmlns:a16="http://schemas.microsoft.com/office/drawing/2014/main" id="{3D7896A6-52A5-6FE0-5A2B-B643E05DCC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67394" y="2996751"/>
              <a:ext cx="1136603" cy="1618805"/>
            </a:xfrm>
            <a:prstGeom prst="rect">
              <a:avLst/>
            </a:prstGeom>
          </p:spPr>
        </p:pic>
        <p:pic>
          <p:nvPicPr>
            <p:cNvPr id="20" name="Picture 19" descr="A group of people with speech bubbles&#10;&#10;Description automatically generated">
              <a:extLst>
                <a:ext uri="{FF2B5EF4-FFF2-40B4-BE49-F238E27FC236}">
                  <a16:creationId xmlns:a16="http://schemas.microsoft.com/office/drawing/2014/main" id="{6EFAB458-E996-5596-8509-40F4386871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52611" y="2286399"/>
              <a:ext cx="1618806" cy="1618806"/>
            </a:xfrm>
            <a:prstGeom prst="rect">
              <a:avLst/>
            </a:prstGeom>
          </p:spPr>
        </p:pic>
      </p:grpSp>
      <p:pic>
        <p:nvPicPr>
          <p:cNvPr id="23" name="Picture 22" descr="A group of people walking&#10;&#10;Description automatically generated">
            <a:extLst>
              <a:ext uri="{FF2B5EF4-FFF2-40B4-BE49-F238E27FC236}">
                <a16:creationId xmlns:a16="http://schemas.microsoft.com/office/drawing/2014/main" id="{F9679AE7-226E-E646-5E86-D4B1A6252A6F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1319" y="2266110"/>
            <a:ext cx="2513489" cy="2513489"/>
          </a:xfrm>
          <a:prstGeom prst="rect">
            <a:avLst/>
          </a:prstGeom>
        </p:spPr>
      </p:pic>
      <p:pic>
        <p:nvPicPr>
          <p:cNvPr id="25" name="Picture 24" descr="A group of people sitting in chairs&#10;&#10;Description automatically generated">
            <a:extLst>
              <a:ext uri="{FF2B5EF4-FFF2-40B4-BE49-F238E27FC236}">
                <a16:creationId xmlns:a16="http://schemas.microsoft.com/office/drawing/2014/main" id="{9ED5F494-1262-3F8D-41A1-9F5A01BDA7F2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7483" y="2296826"/>
            <a:ext cx="2738268" cy="242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747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D0B0E6DC-2D17-1DD7-20D7-E68A34C032BF}"/>
              </a:ext>
            </a:extLst>
          </p:cNvPr>
          <p:cNvSpPr/>
          <p:nvPr/>
        </p:nvSpPr>
        <p:spPr>
          <a:xfrm>
            <a:off x="5545475" y="1419942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4A41F76-011D-6F10-06D0-BB78E3647681}"/>
              </a:ext>
            </a:extLst>
          </p:cNvPr>
          <p:cNvSpPr/>
          <p:nvPr/>
        </p:nvSpPr>
        <p:spPr>
          <a:xfrm>
            <a:off x="5815475" y="1689942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00F9D4-23B5-8BBA-2386-7DEB6F17D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2001194"/>
            <a:ext cx="4652062" cy="2663825"/>
          </a:xfrm>
        </p:spPr>
        <p:txBody>
          <a:bodyPr/>
          <a:lstStyle/>
          <a:p>
            <a:r>
              <a:rPr lang="en-GB" b="1" dirty="0">
                <a:effectLst/>
                <a:latin typeface="Brown" pitchFamily="2" charset="0"/>
                <a:ea typeface="Roboto Slab Black"/>
                <a:cs typeface="Roboto Slab Black"/>
              </a:rPr>
              <a:t>Exploring how feeling anxious about a social situation can </a:t>
            </a:r>
            <a:r>
              <a:rPr lang="en-GB" dirty="0">
                <a:latin typeface="Brown" pitchFamily="2" charset="0"/>
                <a:ea typeface="Roboto Slab Medium"/>
                <a:cs typeface="Roboto Slab Medium"/>
              </a:rPr>
              <a:t>affect</a:t>
            </a:r>
            <a:r>
              <a:rPr lang="en-GB" b="1" dirty="0">
                <a:effectLst/>
                <a:latin typeface="Brown" pitchFamily="2" charset="0"/>
                <a:ea typeface="Roboto Slab Black"/>
                <a:cs typeface="Roboto Slab Black"/>
              </a:rPr>
              <a:t> someone</a:t>
            </a:r>
            <a:endParaRPr lang="en-GB" dirty="0">
              <a:effectLst/>
              <a:latin typeface="Brown" pitchFamily="2" charset="0"/>
              <a:ea typeface="Roboto Slab Medium"/>
              <a:cs typeface="Roboto Slab Medium"/>
            </a:endParaRPr>
          </a:p>
        </p:txBody>
      </p:sp>
      <p:pic>
        <p:nvPicPr>
          <p:cNvPr id="5" name="Picture 4" descr="A blue circle with a black background&#10;&#10;Description automatically generated">
            <a:extLst>
              <a:ext uri="{FF2B5EF4-FFF2-40B4-BE49-F238E27FC236}">
                <a16:creationId xmlns:a16="http://schemas.microsoft.com/office/drawing/2014/main" id="{C62AB99E-D54B-BF92-D9AC-00444A52464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96359">
            <a:off x="6017508" y="1763846"/>
            <a:ext cx="3330308" cy="3330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98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174754C5-69CB-BE47-89CF-B22345607C93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1D9E270-8443-122D-CB1B-3887EFB1DAD7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5D7124-71AA-A9BE-D62F-ACF6D09127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latin typeface="Brown" pitchFamily="2" charset="0"/>
              </a:rPr>
              <a:t>Activity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B8B376-7280-0449-B089-1501B7239A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3020914"/>
            <a:ext cx="4271835" cy="2478086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sz="3000" dirty="0">
                <a:ea typeface="Roboto Slab Medium"/>
              </a:rPr>
              <a:t>Read the resource </a:t>
            </a:r>
            <a:r>
              <a:rPr lang="en-US" sz="3000" b="1" dirty="0">
                <a:solidFill>
                  <a:srgbClr val="C29FD8"/>
                </a:solidFill>
                <a:ea typeface="Roboto Slab Black"/>
              </a:rPr>
              <a:t>Yusef and the Party.</a:t>
            </a:r>
          </a:p>
          <a:p>
            <a:endParaRPr lang="en-US" sz="2600" b="1" dirty="0">
              <a:solidFill>
                <a:srgbClr val="C29FD8"/>
              </a:solidFill>
              <a:ea typeface="Roboto Slab Black"/>
            </a:endParaRPr>
          </a:p>
          <a:p>
            <a:endParaRPr lang="en-US" sz="2600" dirty="0">
              <a:ea typeface="Roboto Slab Medium"/>
              <a:cs typeface="Roboto Slab Medium"/>
            </a:endParaRPr>
          </a:p>
          <a:p>
            <a:endParaRPr lang="en-US" sz="2600" dirty="0">
              <a:ea typeface="Roboto Slab Medium"/>
              <a:cs typeface="Roboto Slab Medium"/>
            </a:endParaRPr>
          </a:p>
        </p:txBody>
      </p:sp>
      <p:pic>
        <p:nvPicPr>
          <p:cNvPr id="5" name="Picture 4" descr="A blue outline of a book&#10;&#10;Description automatically generated">
            <a:extLst>
              <a:ext uri="{FF2B5EF4-FFF2-40B4-BE49-F238E27FC236}">
                <a16:creationId xmlns:a16="http://schemas.microsoft.com/office/drawing/2014/main" id="{F1525A13-21FE-246F-5581-3B8561B8FDD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6746" y="1924676"/>
            <a:ext cx="3742465" cy="3008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62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174754C5-69CB-BE47-89CF-B22345607C93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21D9E270-8443-122D-CB1B-3887EFB1DAD7}"/>
              </a:ext>
            </a:extLst>
          </p:cNvPr>
          <p:cNvSpPr/>
          <p:nvPr/>
        </p:nvSpPr>
        <p:spPr>
          <a:xfrm>
            <a:off x="5841912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5D7124-71AA-A9BE-D62F-ACF6D09127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5259387" cy="1070874"/>
          </a:xfrm>
        </p:spPr>
        <p:txBody>
          <a:bodyPr/>
          <a:lstStyle/>
          <a:p>
            <a:r>
              <a:rPr lang="en-GB" dirty="0">
                <a:latin typeface="Brown" pitchFamily="2" charset="0"/>
              </a:rPr>
              <a:t>Activity</a:t>
            </a:r>
            <a:br>
              <a:rPr lang="en-GB" dirty="0">
                <a:latin typeface="Brown" pitchFamily="2" charset="0"/>
              </a:rPr>
            </a:br>
            <a:br>
              <a:rPr lang="en-GB" dirty="0">
                <a:latin typeface="Brown" pitchFamily="2" charset="0"/>
              </a:rPr>
            </a:br>
            <a:r>
              <a:rPr lang="en-GB" sz="3000" dirty="0">
                <a:latin typeface="Brown" pitchFamily="2" charset="0"/>
              </a:rPr>
              <a:t>Explore what it </a:t>
            </a:r>
            <a:r>
              <a:rPr lang="en-GB" sz="3000" dirty="0">
                <a:solidFill>
                  <a:srgbClr val="C29FD8"/>
                </a:solidFill>
                <a:latin typeface="Brown" pitchFamily="2" charset="0"/>
              </a:rPr>
              <a:t>felt like </a:t>
            </a:r>
            <a:r>
              <a:rPr lang="en-GB" sz="3000" dirty="0">
                <a:latin typeface="Brown" pitchFamily="2" charset="0"/>
              </a:rPr>
              <a:t>to be Yusef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B8B376-7280-0449-B089-1501B7239A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2443733"/>
            <a:ext cx="4844998" cy="2478086"/>
          </a:xfrm>
        </p:spPr>
        <p:txBody>
          <a:bodyPr vert="horz" lIns="0" tIns="0" rIns="0" bIns="0" rtlCol="0" anchor="t">
            <a:normAutofit fontScale="92500" lnSpcReduction="10000"/>
          </a:bodyPr>
          <a:lstStyle/>
          <a:p>
            <a:endParaRPr lang="en-US" sz="2600" dirty="0">
              <a:ea typeface="Roboto Slab Medium"/>
            </a:endParaRPr>
          </a:p>
          <a:p>
            <a:r>
              <a:rPr lang="en-US" sz="3000" dirty="0">
                <a:ea typeface="Roboto Slab Medium"/>
              </a:rPr>
              <a:t>Using the body outline, in groups, think about what Yusef was thinking and feeling about the party – draw or write ideas.</a:t>
            </a:r>
          </a:p>
          <a:p>
            <a:endParaRPr lang="en-US" sz="2600" dirty="0">
              <a:ea typeface="Roboto Slab Medium"/>
            </a:endParaRPr>
          </a:p>
          <a:p>
            <a:endParaRPr lang="en-US" sz="2600" dirty="0">
              <a:ea typeface="Roboto Slab Medium"/>
              <a:cs typeface="Roboto Slab Medium"/>
            </a:endParaRPr>
          </a:p>
          <a:p>
            <a:endParaRPr lang="en-US" sz="2600" dirty="0">
              <a:ea typeface="Roboto Slab Medium"/>
              <a:cs typeface="Roboto Slab Medium"/>
            </a:endParaRPr>
          </a:p>
          <a:p>
            <a:endParaRPr lang="en-US" sz="2600" dirty="0">
              <a:ea typeface="Roboto Slab Medium"/>
              <a:cs typeface="Roboto Slab Medium"/>
            </a:endParaRPr>
          </a:p>
        </p:txBody>
      </p:sp>
      <p:pic>
        <p:nvPicPr>
          <p:cNvPr id="5" name="Picture 4" descr="A white silhouette of a person&#10;&#10;Description automatically generated">
            <a:extLst>
              <a:ext uri="{FF2B5EF4-FFF2-40B4-BE49-F238E27FC236}">
                <a16:creationId xmlns:a16="http://schemas.microsoft.com/office/drawing/2014/main" id="{8F5F7D27-0299-3658-6F6E-FC6B3AF9EE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205" r="24274"/>
          <a:stretch/>
        </p:blipFill>
        <p:spPr>
          <a:xfrm>
            <a:off x="6430674" y="2047889"/>
            <a:ext cx="2422476" cy="3173832"/>
          </a:xfrm>
          <a:prstGeom prst="rect">
            <a:avLst/>
          </a:prstGeom>
        </p:spPr>
      </p:pic>
      <p:pic>
        <p:nvPicPr>
          <p:cNvPr id="8" name="Picture 7" descr="A blue face drawn on a black background&#10;&#10;Description automatically generated">
            <a:extLst>
              <a:ext uri="{FF2B5EF4-FFF2-40B4-BE49-F238E27FC236}">
                <a16:creationId xmlns:a16="http://schemas.microsoft.com/office/drawing/2014/main" id="{786367A4-613A-34FF-9D63-481BB19D035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9865" y="2975656"/>
            <a:ext cx="674235" cy="701630"/>
          </a:xfrm>
          <a:prstGeom prst="rect">
            <a:avLst/>
          </a:prstGeom>
        </p:spPr>
      </p:pic>
      <p:pic>
        <p:nvPicPr>
          <p:cNvPr id="9" name="Picture 8" descr="A purple heart with green lines&#10;&#10;Description automatically generated">
            <a:extLst>
              <a:ext uri="{FF2B5EF4-FFF2-40B4-BE49-F238E27FC236}">
                <a16:creationId xmlns:a16="http://schemas.microsoft.com/office/drawing/2014/main" id="{1677A0D5-D128-D85A-11EB-3417F782CB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25788" y="2739197"/>
            <a:ext cx="432248" cy="279281"/>
          </a:xfrm>
          <a:prstGeom prst="rect">
            <a:avLst/>
          </a:prstGeom>
        </p:spPr>
      </p:pic>
      <p:sp>
        <p:nvSpPr>
          <p:cNvPr id="11" name="Cloud 10">
            <a:extLst>
              <a:ext uri="{FF2B5EF4-FFF2-40B4-BE49-F238E27FC236}">
                <a16:creationId xmlns:a16="http://schemas.microsoft.com/office/drawing/2014/main" id="{81AD22D4-54F3-E751-7966-676BBBEA98D4}"/>
              </a:ext>
            </a:extLst>
          </p:cNvPr>
          <p:cNvSpPr/>
          <p:nvPr/>
        </p:nvSpPr>
        <p:spPr>
          <a:xfrm rot="3982665">
            <a:off x="6650722" y="1980876"/>
            <a:ext cx="488378" cy="493418"/>
          </a:xfrm>
          <a:prstGeom prst="cloud">
            <a:avLst/>
          </a:prstGeom>
          <a:noFill/>
          <a:ln w="47625">
            <a:solidFill>
              <a:srgbClr val="005E8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5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RAY Voices Clip 1 Anxiety  (1).mp4">
            <a:hlinkClick r:id="" action="ppaction://media"/>
            <a:extLst>
              <a:ext uri="{FF2B5EF4-FFF2-40B4-BE49-F238E27FC236}">
                <a16:creationId xmlns:a16="http://schemas.microsoft.com/office/drawing/2014/main" id="{3B9F4FBB-F016-AB74-2398-739DAEE55A4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7075" y="1330373"/>
            <a:ext cx="7461784" cy="4197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0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9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5"/>
    </p:ext>
  </p:extLs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47625D8-4DAC-DC47-81F7-BF85C57E58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8934" y="577295"/>
            <a:ext cx="5667284" cy="2478086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3500" b="1" dirty="0">
                <a:latin typeface="Brown"/>
                <a:ea typeface="Roboto Slab Black"/>
                <a:cs typeface="Roboto Slab Black"/>
              </a:rPr>
              <a:t>What did he decide to do?</a:t>
            </a:r>
            <a:endParaRPr lang="en-GB" dirty="0">
              <a:latin typeface="Brown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DDE373-3FE2-FC62-9471-D2082E1B6B16}"/>
              </a:ext>
            </a:extLst>
          </p:cNvPr>
          <p:cNvSpPr txBox="1"/>
          <p:nvPr/>
        </p:nvSpPr>
        <p:spPr>
          <a:xfrm>
            <a:off x="634248" y="2422607"/>
            <a:ext cx="514356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GB" sz="3000" b="0" i="0" u="none" strike="noStrike" dirty="0">
                <a:solidFill>
                  <a:srgbClr val="005E84"/>
                </a:solidFill>
                <a:effectLst/>
                <a:latin typeface="Roboto Slab Medium" pitchFamily="2" charset="0"/>
                <a:ea typeface="Roboto Slab Medium" pitchFamily="2" charset="0"/>
              </a:rPr>
              <a:t>Go to the party?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D89244-AA3C-9E1C-01BC-D23694F30109}"/>
              </a:ext>
            </a:extLst>
          </p:cNvPr>
          <p:cNvSpPr txBox="1"/>
          <p:nvPr/>
        </p:nvSpPr>
        <p:spPr>
          <a:xfrm>
            <a:off x="637012" y="2422607"/>
            <a:ext cx="485107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GB" sz="3000" b="0" i="0" u="none" strike="noStrike" dirty="0">
                <a:solidFill>
                  <a:srgbClr val="005E84"/>
                </a:solidFill>
                <a:effectLst/>
                <a:latin typeface="Roboto Slab Medium" pitchFamily="2" charset="0"/>
                <a:ea typeface="Roboto Slab Medium" pitchFamily="2" charset="0"/>
              </a:rPr>
              <a:t>Avoid the party?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992DFEB-0EBD-10E0-415F-382B12D0D434}"/>
              </a:ext>
            </a:extLst>
          </p:cNvPr>
          <p:cNvSpPr txBox="1"/>
          <p:nvPr/>
        </p:nvSpPr>
        <p:spPr>
          <a:xfrm>
            <a:off x="640961" y="2413337"/>
            <a:ext cx="485107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GB" sz="3000" b="0" i="0" u="none" strike="noStrike" dirty="0">
                <a:solidFill>
                  <a:srgbClr val="005E84"/>
                </a:solidFill>
                <a:effectLst/>
                <a:latin typeface="Roboto Slab Medium" pitchFamily="2" charset="0"/>
                <a:ea typeface="Roboto Slab Medium" pitchFamily="2" charset="0"/>
              </a:rPr>
              <a:t>Pretend to be unwell?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380EAF-F9E9-2209-7B98-0E9174CABAB1}"/>
              </a:ext>
            </a:extLst>
          </p:cNvPr>
          <p:cNvSpPr txBox="1"/>
          <p:nvPr/>
        </p:nvSpPr>
        <p:spPr>
          <a:xfrm>
            <a:off x="640961" y="2422607"/>
            <a:ext cx="48510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GB" sz="3000" b="0" i="0" u="none" strike="noStrike" dirty="0">
                <a:solidFill>
                  <a:srgbClr val="005E84"/>
                </a:solidFill>
                <a:effectLst/>
                <a:latin typeface="Roboto Slab Medium" pitchFamily="2" charset="0"/>
                <a:ea typeface="Roboto Slab Medium" pitchFamily="2" charset="0"/>
              </a:rPr>
              <a:t>Tell a trusted adult how he felt?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8E42CBB-3B7A-D546-46D4-C58013C82E6B}"/>
              </a:ext>
            </a:extLst>
          </p:cNvPr>
          <p:cNvSpPr txBox="1"/>
          <p:nvPr/>
        </p:nvSpPr>
        <p:spPr>
          <a:xfrm>
            <a:off x="640961" y="2413337"/>
            <a:ext cx="48510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l" rtl="0" fontAlgn="base">
              <a:buFont typeface="Arial" panose="020B0604020202020204" pitchFamily="34" charset="0"/>
              <a:buChar char="•"/>
            </a:pPr>
            <a:r>
              <a:rPr lang="en-GB" sz="3000" b="0" i="0" u="none" strike="noStrike" dirty="0">
                <a:solidFill>
                  <a:srgbClr val="005E84"/>
                </a:solidFill>
                <a:effectLst/>
                <a:latin typeface="Roboto Slab Medium" pitchFamily="2" charset="0"/>
                <a:ea typeface="Roboto Slab Medium" pitchFamily="2" charset="0"/>
              </a:rPr>
              <a:t>Tell his friend he was feeling nervous? 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9253B7C-35BE-E7AE-0568-550913277B0A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284BB3A-814B-56F1-3636-92762AB0E4D8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2" name="Picture 1" descr="A person and person standing next to balloons&#10;&#10;Description automatically generated">
            <a:extLst>
              <a:ext uri="{FF2B5EF4-FFF2-40B4-BE49-F238E27FC236}">
                <a16:creationId xmlns:a16="http://schemas.microsoft.com/office/drawing/2014/main" id="{79F69F6A-C726-DC11-5E7E-654CB7D3AC4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9496" y="2117870"/>
            <a:ext cx="2195642" cy="26855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A4ECC1-82BB-E837-0480-846C9E45A22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04191" y="2237774"/>
            <a:ext cx="2099866" cy="23269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8DBE93-91B6-B0EB-E103-A5E72A84940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9034" y="2237369"/>
            <a:ext cx="2266104" cy="22618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2375454-5AA0-DA36-3818-8F8E7424DDF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70671" y="2153530"/>
            <a:ext cx="2272144" cy="226186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3280ED4-A339-87A8-CF37-D037E655B3F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9496" y="2194259"/>
            <a:ext cx="2189225" cy="2478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590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3"/>
    </p:ext>
  </p:extLs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47625D8-4DAC-DC47-81F7-BF85C57E58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4757519" cy="2478086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sz="2800" dirty="0">
                <a:ea typeface="Roboto Slab Medium"/>
                <a:cs typeface="Roboto Slab Medium"/>
              </a:rPr>
              <a:t>Avoiding the party and pretending he was unwell meant he didn’t have to face the situation that was causing him to feel</a:t>
            </a:r>
            <a:r>
              <a:rPr lang="en-GB" sz="2800" dirty="0">
                <a:solidFill>
                  <a:srgbClr val="C29FD8"/>
                </a:solidFill>
                <a:ea typeface="Roboto Slab Medium"/>
                <a:cs typeface="Roboto Slab Medium"/>
              </a:rPr>
              <a:t> </a:t>
            </a:r>
            <a:r>
              <a:rPr lang="en-GB" sz="2800" b="1" dirty="0">
                <a:solidFill>
                  <a:srgbClr val="C29FD8"/>
                </a:solidFill>
                <a:ea typeface="Roboto Slab Black"/>
                <a:cs typeface="Roboto Slab Black"/>
              </a:rPr>
              <a:t>anxious. 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E457F050-9A8F-A0EF-03F1-277A931E4447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B70D66C-31C8-399E-DB63-13D40AC2074E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4" name="Content Placeholder 6">
            <a:extLst>
              <a:ext uri="{FF2B5EF4-FFF2-40B4-BE49-F238E27FC236}">
                <a16:creationId xmlns:a16="http://schemas.microsoft.com/office/drawing/2014/main" id="{7300F9E8-C47B-EED1-4112-12E94747E176}"/>
              </a:ext>
            </a:extLst>
          </p:cNvPr>
          <p:cNvSpPr txBox="1">
            <a:spLocks/>
          </p:cNvSpPr>
          <p:nvPr/>
        </p:nvSpPr>
        <p:spPr>
          <a:xfrm>
            <a:off x="684213" y="375808"/>
            <a:ext cx="5302059" cy="6213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 Medium"/>
                <a:ea typeface="Roboto Slab Medium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 Medium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b="1" dirty="0">
                <a:latin typeface="Brown" pitchFamily="2" charset="0"/>
                <a:ea typeface="Roboto Slab Black"/>
                <a:cs typeface="Roboto Slab Black"/>
              </a:rPr>
              <a:t>Safety seeking behaviour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F3D38A-91C6-58CA-F506-F5882B2531CE}"/>
              </a:ext>
            </a:extLst>
          </p:cNvPr>
          <p:cNvSpPr txBox="1"/>
          <p:nvPr/>
        </p:nvSpPr>
        <p:spPr>
          <a:xfrm>
            <a:off x="1214929" y="2743848"/>
            <a:ext cx="404428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effectLst/>
                <a:latin typeface="Roboto Slab Medium" pitchFamily="2" charset="0"/>
                <a:ea typeface="Roboto Slab Medium" pitchFamily="2" charset="0"/>
                <a:cs typeface="Roboto Slab Medium"/>
              </a:rPr>
              <a:t>This is called a </a:t>
            </a:r>
          </a:p>
          <a:p>
            <a:r>
              <a:rPr lang="en-GB" sz="3000" b="1" dirty="0">
                <a:solidFill>
                  <a:srgbClr val="C29FD8"/>
                </a:solidFill>
                <a:effectLst/>
                <a:latin typeface="Roboto Slab Black" pitchFamily="2" charset="0"/>
                <a:ea typeface="Roboto Slab Black" pitchFamily="2" charset="0"/>
                <a:cs typeface="Roboto Slab Black"/>
              </a:rPr>
              <a:t>‘</a:t>
            </a:r>
            <a:r>
              <a:rPr lang="en-GB" sz="3000" b="1" dirty="0">
                <a:solidFill>
                  <a:srgbClr val="C29FD8"/>
                </a:solidFill>
                <a:latin typeface="Roboto Slab Black" pitchFamily="2" charset="0"/>
                <a:ea typeface="Roboto Slab Black" pitchFamily="2" charset="0"/>
                <a:cs typeface="Roboto Slab Black"/>
              </a:rPr>
              <a:t>safety</a:t>
            </a:r>
            <a:r>
              <a:rPr lang="en-GB" sz="3000" b="1" dirty="0">
                <a:solidFill>
                  <a:srgbClr val="C29FD8"/>
                </a:solidFill>
                <a:effectLst/>
                <a:latin typeface="Roboto Slab Black" pitchFamily="2" charset="0"/>
                <a:ea typeface="Roboto Slab Black" pitchFamily="2" charset="0"/>
                <a:cs typeface="Roboto Slab Black"/>
              </a:rPr>
              <a:t> </a:t>
            </a:r>
            <a:r>
              <a:rPr lang="en-GB" sz="3000" b="1" dirty="0">
                <a:solidFill>
                  <a:srgbClr val="C29FD8"/>
                </a:solidFill>
                <a:latin typeface="Roboto Slab Black" pitchFamily="2" charset="0"/>
                <a:ea typeface="Roboto Slab Black" pitchFamily="2" charset="0"/>
                <a:cs typeface="Roboto Slab Black"/>
              </a:rPr>
              <a:t>seeking’</a:t>
            </a:r>
            <a:r>
              <a:rPr lang="en-GB" sz="3000" b="1" dirty="0">
                <a:solidFill>
                  <a:srgbClr val="C29FD8"/>
                </a:solidFill>
                <a:effectLst/>
                <a:latin typeface="Roboto Slab Black" pitchFamily="2" charset="0"/>
                <a:ea typeface="Roboto Slab Black" pitchFamily="2" charset="0"/>
                <a:cs typeface="Roboto Slab Black"/>
              </a:rPr>
              <a:t> </a:t>
            </a:r>
          </a:p>
          <a:p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  <a:cs typeface="Roboto Slab Medium"/>
              </a:rPr>
              <a:t>behaviour</a:t>
            </a:r>
            <a:r>
              <a:rPr lang="en-GB" sz="3000" b="1" dirty="0">
                <a:solidFill>
                  <a:srgbClr val="C29FD8"/>
                </a:solidFill>
                <a:latin typeface="Roboto Slab Black" pitchFamily="2" charset="0"/>
                <a:ea typeface="Roboto Slab Black" pitchFamily="2" charset="0"/>
                <a:cs typeface="Roboto Slab Black"/>
              </a:rPr>
              <a:t>.'</a:t>
            </a:r>
            <a:endParaRPr lang="en-GB" sz="3000" b="1" dirty="0">
              <a:effectLst/>
              <a:latin typeface="Roboto Slab Black" pitchFamily="2" charset="0"/>
              <a:ea typeface="Roboto Slab Black" pitchFamily="2" charset="0"/>
              <a:cs typeface="Roboto Slab Black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4C9BF8-AA23-E1F9-2EAC-FB0945A46E8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8794" y="2273624"/>
            <a:ext cx="2680833" cy="231075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6C6C99-7428-3B9F-C7D6-C3BE6E29E34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8101" y="2177257"/>
            <a:ext cx="2420726" cy="2503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190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6B450-EE9E-E207-5FF6-5705848903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rown" pitchFamily="2" charset="0"/>
              </a:rPr>
              <a:t>Effects of safety seeking behaviours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3095D7-86F8-F681-F348-2A77C71AC2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2443733"/>
            <a:ext cx="4706422" cy="2478086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en-GB" sz="2800" b="1" dirty="0">
                <a:solidFill>
                  <a:srgbClr val="C29FD8"/>
                </a:solidFill>
                <a:latin typeface="Roboto Slab Black" pitchFamily="2" charset="0"/>
                <a:cs typeface="Arial"/>
              </a:rPr>
              <a:t>How</a:t>
            </a:r>
            <a:r>
              <a:rPr lang="en-GB" sz="2800" dirty="0">
                <a:latin typeface="Roboto Slab Medium" pitchFamily="2" charset="0"/>
                <a:cs typeface="Arial"/>
              </a:rPr>
              <a:t> could this make him feel the next time he is asked to a party? </a:t>
            </a:r>
          </a:p>
          <a:p>
            <a:pPr>
              <a:spcAft>
                <a:spcPts val="0"/>
              </a:spcAft>
            </a:pPr>
            <a:endParaRPr lang="en-GB" sz="2800" dirty="0">
              <a:latin typeface="Roboto Slab Medium" pitchFamily="2" charset="0"/>
              <a:cs typeface="Arial"/>
            </a:endParaRPr>
          </a:p>
          <a:p>
            <a:pPr>
              <a:spcAft>
                <a:spcPts val="0"/>
              </a:spcAft>
            </a:pPr>
            <a:endParaRPr lang="en-GB" sz="2400" dirty="0">
              <a:latin typeface="Roboto Slab Medium" pitchFamily="2" charset="0"/>
              <a:cs typeface="Arial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7275F0A6-36AC-50D6-F26C-F1DB9AC2B5CD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5ED82BE-C947-3FAF-E00A-4EF85935E45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7" name="Picture 6" descr="A cartoon of a person with glasses and a question mark&#10;&#10;Description automatically generated">
            <a:extLst>
              <a:ext uri="{FF2B5EF4-FFF2-40B4-BE49-F238E27FC236}">
                <a16:creationId xmlns:a16="http://schemas.microsoft.com/office/drawing/2014/main" id="{B2EEE886-EEC4-53C0-00BB-1C3FAABD517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4701" y="2110236"/>
            <a:ext cx="2849299" cy="26375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0357394-84AB-926B-314E-AABF8B077892}"/>
              </a:ext>
            </a:extLst>
          </p:cNvPr>
          <p:cNvSpPr txBox="1"/>
          <p:nvPr/>
        </p:nvSpPr>
        <p:spPr>
          <a:xfrm>
            <a:off x="605798" y="2401926"/>
            <a:ext cx="470642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cs typeface="Arial"/>
              </a:rPr>
              <a:t>Will he feel </a:t>
            </a:r>
            <a:r>
              <a:rPr lang="en-GB" sz="3000" b="1" dirty="0">
                <a:solidFill>
                  <a:srgbClr val="C29FD8"/>
                </a:solidFill>
                <a:latin typeface="Roboto Slab Black" pitchFamily="2" charset="0"/>
                <a:cs typeface="Arial"/>
              </a:rPr>
              <a:t>more</a:t>
            </a:r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cs typeface="Arial"/>
              </a:rPr>
              <a:t> or </a:t>
            </a:r>
            <a:r>
              <a:rPr lang="en-GB" sz="3000" b="1" dirty="0">
                <a:solidFill>
                  <a:srgbClr val="C29FD8"/>
                </a:solidFill>
                <a:latin typeface="Roboto Slab Black" pitchFamily="2" charset="0"/>
                <a:cs typeface="Arial"/>
              </a:rPr>
              <a:t>less</a:t>
            </a:r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cs typeface="Arial"/>
              </a:rPr>
              <a:t> anxious about going?</a:t>
            </a:r>
          </a:p>
        </p:txBody>
      </p:sp>
    </p:spTree>
    <p:extLst>
      <p:ext uri="{BB962C8B-B14F-4D97-AF65-F5344CB8AC3E}">
        <p14:creationId xmlns:p14="http://schemas.microsoft.com/office/powerpoint/2010/main" val="43124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7B3C45C6-7550-074D-93F6-F64880A8E4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t" anchorCtr="0"/>
          <a:lstStyle/>
          <a:p>
            <a:r>
              <a:rPr lang="en-GB" dirty="0">
                <a:latin typeface="Brown" pitchFamily="2" charset="0"/>
              </a:rPr>
              <a:t>Working together…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98AF5D3-E9D9-7E45-9D82-0407475C85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1518250"/>
            <a:ext cx="6109779" cy="2478086"/>
          </a:xfrm>
        </p:spPr>
        <p:txBody>
          <a:bodyPr vert="horz" lIns="0" tIns="0" rIns="0" bIns="0" rtlCol="0" anchor="t">
            <a:noAutofit/>
          </a:bodyPr>
          <a:lstStyle/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 Medium" pitchFamily="2" charset="0"/>
                <a:ea typeface="Roboto Slab Medium" pitchFamily="2" charset="0"/>
                <a:cs typeface="Roboto Slab Medium" pitchFamily="2" charset="0"/>
              </a:rPr>
              <a:t>Be kind to each other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 Medium" pitchFamily="2" charset="0"/>
                <a:ea typeface="Roboto Slab Medium" pitchFamily="2" charset="0"/>
                <a:cs typeface="Roboto Slab Medium" pitchFamily="2" charset="0"/>
              </a:rPr>
              <a:t>Listen to the person talking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 Medium" pitchFamily="2" charset="0"/>
                <a:ea typeface="Roboto Slab Medium" pitchFamily="2" charset="0"/>
                <a:cs typeface="Roboto Slab Medium" pitchFamily="2" charset="0"/>
              </a:rPr>
              <a:t>Put your hands up to share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 Medium" pitchFamily="2" charset="0"/>
                <a:ea typeface="Roboto Slab Medium" pitchFamily="2" charset="0"/>
                <a:cs typeface="Roboto Slab Medium" pitchFamily="2" charset="0"/>
              </a:rPr>
              <a:t>If you don't want to share you don't have to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 Medium" pitchFamily="2" charset="0"/>
                <a:ea typeface="Roboto Slab Medium" pitchFamily="2" charset="0"/>
                <a:cs typeface="Roboto Slab Medium" pitchFamily="2" charset="0"/>
              </a:rPr>
              <a:t>If you have a question, do ask as others may be thinking the same thing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 Medium" pitchFamily="2" charset="0"/>
                <a:ea typeface="Roboto Slab Medium" pitchFamily="2" charset="0"/>
                <a:cs typeface="Roboto Slab Medium" pitchFamily="2" charset="0"/>
              </a:rPr>
              <a:t>If you feel comfortable it is good to talk about your own experiences but not other people's'</a:t>
            </a:r>
          </a:p>
          <a:p>
            <a:pPr marL="360000" indent="-252000">
              <a:spcAft>
                <a:spcPts val="0"/>
              </a:spcAft>
              <a:buFont typeface="Arial,Sans-Serif" panose="020B0604020202020204" pitchFamily="34" charset="0"/>
              <a:buChar char="•"/>
            </a:pPr>
            <a:r>
              <a:rPr lang="en-GB" sz="2400" dirty="0">
                <a:latin typeface="Roboto Slab Medium" pitchFamily="2" charset="0"/>
                <a:ea typeface="Roboto Slab Medium" pitchFamily="2" charset="0"/>
                <a:cs typeface="Roboto Slab Medium" pitchFamily="2" charset="0"/>
              </a:rPr>
              <a:t>Speak to an adult in private if you feel worried about anything that comes up in the session</a:t>
            </a:r>
          </a:p>
          <a:p>
            <a:pPr marL="342900" indent="-342900">
              <a:buFont typeface="Arial,Sans-Serif" panose="020B0604020202020204" pitchFamily="34" charset="0"/>
              <a:buChar char="•"/>
            </a:pPr>
            <a:endParaRPr lang="en-GB" sz="2400" dirty="0">
              <a:latin typeface="Brown-RegularItalic"/>
              <a:ea typeface="Roboto Slab Medium" pitchFamily="2" charset="0"/>
            </a:endParaRPr>
          </a:p>
          <a:p>
            <a:pPr marL="342900" indent="-342900">
              <a:buFont typeface="Arial,Sans-Serif" panose="020B0604020202020204" pitchFamily="34" charset="0"/>
              <a:buChar char="•"/>
            </a:pPr>
            <a:endParaRPr lang="en-GB" sz="2400" dirty="0">
              <a:latin typeface="Brown-RegularItalic"/>
              <a:ea typeface="Roboto Slab Medium" pitchFamily="2" charset="0"/>
              <a:cs typeface="Roboto Slab Medium"/>
            </a:endParaRPr>
          </a:p>
          <a:p>
            <a:pPr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Roboto Slab Medium"/>
              <a:ea typeface="Roboto Slab Medium"/>
              <a:cs typeface="Roboto Slab Medium"/>
            </a:endParaRPr>
          </a:p>
        </p:txBody>
      </p:sp>
    </p:spTree>
    <p:extLst>
      <p:ext uri="{BB962C8B-B14F-4D97-AF65-F5344CB8AC3E}">
        <p14:creationId xmlns:p14="http://schemas.microsoft.com/office/powerpoint/2010/main" val="69227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4D716-2AA9-0282-F978-8AD8FD3F9A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500" dirty="0">
                <a:effectLst/>
                <a:latin typeface="Brown" pitchFamily="2" charset="0"/>
                <a:ea typeface="Roboto Slab Medium"/>
                <a:cs typeface="Roboto Slab Medium"/>
              </a:rPr>
              <a:t>Examples of safety seeking </a:t>
            </a:r>
            <a:r>
              <a:rPr lang="en-GB" sz="3500" dirty="0">
                <a:latin typeface="Brown" pitchFamily="2" charset="0"/>
                <a:ea typeface="Roboto Slab Medium"/>
                <a:cs typeface="Roboto Slab Medium"/>
              </a:rPr>
              <a:t>behaviours...</a:t>
            </a:r>
            <a:r>
              <a:rPr lang="en-GB" sz="3500" dirty="0">
                <a:solidFill>
                  <a:srgbClr val="7030A0"/>
                </a:solidFill>
                <a:effectLst/>
                <a:latin typeface="Roboto Slab Medium"/>
                <a:ea typeface="Roboto Slab Medium"/>
                <a:cs typeface="Roboto Slab Medium"/>
              </a:rPr>
              <a:t> </a:t>
            </a:r>
            <a:br>
              <a:rPr lang="en-GB" sz="3500" dirty="0">
                <a:effectLst/>
                <a:latin typeface="Roboto Slab Medium" pitchFamily="2" charset="0"/>
                <a:ea typeface="Roboto Slab Medium" pitchFamily="2" charset="0"/>
              </a:rPr>
            </a:br>
            <a:endParaRPr lang="en-US" sz="3500" dirty="0">
              <a:solidFill>
                <a:srgbClr val="C29FD8"/>
              </a:solidFill>
              <a:latin typeface="Roboto Slab Medium" pitchFamily="2" charset="0"/>
              <a:ea typeface="Roboto Slab Medium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6F10ED-383B-02BE-C3B9-F1935B48249B}"/>
              </a:ext>
            </a:extLst>
          </p:cNvPr>
          <p:cNvSpPr txBox="1"/>
          <p:nvPr/>
        </p:nvSpPr>
        <p:spPr>
          <a:xfrm>
            <a:off x="684212" y="5695475"/>
            <a:ext cx="4572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C29FD8"/>
                </a:solidFill>
                <a:effectLst/>
                <a:latin typeface="Roboto Slab Medium" pitchFamily="2" charset="0"/>
                <a:ea typeface="Roboto Slab Medium" pitchFamily="2" charset="0"/>
              </a:rPr>
              <a:t>(</a:t>
            </a:r>
            <a:r>
              <a:rPr lang="en-GB" sz="3000" dirty="0" err="1">
                <a:solidFill>
                  <a:srgbClr val="C29FD8"/>
                </a:solidFill>
                <a:effectLst/>
                <a:latin typeface="Roboto Slab Medium" pitchFamily="2" charset="0"/>
                <a:ea typeface="Roboto Slab Medium" pitchFamily="2" charset="0"/>
              </a:rPr>
              <a:t>CoRAY</a:t>
            </a:r>
            <a:r>
              <a:rPr lang="en-GB" sz="3000" dirty="0">
                <a:solidFill>
                  <a:srgbClr val="C29FD8"/>
                </a:solidFill>
                <a:effectLst/>
                <a:latin typeface="Roboto Slab Medium" pitchFamily="2" charset="0"/>
                <a:ea typeface="Roboto Slab Medium" pitchFamily="2" charset="0"/>
              </a:rPr>
              <a:t>)</a:t>
            </a:r>
            <a:endParaRPr lang="en-US" sz="3000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C804DFF-23D5-74B1-1F71-A35DFF907BB8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D66C32F-156F-B3AD-2292-E85437A2380B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1EC8008-083F-CB22-A99B-F935A4A4B99A}"/>
              </a:ext>
            </a:extLst>
          </p:cNvPr>
          <p:cNvSpPr txBox="1"/>
          <p:nvPr/>
        </p:nvSpPr>
        <p:spPr>
          <a:xfrm>
            <a:off x="684212" y="2420938"/>
            <a:ext cx="457200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b="0" dirty="0">
                <a:solidFill>
                  <a:srgbClr val="005E84"/>
                </a:solidFill>
                <a:effectLst/>
                <a:latin typeface="Roboto Slab Medium"/>
                <a:ea typeface="Roboto Slab Medium"/>
                <a:cs typeface="Roboto Slab Medium"/>
              </a:rPr>
              <a:t>Looking at your phone to stop someone talking to you because you worry you might run out of things to say.</a:t>
            </a:r>
            <a:endParaRPr lang="en-GB" sz="3000" dirty="0">
              <a:solidFill>
                <a:srgbClr val="005E84"/>
              </a:solidFill>
            </a:endParaRPr>
          </a:p>
        </p:txBody>
      </p:sp>
      <p:pic>
        <p:nvPicPr>
          <p:cNvPr id="10" name="Picture 9" descr="A hands holding a phone&#10;&#10;Description automatically generated">
            <a:extLst>
              <a:ext uri="{FF2B5EF4-FFF2-40B4-BE49-F238E27FC236}">
                <a16:creationId xmlns:a16="http://schemas.microsoft.com/office/drawing/2014/main" id="{A81FE5BD-20A4-965F-7F4D-1F9DD5F5ECB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8453" y="1774992"/>
            <a:ext cx="2565400" cy="330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439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4D716-2AA9-0282-F978-8AD8FD3F9A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500" dirty="0">
                <a:effectLst/>
                <a:latin typeface="Brown" pitchFamily="2" charset="0"/>
                <a:ea typeface="Roboto Slab Medium"/>
                <a:cs typeface="Roboto Slab Medium"/>
              </a:rPr>
              <a:t>Examples of safety seeking </a:t>
            </a:r>
            <a:r>
              <a:rPr lang="en-GB" sz="3500" dirty="0">
                <a:latin typeface="Brown" pitchFamily="2" charset="0"/>
                <a:ea typeface="Roboto Slab Medium"/>
                <a:cs typeface="Roboto Slab Medium"/>
              </a:rPr>
              <a:t>behaviours... </a:t>
            </a:r>
            <a:br>
              <a:rPr lang="en-GB" sz="3500" dirty="0">
                <a:effectLst/>
                <a:latin typeface="Roboto Slab Medium" pitchFamily="2" charset="0"/>
                <a:ea typeface="Roboto Slab Medium" pitchFamily="2" charset="0"/>
              </a:rPr>
            </a:br>
            <a:endParaRPr lang="en-US" sz="3500" dirty="0">
              <a:solidFill>
                <a:srgbClr val="C29FD8"/>
              </a:solidFill>
              <a:latin typeface="Roboto Slab Medium" pitchFamily="2" charset="0"/>
              <a:ea typeface="Roboto Slab Medium" pitchFamily="2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8BA563C-8B9C-9C92-C16C-7F631E893554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C6AF8726-6158-19F2-E9BC-222814DC854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37885A-BEA6-5DCD-0342-C7CB3904373A}"/>
              </a:ext>
            </a:extLst>
          </p:cNvPr>
          <p:cNvSpPr txBox="1"/>
          <p:nvPr/>
        </p:nvSpPr>
        <p:spPr>
          <a:xfrm>
            <a:off x="684212" y="2420938"/>
            <a:ext cx="4574999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b="0" dirty="0">
                <a:solidFill>
                  <a:srgbClr val="005E84"/>
                </a:solidFill>
                <a:effectLst/>
                <a:latin typeface="Roboto Slab Medium" pitchFamily="2" charset="0"/>
                <a:ea typeface="Roboto Slab Medium" pitchFamily="2" charset="0"/>
                <a:cs typeface="Helvetica"/>
              </a:rPr>
              <a:t>Pretending you are unwell on the day of a class presentation so</a:t>
            </a:r>
            <a:r>
              <a:rPr lang="en-GB" sz="3000" b="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  <a:cs typeface="Helvetica"/>
              </a:rPr>
              <a:t> that </a:t>
            </a:r>
            <a:r>
              <a:rPr lang="en-GB" sz="3000" b="0" dirty="0">
                <a:solidFill>
                  <a:srgbClr val="005E84"/>
                </a:solidFill>
                <a:effectLst/>
                <a:latin typeface="Roboto Slab Medium" pitchFamily="2" charset="0"/>
                <a:ea typeface="Roboto Slab Medium" pitchFamily="2" charset="0"/>
                <a:cs typeface="Helvetica"/>
              </a:rPr>
              <a:t>you do not have to stand up in front of the class and present.</a:t>
            </a:r>
          </a:p>
          <a:p>
            <a:endParaRPr lang="en-GB" sz="2800" b="0" dirty="0">
              <a:solidFill>
                <a:srgbClr val="005E84"/>
              </a:solidFill>
              <a:effectLst/>
              <a:latin typeface="Roboto Slab Medium" pitchFamily="2" charset="0"/>
              <a:ea typeface="Roboto Slab Medium" pitchFamily="2" charset="0"/>
              <a:cs typeface="Helvetica"/>
            </a:endParaRPr>
          </a:p>
          <a:p>
            <a:r>
              <a:rPr lang="en-GB" sz="3000" dirty="0">
                <a:solidFill>
                  <a:srgbClr val="C29FD8"/>
                </a:solidFill>
                <a:effectLst/>
                <a:latin typeface="Roboto Slab Medium"/>
                <a:ea typeface="Roboto Slab Medium"/>
                <a:cs typeface="Roboto Slab Medium"/>
              </a:rPr>
              <a:t>(</a:t>
            </a:r>
            <a:r>
              <a:rPr lang="en-GB" sz="3000" dirty="0" err="1">
                <a:solidFill>
                  <a:srgbClr val="C29FD8"/>
                </a:solidFill>
                <a:effectLst/>
                <a:latin typeface="Roboto Slab Medium"/>
                <a:ea typeface="Roboto Slab Medium"/>
                <a:cs typeface="Roboto Slab Medium"/>
              </a:rPr>
              <a:t>CoRAY</a:t>
            </a:r>
            <a:r>
              <a:rPr lang="en-GB" sz="3000" dirty="0">
                <a:solidFill>
                  <a:srgbClr val="C29FD8"/>
                </a:solidFill>
                <a:effectLst/>
                <a:latin typeface="Roboto Slab Medium"/>
                <a:ea typeface="Roboto Slab Medium"/>
                <a:cs typeface="Roboto Slab Medium"/>
              </a:rPr>
              <a:t>)</a:t>
            </a:r>
            <a:endParaRPr lang="en-GB" sz="3000" dirty="0">
              <a:solidFill>
                <a:srgbClr val="005E84"/>
              </a:solidFill>
            </a:endParaRPr>
          </a:p>
        </p:txBody>
      </p:sp>
      <p:pic>
        <p:nvPicPr>
          <p:cNvPr id="3" name="Picture 2" descr="A cartoon of a person sleeping&#10;&#10;Description automatically generated">
            <a:extLst>
              <a:ext uri="{FF2B5EF4-FFF2-40B4-BE49-F238E27FC236}">
                <a16:creationId xmlns:a16="http://schemas.microsoft.com/office/drawing/2014/main" id="{EE4560D4-13A9-87EB-1CF7-3DBC11DC1DC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6272" y="1980308"/>
            <a:ext cx="3055460" cy="262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7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4D716-2AA9-0282-F978-8AD8FD3F9A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2635308"/>
            <a:ext cx="4646739" cy="3436307"/>
          </a:xfrm>
        </p:spPr>
        <p:txBody>
          <a:bodyPr/>
          <a:lstStyle/>
          <a:p>
            <a:r>
              <a:rPr lang="en-GB" sz="3000" dirty="0">
                <a:solidFill>
                  <a:srgbClr val="C29FD8"/>
                </a:solidFill>
                <a:effectLst/>
                <a:latin typeface="Roboto Slab Medium" pitchFamily="2" charset="0"/>
                <a:ea typeface="Roboto Slab Medium" pitchFamily="2" charset="0"/>
              </a:rPr>
              <a:t>Why</a:t>
            </a:r>
            <a:r>
              <a:rPr lang="en-GB" sz="3000" b="0" dirty="0">
                <a:effectLst/>
                <a:latin typeface="Roboto Slab Medium" pitchFamily="2" charset="0"/>
                <a:ea typeface="Roboto Slab Medium" pitchFamily="2" charset="0"/>
              </a:rPr>
              <a:t> is it important not to completely avoid facing situations that we feel anxious about? 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EB5987D-E965-9B07-22D7-246161A41E58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DCE3E70-14E0-6CF3-079F-71144301C23E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4" name="Picture 3" descr="A blue x on a black background&#10;&#10;Description automatically generated">
            <a:extLst>
              <a:ext uri="{FF2B5EF4-FFF2-40B4-BE49-F238E27FC236}">
                <a16:creationId xmlns:a16="http://schemas.microsoft.com/office/drawing/2014/main" id="{8F458083-7FBA-53F1-D53B-83F0D3A35C7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460" y="1951243"/>
            <a:ext cx="3028540" cy="302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28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E3567-9237-E7BC-B457-A390474019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latin typeface="Brown" pitchFamily="2" charset="0"/>
              </a:rPr>
              <a:t>Remember...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54F486-3132-E389-14CD-62E376171A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3326" y="2750914"/>
            <a:ext cx="4644108" cy="1409606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3000" dirty="0">
                <a:ea typeface="Roboto Slab Medium"/>
                <a:cs typeface="Roboto Slab Medium"/>
              </a:rPr>
              <a:t>When we let safety seeking behaviours get in the way…</a:t>
            </a:r>
            <a:endParaRPr lang="en-GB" dirty="0">
              <a:cs typeface="Roboto Slab Medium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2B283BE9-577E-CE84-D8E2-AA165B15A3B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C29F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DC5A5E2-7DAD-78A5-FCB6-C53F6ED9041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7" name="Picture 6" descr="A drawing of a staircase&#10;&#10;Description automatically generated">
            <a:extLst>
              <a:ext uri="{FF2B5EF4-FFF2-40B4-BE49-F238E27FC236}">
                <a16:creationId xmlns:a16="http://schemas.microsoft.com/office/drawing/2014/main" id="{0B91EB4D-945D-6ECE-A1D6-296C9C66D0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2906" y="1913689"/>
            <a:ext cx="2692400" cy="2717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2AE2731-0062-E27C-80F9-9DC4E4906EA1}"/>
              </a:ext>
            </a:extLst>
          </p:cNvPr>
          <p:cNvSpPr txBox="1"/>
          <p:nvPr/>
        </p:nvSpPr>
        <p:spPr>
          <a:xfrm>
            <a:off x="620253" y="2486221"/>
            <a:ext cx="5052950" cy="1938992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 Medium"/>
                <a:ea typeface="Roboto Slab Medium"/>
                <a:cs typeface="Roboto Slab Medium"/>
              </a:rPr>
              <a:t>…It can stop us learning that </a:t>
            </a:r>
            <a:r>
              <a:rPr lang="en-GB" sz="3000" b="1" dirty="0">
                <a:solidFill>
                  <a:srgbClr val="C29FD8"/>
                </a:solidFill>
                <a:latin typeface="Roboto Slab Black"/>
                <a:ea typeface="Roboto Slab Black"/>
                <a:cs typeface="Roboto Slab Black"/>
              </a:rPr>
              <a:t>WE CAN </a:t>
            </a:r>
            <a:r>
              <a:rPr lang="en-GB" sz="3000" dirty="0">
                <a:solidFill>
                  <a:srgbClr val="005E84"/>
                </a:solidFill>
                <a:latin typeface="Roboto Slab Medium"/>
                <a:ea typeface="Roboto Slab Medium"/>
                <a:cs typeface="Roboto Slab Medium"/>
              </a:rPr>
              <a:t>overcome the things we are worried about…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67881D-1287-8D72-97F2-1945AA16ED60}"/>
              </a:ext>
            </a:extLst>
          </p:cNvPr>
          <p:cNvSpPr txBox="1"/>
          <p:nvPr/>
        </p:nvSpPr>
        <p:spPr>
          <a:xfrm>
            <a:off x="642866" y="2921168"/>
            <a:ext cx="47145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  <a:cs typeface="Roboto Slab Medium"/>
              </a:rPr>
              <a:t>…and that we may actually enjoy it!</a:t>
            </a:r>
            <a:endParaRPr lang="en-US" sz="3000" dirty="0"/>
          </a:p>
        </p:txBody>
      </p:sp>
      <p:pic>
        <p:nvPicPr>
          <p:cNvPr id="12" name="Picture 11" descr="A blue heart with black background&#10;&#10;Description automatically generated">
            <a:extLst>
              <a:ext uri="{FF2B5EF4-FFF2-40B4-BE49-F238E27FC236}">
                <a16:creationId xmlns:a16="http://schemas.microsoft.com/office/drawing/2014/main" id="{3E09E1EB-3B81-8C98-6E5B-3B023E0145A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8875" y="2425142"/>
            <a:ext cx="2628208" cy="2139239"/>
          </a:xfrm>
          <a:prstGeom prst="rect">
            <a:avLst/>
          </a:prstGeom>
        </p:spPr>
      </p:pic>
      <p:pic>
        <p:nvPicPr>
          <p:cNvPr id="13" name="Picture 12" descr="A blue x on a black background&#10;&#10;Description automatically generated">
            <a:extLst>
              <a:ext uri="{FF2B5EF4-FFF2-40B4-BE49-F238E27FC236}">
                <a16:creationId xmlns:a16="http://schemas.microsoft.com/office/drawing/2014/main" id="{86A0D095-841C-BAB0-3FDB-E49BCF85782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9211" y="1518250"/>
            <a:ext cx="3594100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56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95763601-DCF4-145F-2A6A-56991E59171C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353B12D1-5F4C-99EB-9298-DC5EF498B660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00F9D4-23B5-8BBA-2386-7DEB6F17D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3165806"/>
            <a:ext cx="5040313" cy="2663825"/>
          </a:xfrm>
        </p:spPr>
        <p:txBody>
          <a:bodyPr/>
          <a:lstStyle/>
          <a:p>
            <a:r>
              <a:rPr lang="en-GB" dirty="0">
                <a:latin typeface="Brown" pitchFamily="2" charset="0"/>
              </a:rPr>
              <a:t>Break</a:t>
            </a:r>
          </a:p>
        </p:txBody>
      </p:sp>
      <p:pic>
        <p:nvPicPr>
          <p:cNvPr id="4" name="Picture 3" descr="A person holding a cup of coffee&#10;&#10;Description automatically generated">
            <a:extLst>
              <a:ext uri="{FF2B5EF4-FFF2-40B4-BE49-F238E27FC236}">
                <a16:creationId xmlns:a16="http://schemas.microsoft.com/office/drawing/2014/main" id="{67415C34-1CFD-ABE6-34B1-B1578105CC2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0440" y="2135093"/>
            <a:ext cx="2912689" cy="2660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2533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8156AE47-6E0D-80D2-60CE-7A87276F969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297AAE6-EB36-A64D-8F19-83865AA1077C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00F9D4-23B5-8BBA-2386-7DEB6F17D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7171" y="2893562"/>
            <a:ext cx="4119150" cy="1404117"/>
          </a:xfrm>
        </p:spPr>
        <p:txBody>
          <a:bodyPr/>
          <a:lstStyle/>
          <a:p>
            <a:r>
              <a:rPr lang="en-GB" dirty="0"/>
              <a:t>Exploring what helps</a:t>
            </a:r>
          </a:p>
        </p:txBody>
      </p:sp>
      <p:pic>
        <p:nvPicPr>
          <p:cNvPr id="4" name="Picture 3" descr="A blue outline of a magnifying glass&#10;&#10;Description automatically generated">
            <a:extLst>
              <a:ext uri="{FF2B5EF4-FFF2-40B4-BE49-F238E27FC236}">
                <a16:creationId xmlns:a16="http://schemas.microsoft.com/office/drawing/2014/main" id="{83E37A41-AC93-9652-18DD-283F5E3CA1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2225" y="1965959"/>
            <a:ext cx="2411182" cy="272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34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eeling Anxious Clip 2 (1).mp4">
            <a:hlinkClick r:id="" action="ppaction://media"/>
            <a:extLst>
              <a:ext uri="{FF2B5EF4-FFF2-40B4-BE49-F238E27FC236}">
                <a16:creationId xmlns:a16="http://schemas.microsoft.com/office/drawing/2014/main" id="{D4DE50EB-8322-53C3-B124-184D3E82D85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7618" y="1403010"/>
            <a:ext cx="6868470" cy="3863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59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8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68D15-D804-C22F-91F1-33384184E7C2}"/>
              </a:ext>
            </a:extLst>
          </p:cNvPr>
          <p:cNvSpPr txBox="1"/>
          <p:nvPr/>
        </p:nvSpPr>
        <p:spPr>
          <a:xfrm>
            <a:off x="667695" y="2684589"/>
            <a:ext cx="4783526" cy="147732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000" b="1" dirty="0">
                <a:solidFill>
                  <a:srgbClr val="79A3DC"/>
                </a:solidFill>
                <a:latin typeface="Roboto Slab Black"/>
                <a:ea typeface="Roboto Slab Black"/>
                <a:cs typeface="Roboto Slab Black"/>
              </a:rPr>
              <a:t>Notice</a:t>
            </a:r>
            <a:r>
              <a:rPr lang="en-GB" sz="3000" dirty="0">
                <a:solidFill>
                  <a:srgbClr val="005E84"/>
                </a:solidFill>
                <a:latin typeface="Roboto Slab Medium"/>
                <a:ea typeface="Roboto Slab Medium"/>
                <a:cs typeface="Roboto Slab Medium"/>
              </a:rPr>
              <a:t> what you think, feel and do in a social situation…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AE49197-224C-7426-178A-2EAF7BEF977A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54BB703-F3EE-7BC0-DE14-5B69439161F3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CF63CD-BC98-4BAB-78C2-378AB238568D}"/>
              </a:ext>
            </a:extLst>
          </p:cNvPr>
          <p:cNvSpPr txBox="1"/>
          <p:nvPr/>
        </p:nvSpPr>
        <p:spPr>
          <a:xfrm>
            <a:off x="647890" y="2420938"/>
            <a:ext cx="511232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 Medium"/>
                <a:ea typeface="Roboto Slab Medium"/>
                <a:cs typeface="Roboto Slab Medium"/>
              </a:rPr>
              <a:t>– it can take some time but is a useful step in helping you to manage your feelings and anxiety.</a:t>
            </a:r>
            <a:endParaRPr lang="en-US" sz="3000" dirty="0"/>
          </a:p>
        </p:txBody>
      </p:sp>
      <p:pic>
        <p:nvPicPr>
          <p:cNvPr id="8" name="Picture 7" descr="A blue head with a white outline of a person and a green head with a white outline of a person and a green head with a white brain and a green head with a white brain drawn on&#10;&#10;Description automatically generated">
            <a:extLst>
              <a:ext uri="{FF2B5EF4-FFF2-40B4-BE49-F238E27FC236}">
                <a16:creationId xmlns:a16="http://schemas.microsoft.com/office/drawing/2014/main" id="{5D2F0CD4-7C90-A8D6-41E6-4023DF72F05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9500" y="1905736"/>
            <a:ext cx="2984500" cy="2590800"/>
          </a:xfrm>
          <a:prstGeom prst="rect">
            <a:avLst/>
          </a:prstGeom>
        </p:spPr>
      </p:pic>
      <p:pic>
        <p:nvPicPr>
          <p:cNvPr id="3" name="Picture 2" descr="A drawing of a staircase&#10;&#10;Description automatically generated">
            <a:extLst>
              <a:ext uri="{FF2B5EF4-FFF2-40B4-BE49-F238E27FC236}">
                <a16:creationId xmlns:a16="http://schemas.microsoft.com/office/drawing/2014/main" id="{21341633-534A-2CA3-D6F4-40F8FB817E3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2640" y="1913736"/>
            <a:ext cx="2692400" cy="2717800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AF889893-3672-7B8D-04E9-BCD1DBCE43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2444" y="2177531"/>
            <a:ext cx="1903861" cy="249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1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2A2A72-A369-0D6D-E0CA-1F305609B698}"/>
              </a:ext>
            </a:extLst>
          </p:cNvPr>
          <p:cNvSpPr txBox="1"/>
          <p:nvPr/>
        </p:nvSpPr>
        <p:spPr>
          <a:xfrm>
            <a:off x="610685" y="2034352"/>
            <a:ext cx="478352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79A3DC"/>
                </a:solidFill>
                <a:latin typeface="Roboto Slab Black" pitchFamily="2" charset="0"/>
                <a:ea typeface="Roboto Slab Black" pitchFamily="2" charset="0"/>
              </a:rPr>
              <a:t>Discover</a:t>
            </a:r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 how you really come across in social situations by testing out your fears rather than basing your views on how you feel inside.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F11410F-7E90-8C29-0682-72CE94FBC5F2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29FD8"/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0FE5F87-B174-7BCF-40EA-F3DFF1AB59A1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6" name="Picture 5" descr="A group of women holding cans&#10;&#10;Description automatically generated">
            <a:extLst>
              <a:ext uri="{FF2B5EF4-FFF2-40B4-BE49-F238E27FC236}">
                <a16:creationId xmlns:a16="http://schemas.microsoft.com/office/drawing/2014/main" id="{B00FED25-62E5-BA98-4AD4-6025E2BBA12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4844" y="2002405"/>
            <a:ext cx="3129156" cy="2640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13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567C738-FB31-14F6-1722-70C0C23B009C}"/>
              </a:ext>
            </a:extLst>
          </p:cNvPr>
          <p:cNvSpPr txBox="1">
            <a:spLocks/>
          </p:cNvSpPr>
          <p:nvPr/>
        </p:nvSpPr>
        <p:spPr>
          <a:xfrm>
            <a:off x="765735" y="2697989"/>
            <a:ext cx="4708881" cy="3816351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Brown-RegularItalic" pitchFamily="2" charset="77"/>
                <a:ea typeface="Roboto Slab Light" pitchFamily="2" charset="0"/>
                <a:cs typeface="+mn-cs"/>
              </a:defRPr>
            </a:lvl1pPr>
            <a:lvl2pPr marL="457200" indent="0" algn="ctr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i="0" kern="1200" baseline="0">
                <a:solidFill>
                  <a:srgbClr val="005E84"/>
                </a:solidFill>
                <a:latin typeface="Roboto Slab Light" pitchFamily="2" charset="0"/>
                <a:ea typeface="Roboto Slab Light" pitchFamily="2" charset="0"/>
                <a:cs typeface="+mn-cs"/>
              </a:defRPr>
            </a:lvl2pPr>
            <a:lvl3pPr marL="9144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3716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1828800" indent="0" algn="ctr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000" dirty="0">
                <a:latin typeface="Roboto Slab Medium" pitchFamily="2" charset="0"/>
                <a:ea typeface="Roboto Slab Medium" pitchFamily="2" charset="0"/>
                <a:cs typeface="Roboto Slab Medium"/>
              </a:rPr>
              <a:t>What could Yusef have done to </a:t>
            </a:r>
            <a:r>
              <a:rPr lang="en-GB" sz="3000" b="1" dirty="0">
                <a:solidFill>
                  <a:srgbClr val="79A3DC"/>
                </a:solidFill>
                <a:latin typeface="Roboto Slab Black" pitchFamily="2" charset="0"/>
                <a:ea typeface="Roboto Slab Black" pitchFamily="2" charset="0"/>
                <a:cs typeface="Roboto Slab Black"/>
              </a:rPr>
              <a:t>test out his fears </a:t>
            </a:r>
            <a:r>
              <a:rPr lang="en-GB" sz="3000" dirty="0">
                <a:latin typeface="Roboto Slab Medium" pitchFamily="2" charset="0"/>
                <a:ea typeface="Roboto Slab Medium" pitchFamily="2" charset="0"/>
                <a:cs typeface="Roboto Slab Medium"/>
              </a:rPr>
              <a:t>about going to the party?</a:t>
            </a:r>
          </a:p>
          <a:p>
            <a:endParaRPr lang="en-GB" dirty="0">
              <a:latin typeface="Roboto Slab Medium" pitchFamily="2" charset="0"/>
              <a:ea typeface="Roboto Slab Medium" pitchFamily="2" charset="0"/>
              <a:cs typeface="Roboto Slab Medium"/>
            </a:endParaRPr>
          </a:p>
          <a:p>
            <a:endParaRPr lang="en-GB" dirty="0">
              <a:cs typeface="Roboto Slab Medium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11C5A9-F536-7F43-680C-CEC3D6D425EB}"/>
              </a:ext>
            </a:extLst>
          </p:cNvPr>
          <p:cNvSpPr txBox="1"/>
          <p:nvPr/>
        </p:nvSpPr>
        <p:spPr>
          <a:xfrm>
            <a:off x="684213" y="343660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4000" b="1" dirty="0">
                <a:solidFill>
                  <a:srgbClr val="005E84"/>
                </a:solidFill>
                <a:latin typeface="Brown" pitchFamily="2" charset="0"/>
                <a:ea typeface="Roboto Slab Black"/>
                <a:cs typeface="Roboto Slab Black"/>
              </a:rPr>
              <a:t>Testing out fears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C274EB5D-C7EA-5209-08FD-260B0A4EF2AC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9A3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9A3DC"/>
              </a:solidFill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9FD31F3-A6AA-653C-9668-39BA9D007FE2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7" name="Picture 6" descr="A cartoon of a person with his hands on his face&#10;&#10;Description automatically generated">
            <a:extLst>
              <a:ext uri="{FF2B5EF4-FFF2-40B4-BE49-F238E27FC236}">
                <a16:creationId xmlns:a16="http://schemas.microsoft.com/office/drawing/2014/main" id="{5423FA5A-E0B4-AAB4-518B-3CE08FA816E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2794" y="1861485"/>
            <a:ext cx="2695350" cy="30585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14DCC51-50E6-BF5A-A165-C761D18618CD}"/>
              </a:ext>
            </a:extLst>
          </p:cNvPr>
          <p:cNvSpPr txBox="1"/>
          <p:nvPr/>
        </p:nvSpPr>
        <p:spPr>
          <a:xfrm>
            <a:off x="659588" y="2652098"/>
            <a:ext cx="511232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  <a:cs typeface="Roboto Slab Medium"/>
              </a:rPr>
              <a:t>He could have gone to the party with a friend and stayed for a short time.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943D77-82D8-5537-0AD6-0535CD872359}"/>
              </a:ext>
            </a:extLst>
          </p:cNvPr>
          <p:cNvSpPr txBox="1"/>
          <p:nvPr/>
        </p:nvSpPr>
        <p:spPr>
          <a:xfrm>
            <a:off x="714183" y="2652098"/>
            <a:ext cx="5112326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  <a:cs typeface="Roboto Slab Medium"/>
              </a:rPr>
              <a:t>Looking around the room, he might have noticed everyone talking to each other and not laughing at him. </a:t>
            </a:r>
            <a:endParaRPr lang="en-US" sz="3000" dirty="0"/>
          </a:p>
        </p:txBody>
      </p:sp>
      <p:pic>
        <p:nvPicPr>
          <p:cNvPr id="13" name="Picture 12" descr="A group of women holding cans&#10;&#10;Description automatically generated">
            <a:extLst>
              <a:ext uri="{FF2B5EF4-FFF2-40B4-BE49-F238E27FC236}">
                <a16:creationId xmlns:a16="http://schemas.microsoft.com/office/drawing/2014/main" id="{804D4195-D435-D4EA-532F-60F4B09CA3E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4844" y="2002405"/>
            <a:ext cx="3129156" cy="264084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556C907-2609-313C-244F-4E04CEFF9B2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4365" y="2080456"/>
            <a:ext cx="2170113" cy="271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86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0B77B26-D5EC-1A78-51A1-F9EFC0550803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F44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0B7F19C-8A3F-6B23-6DDF-052847B6CF95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11" name="Picture 10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3A53A103-C372-F963-9847-A0614F4C916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226" y="2797399"/>
            <a:ext cx="965290" cy="1263202"/>
          </a:xfrm>
          <a:prstGeom prst="rect">
            <a:avLst/>
          </a:prstGeom>
        </p:spPr>
      </p:pic>
      <p:pic>
        <p:nvPicPr>
          <p:cNvPr id="14" name="Picture 13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D82D2146-43D9-42D6-A4EF-3D90AF6F1298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592" y="2486184"/>
            <a:ext cx="2666187" cy="1885635"/>
          </a:xfrm>
          <a:prstGeom prst="rect">
            <a:avLst/>
          </a:prstGeom>
        </p:spPr>
      </p:pic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D35B667D-F35F-3A46-81CE-DBED7D73E274}"/>
              </a:ext>
            </a:extLst>
          </p:cNvPr>
          <p:cNvSpPr txBox="1">
            <a:spLocks/>
          </p:cNvSpPr>
          <p:nvPr/>
        </p:nvSpPr>
        <p:spPr>
          <a:xfrm>
            <a:off x="744122" y="2403122"/>
            <a:ext cx="4816657" cy="196803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 Medium"/>
                <a:ea typeface="Roboto Slab Medium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 Medium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 sz="2000">
                <a:solidFill>
                  <a:srgbClr val="FFFFFF"/>
                </a:solidFill>
                <a:latin typeface="Roboto Slab Medium"/>
                <a:ea typeface="Roboto Slab Medium"/>
                <a:cs typeface="Roboto Slab Medium"/>
                <a:sym typeface="Roboto Slab"/>
              </a:defRPr>
            </a:pPr>
            <a:r>
              <a:rPr lang="en-GB" sz="3000" dirty="0">
                <a:solidFill>
                  <a:srgbClr val="005E85"/>
                </a:solidFill>
              </a:rPr>
              <a:t>The </a:t>
            </a:r>
            <a:r>
              <a:rPr lang="en-GB" sz="3000" dirty="0" err="1">
                <a:solidFill>
                  <a:srgbClr val="005E85"/>
                </a:solidFill>
              </a:rPr>
              <a:t>CoRAY</a:t>
            </a:r>
            <a:r>
              <a:rPr lang="en-GB" sz="3000" dirty="0">
                <a:solidFill>
                  <a:srgbClr val="005E85"/>
                </a:solidFill>
              </a:rPr>
              <a:t> Project is working in partnership with the Charlie Waller Trust, a mental health charity, to develop lessons and resources.</a:t>
            </a:r>
          </a:p>
        </p:txBody>
      </p:sp>
      <p:sp>
        <p:nvSpPr>
          <p:cNvPr id="22" name="Title 4">
            <a:extLst>
              <a:ext uri="{FF2B5EF4-FFF2-40B4-BE49-F238E27FC236}">
                <a16:creationId xmlns:a16="http://schemas.microsoft.com/office/drawing/2014/main" id="{F688530E-FCDC-6C48-9333-05560D529611}"/>
              </a:ext>
            </a:extLst>
          </p:cNvPr>
          <p:cNvSpPr txBox="1">
            <a:spLocks/>
          </p:cNvSpPr>
          <p:nvPr/>
        </p:nvSpPr>
        <p:spPr>
          <a:xfrm>
            <a:off x="773863" y="1297244"/>
            <a:ext cx="6702816" cy="13445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endParaRPr lang="en-GB" sz="4000" dirty="0">
              <a:latin typeface="Brown" pitchFamily="2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2F94E5D-9AC9-474B-F44E-A32E13187DF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4000" dirty="0">
                <a:latin typeface="Brown" pitchFamily="2" charset="0"/>
              </a:rPr>
              <a:t>The </a:t>
            </a:r>
            <a:r>
              <a:rPr lang="en-GB" sz="4000" dirty="0" err="1">
                <a:latin typeface="Brown" pitchFamily="2" charset="0"/>
              </a:rPr>
              <a:t>CoRAY</a:t>
            </a:r>
            <a:r>
              <a:rPr lang="en-GB" sz="4000" dirty="0">
                <a:latin typeface="Brown" pitchFamily="2" charset="0"/>
              </a:rPr>
              <a:t> Project with </a:t>
            </a:r>
            <a:br>
              <a:rPr lang="en-GB" sz="4000" dirty="0">
                <a:latin typeface="Brown" pitchFamily="2" charset="0"/>
              </a:rPr>
            </a:br>
            <a:r>
              <a:rPr lang="en-GB" sz="4000" dirty="0">
                <a:latin typeface="Brown" pitchFamily="2" charset="0"/>
              </a:rPr>
              <a:t>the Charlie Waller Trust</a:t>
            </a:r>
            <a:br>
              <a:rPr lang="en-GB" sz="4000" dirty="0">
                <a:latin typeface="Brown" pitchFamily="2" charset="0"/>
              </a:rPr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396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B32DFCC2-638E-7AFE-D5A3-8185880EE8C8}"/>
              </a:ext>
            </a:extLst>
          </p:cNvPr>
          <p:cNvSpPr/>
          <p:nvPr/>
        </p:nvSpPr>
        <p:spPr>
          <a:xfrm>
            <a:off x="5681611" y="15114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9A3DC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B64711E-E90C-DF79-44A1-080F15BDCCC5}"/>
              </a:ext>
            </a:extLst>
          </p:cNvPr>
          <p:cNvSpPr/>
          <p:nvPr/>
        </p:nvSpPr>
        <p:spPr>
          <a:xfrm>
            <a:off x="5951611" y="17814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A211FE0-AC44-8011-38CC-F2B90A1DE2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4213" y="447376"/>
            <a:ext cx="7069899" cy="511579"/>
          </a:xfrm>
        </p:spPr>
        <p:txBody>
          <a:bodyPr/>
          <a:lstStyle/>
          <a:p>
            <a:r>
              <a:rPr lang="en-GB" dirty="0">
                <a:latin typeface="Brown" pitchFamily="2" charset="0"/>
              </a:rPr>
              <a:t>What to do when you are…</a:t>
            </a:r>
            <a:endParaRPr lang="en-GB" sz="3500" dirty="0"/>
          </a:p>
        </p:txBody>
      </p:sp>
      <p:pic>
        <p:nvPicPr>
          <p:cNvPr id="9" name="Picture 8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C8F0CA72-A7DD-04FE-54EE-AD000BBA94F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8442" y="2333845"/>
            <a:ext cx="1906666" cy="249511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5F954D1-8E14-08D6-1A3C-99E1A4903C18}"/>
              </a:ext>
            </a:extLst>
          </p:cNvPr>
          <p:cNvSpPr txBox="1"/>
          <p:nvPr/>
        </p:nvSpPr>
        <p:spPr>
          <a:xfrm>
            <a:off x="684213" y="2420938"/>
            <a:ext cx="472739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1. Notice what you think, feel and do in a social situation – it can take some time but is a useful step in helping you to manage your feelings of anxiety.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09FC5D-3328-11EB-1180-63A90E443BE1}"/>
              </a:ext>
            </a:extLst>
          </p:cNvPr>
          <p:cNvSpPr txBox="1"/>
          <p:nvPr/>
        </p:nvSpPr>
        <p:spPr>
          <a:xfrm>
            <a:off x="684213" y="2420938"/>
            <a:ext cx="472739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2. Get out of your own head in social situations, instead focus on what is going on around you right now.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89B50F-E829-2EC9-A2AA-48E3EDE4D153}"/>
              </a:ext>
            </a:extLst>
          </p:cNvPr>
          <p:cNvSpPr txBox="1"/>
          <p:nvPr/>
        </p:nvSpPr>
        <p:spPr>
          <a:xfrm>
            <a:off x="684213" y="2420938"/>
            <a:ext cx="472739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3. Discover how you really come across in social situations by testing out your fears rather than basing your views on how you feel inside.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3DB06BA-C519-0830-CE35-B66B676D0C92}"/>
              </a:ext>
            </a:extLst>
          </p:cNvPr>
          <p:cNvSpPr txBox="1"/>
          <p:nvPr/>
        </p:nvSpPr>
        <p:spPr>
          <a:xfrm>
            <a:off x="608906" y="1003568"/>
            <a:ext cx="56880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b="1" dirty="0">
                <a:solidFill>
                  <a:srgbClr val="005E84"/>
                </a:solidFill>
                <a:latin typeface="Brown" pitchFamily="2" charset="0"/>
              </a:rPr>
              <a:t>Feeling anxious about social situations</a:t>
            </a:r>
          </a:p>
        </p:txBody>
      </p:sp>
    </p:spTree>
    <p:extLst>
      <p:ext uri="{BB962C8B-B14F-4D97-AF65-F5344CB8AC3E}">
        <p14:creationId xmlns:p14="http://schemas.microsoft.com/office/powerpoint/2010/main" val="166642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B32DFCC2-638E-7AFE-D5A3-8185880EE8C8}"/>
              </a:ext>
            </a:extLst>
          </p:cNvPr>
          <p:cNvSpPr/>
          <p:nvPr/>
        </p:nvSpPr>
        <p:spPr>
          <a:xfrm>
            <a:off x="5681611" y="15114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79A3DC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B64711E-E90C-DF79-44A1-080F15BDCCC5}"/>
              </a:ext>
            </a:extLst>
          </p:cNvPr>
          <p:cNvSpPr/>
          <p:nvPr/>
        </p:nvSpPr>
        <p:spPr>
          <a:xfrm>
            <a:off x="5951611" y="17814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7" name="Picture 6" descr="A blue and black speech bubble&#10;&#10;Description automatically generated">
            <a:extLst>
              <a:ext uri="{FF2B5EF4-FFF2-40B4-BE49-F238E27FC236}">
                <a16:creationId xmlns:a16="http://schemas.microsoft.com/office/drawing/2014/main" id="{4B7E05D5-6D5F-03C2-795A-36B6C5516FD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90692">
            <a:off x="2859428" y="-682007"/>
            <a:ext cx="3215112" cy="2894363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E7BD546-73C0-7C7B-DF65-87164464AA56}"/>
              </a:ext>
            </a:extLst>
          </p:cNvPr>
          <p:cNvSpPr txBox="1">
            <a:spLocks/>
          </p:cNvSpPr>
          <p:nvPr/>
        </p:nvSpPr>
        <p:spPr>
          <a:xfrm>
            <a:off x="764048" y="3163940"/>
            <a:ext cx="4748928" cy="114474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baseline="0">
                <a:solidFill>
                  <a:srgbClr val="005E84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GB" dirty="0"/>
              <a:t>Seeking help</a:t>
            </a:r>
          </a:p>
        </p:txBody>
      </p:sp>
      <p:pic>
        <p:nvPicPr>
          <p:cNvPr id="10" name="Picture 9" descr="A blue and black chat bubble&#10;&#10;Description automatically generated">
            <a:extLst>
              <a:ext uri="{FF2B5EF4-FFF2-40B4-BE49-F238E27FC236}">
                <a16:creationId xmlns:a16="http://schemas.microsoft.com/office/drawing/2014/main" id="{40066831-5E81-624A-7447-3B2C5C18DBF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89840">
            <a:off x="-536723" y="4793538"/>
            <a:ext cx="3133767" cy="1806897"/>
          </a:xfrm>
          <a:prstGeom prst="rect">
            <a:avLst/>
          </a:prstGeom>
        </p:spPr>
      </p:pic>
      <p:pic>
        <p:nvPicPr>
          <p:cNvPr id="11" name="Picture 10" descr="A blue and black speech bubble&#10;&#10;Description automatically generated">
            <a:extLst>
              <a:ext uri="{FF2B5EF4-FFF2-40B4-BE49-F238E27FC236}">
                <a16:creationId xmlns:a16="http://schemas.microsoft.com/office/drawing/2014/main" id="{5CDA3A5E-629E-D997-3E38-1C4701D84A2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5485" y="2420938"/>
            <a:ext cx="2687295" cy="2403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12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3B8433C-9775-6142-983F-DB2593950E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rown" pitchFamily="2" charset="0"/>
              </a:rPr>
              <a:t>Speak out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752303B-1AE4-A34B-A108-FEFAB1294F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4764" y="2425284"/>
            <a:ext cx="5181749" cy="614956"/>
          </a:xfrm>
        </p:spPr>
        <p:txBody>
          <a:bodyPr vert="horz" lIns="0" tIns="0" rIns="0" bIns="0" rtlCol="0" anchor="t"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/>
              <a:t>Speak to a counsellor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D26268-0B22-D006-B58C-93192A3A4E2A}"/>
              </a:ext>
            </a:extLst>
          </p:cNvPr>
          <p:cNvGrpSpPr/>
          <p:nvPr/>
        </p:nvGrpSpPr>
        <p:grpSpPr>
          <a:xfrm>
            <a:off x="602386" y="5433652"/>
            <a:ext cx="8146330" cy="1150028"/>
            <a:chOff x="522739" y="5586209"/>
            <a:chExt cx="8146330" cy="116674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1AAE128-FCAE-30AC-5DE7-3FB62FD9FF84}"/>
                </a:ext>
              </a:extLst>
            </p:cNvPr>
            <p:cNvSpPr/>
            <p:nvPr/>
          </p:nvSpPr>
          <p:spPr>
            <a:xfrm>
              <a:off x="522739" y="5586209"/>
              <a:ext cx="8146330" cy="11667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5" name="Picture 2">
              <a:extLst>
                <a:ext uri="{FF2B5EF4-FFF2-40B4-BE49-F238E27FC236}">
                  <a16:creationId xmlns:a16="http://schemas.microsoft.com/office/drawing/2014/main" id="{A4115315-CB7C-2B4E-9F4B-6BE5D3F962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6504" y="5961741"/>
              <a:ext cx="1253328" cy="5249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7">
              <a:hlinkClick r:id="rId4"/>
              <a:extLst>
                <a:ext uri="{FF2B5EF4-FFF2-40B4-BE49-F238E27FC236}">
                  <a16:creationId xmlns:a16="http://schemas.microsoft.com/office/drawing/2014/main" id="{BDD34B5A-8A2B-684A-872C-BF565E76C0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200922" y="5915862"/>
              <a:ext cx="1164286" cy="600095"/>
            </a:xfrm>
            <a:prstGeom prst="rect">
              <a:avLst/>
            </a:prstGeom>
          </p:spPr>
        </p:pic>
        <p:pic>
          <p:nvPicPr>
            <p:cNvPr id="9" name="Picture 3" descr="Diagram&#10;&#10;Description automatically generated">
              <a:extLst>
                <a:ext uri="{FF2B5EF4-FFF2-40B4-BE49-F238E27FC236}">
                  <a16:creationId xmlns:a16="http://schemas.microsoft.com/office/drawing/2014/main" id="{C5F2BFB1-81C2-E94A-9F9A-12477B74C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2173" y="5910985"/>
              <a:ext cx="1446249" cy="608086"/>
            </a:xfrm>
            <a:prstGeom prst="rect">
              <a:avLst/>
            </a:prstGeom>
          </p:spPr>
        </p:pic>
        <p:pic>
          <p:nvPicPr>
            <p:cNvPr id="10" name="Picture 7" descr="Text&#10;&#10;Description automatically generated">
              <a:extLst>
                <a:ext uri="{FF2B5EF4-FFF2-40B4-BE49-F238E27FC236}">
                  <a16:creationId xmlns:a16="http://schemas.microsoft.com/office/drawing/2014/main" id="{12D0E720-BAEE-8C4D-966A-031CA207C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07534" y="5943875"/>
              <a:ext cx="1563343" cy="554201"/>
            </a:xfrm>
            <a:prstGeom prst="rect">
              <a:avLst/>
            </a:prstGeom>
          </p:spPr>
        </p:pic>
        <p:pic>
          <p:nvPicPr>
            <p:cNvPr id="11" name="Picture 9">
              <a:extLst>
                <a:ext uri="{FF2B5EF4-FFF2-40B4-BE49-F238E27FC236}">
                  <a16:creationId xmlns:a16="http://schemas.microsoft.com/office/drawing/2014/main" id="{1C8A538B-AFFF-644B-837D-C5A71F05291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86494" y="5991958"/>
              <a:ext cx="1563343" cy="475427"/>
            </a:xfrm>
            <a:prstGeom prst="rect">
              <a:avLst/>
            </a:prstGeom>
          </p:spPr>
        </p:pic>
      </p:grpSp>
      <p:pic>
        <p:nvPicPr>
          <p:cNvPr id="3" name="Graphic 2">
            <a:extLst>
              <a:ext uri="{FF2B5EF4-FFF2-40B4-BE49-F238E27FC236}">
                <a16:creationId xmlns:a16="http://schemas.microsoft.com/office/drawing/2014/main" id="{776C3D97-45BC-DAB8-3830-7736BA196DE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75838" y="5415335"/>
            <a:ext cx="8317476" cy="124092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02A3241-C0BE-C937-2B19-DD55193A6F9E}"/>
              </a:ext>
            </a:extLst>
          </p:cNvPr>
          <p:cNvSpPr txBox="1"/>
          <p:nvPr/>
        </p:nvSpPr>
        <p:spPr>
          <a:xfrm>
            <a:off x="602385" y="2379836"/>
            <a:ext cx="487308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Talk to a friend 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8E0B740-F398-15AF-A570-23C6734AF304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94C11F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4595C40-8019-6FA9-2385-A86806AE8B54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pic>
        <p:nvPicPr>
          <p:cNvPr id="16" name="Picture 15" descr="A couple of people with a heart in the background&#10;&#10;Description automatically generated">
            <a:extLst>
              <a:ext uri="{FF2B5EF4-FFF2-40B4-BE49-F238E27FC236}">
                <a16:creationId xmlns:a16="http://schemas.microsoft.com/office/drawing/2014/main" id="{F46B024E-E7F1-DEF3-1038-C501AF41484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5330" y="1769737"/>
            <a:ext cx="3108670" cy="310867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AA46CA5-E32D-63B5-3164-233EBB51412E}"/>
              </a:ext>
            </a:extLst>
          </p:cNvPr>
          <p:cNvSpPr txBox="1"/>
          <p:nvPr/>
        </p:nvSpPr>
        <p:spPr>
          <a:xfrm>
            <a:off x="602572" y="2371353"/>
            <a:ext cx="50515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Call Childline/visit online</a:t>
            </a:r>
            <a:endParaRPr lang="en-US" sz="3000" dirty="0">
              <a:solidFill>
                <a:srgbClr val="005E84"/>
              </a:solidFill>
              <a:latin typeface="Roboto Slab Medium" pitchFamily="2" charset="0"/>
              <a:ea typeface="Roboto Slab Medium" pitchFamily="2" charset="0"/>
              <a:cs typeface="Roboto Slab Medium"/>
            </a:endParaRP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id="{D53F1D6B-5165-04F5-F1BB-5A9020CC1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2357" y="2669303"/>
            <a:ext cx="2939120" cy="132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A11E8A7-B855-6AFA-4C98-5A410F544FA9}"/>
              </a:ext>
            </a:extLst>
          </p:cNvPr>
          <p:cNvSpPr txBox="1"/>
          <p:nvPr/>
        </p:nvSpPr>
        <p:spPr>
          <a:xfrm>
            <a:off x="588892" y="2426002"/>
            <a:ext cx="50515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Talk to a teacher/school staff member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B39D583-DF43-FCB7-12F8-22D8230E0A16}"/>
              </a:ext>
            </a:extLst>
          </p:cNvPr>
          <p:cNvSpPr txBox="1"/>
          <p:nvPr/>
        </p:nvSpPr>
        <p:spPr>
          <a:xfrm>
            <a:off x="575905" y="2408477"/>
            <a:ext cx="505150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Speak to a trusted adult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26563BA-BD40-E8E6-3AB6-6C425FD5446C}"/>
              </a:ext>
            </a:extLst>
          </p:cNvPr>
          <p:cNvSpPr txBox="1"/>
          <p:nvPr/>
        </p:nvSpPr>
        <p:spPr>
          <a:xfrm>
            <a:off x="582399" y="2426001"/>
            <a:ext cx="50515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Speak to a trusted family member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E075331-5BCB-398F-290B-A9817F309E06}"/>
              </a:ext>
            </a:extLst>
          </p:cNvPr>
          <p:cNvGrpSpPr/>
          <p:nvPr/>
        </p:nvGrpSpPr>
        <p:grpSpPr>
          <a:xfrm>
            <a:off x="6142819" y="1788779"/>
            <a:ext cx="2948062" cy="3210781"/>
            <a:chOff x="6142819" y="1788779"/>
            <a:chExt cx="2948062" cy="3210781"/>
          </a:xfrm>
        </p:grpSpPr>
        <p:pic>
          <p:nvPicPr>
            <p:cNvPr id="20" name="Picture 19" descr="A cartoon of hands holding a phone&#10;&#10;Description automatically generated">
              <a:extLst>
                <a:ext uri="{FF2B5EF4-FFF2-40B4-BE49-F238E27FC236}">
                  <a16:creationId xmlns:a16="http://schemas.microsoft.com/office/drawing/2014/main" id="{589C1565-5F64-4582-61B4-38EB49811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42819" y="2895563"/>
              <a:ext cx="1760900" cy="2103997"/>
            </a:xfrm>
            <a:prstGeom prst="rect">
              <a:avLst/>
            </a:prstGeom>
          </p:spPr>
        </p:pic>
        <p:pic>
          <p:nvPicPr>
            <p:cNvPr id="30" name="Picture 29" descr="A cartoon of two women talking&#10;&#10;Description automatically generated">
              <a:extLst>
                <a:ext uri="{FF2B5EF4-FFF2-40B4-BE49-F238E27FC236}">
                  <a16:creationId xmlns:a16="http://schemas.microsoft.com/office/drawing/2014/main" id="{3BF5316B-EC87-93EA-CE99-7D64E1468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634270">
              <a:off x="7371666" y="1788779"/>
              <a:ext cx="1719215" cy="1938135"/>
            </a:xfrm>
            <a:prstGeom prst="rect">
              <a:avLst/>
            </a:prstGeom>
          </p:spPr>
        </p:pic>
      </p:grpSp>
      <p:pic>
        <p:nvPicPr>
          <p:cNvPr id="22" name="Picture 21" descr="A blue school building with a clock on the front&#10;&#10;Description automatically generated">
            <a:extLst>
              <a:ext uri="{FF2B5EF4-FFF2-40B4-BE49-F238E27FC236}">
                <a16:creationId xmlns:a16="http://schemas.microsoft.com/office/drawing/2014/main" id="{0CAD84C9-8EF1-E759-CFD0-9C008633D0A5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571"/>
          <a:stretch/>
        </p:blipFill>
        <p:spPr>
          <a:xfrm>
            <a:off x="6319665" y="2174499"/>
            <a:ext cx="2540000" cy="25268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FDDA3A8-11A8-4A69-E6A5-4B5931EB8917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25990" y="2208875"/>
            <a:ext cx="2102891" cy="248689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EC28334-C03C-F5D8-5C03-97C3FD1C7F67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8186" y="2280575"/>
            <a:ext cx="2084439" cy="2465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02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val 19">
            <a:extLst>
              <a:ext uri="{FF2B5EF4-FFF2-40B4-BE49-F238E27FC236}">
                <a16:creationId xmlns:a16="http://schemas.microsoft.com/office/drawing/2014/main" id="{1F740DF3-8865-7A45-D237-2118B46EF203}"/>
              </a:ext>
            </a:extLst>
          </p:cNvPr>
          <p:cNvSpPr/>
          <p:nvPr/>
        </p:nvSpPr>
        <p:spPr>
          <a:xfrm>
            <a:off x="5529211" y="1346645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94C11F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173FC68-C1F8-35CA-95C3-24975B1B224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880A9C-B518-6742-9BE9-EC014A414A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rown" pitchFamily="2" charset="0"/>
              </a:rPr>
              <a:t>Supporting a friend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5758D5-C8A1-8F32-E7CF-897E5441D2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Picture 8" descr="A cartoon of a person with her hands on her face&#10;&#10;Description automatically generated">
            <a:extLst>
              <a:ext uri="{FF2B5EF4-FFF2-40B4-BE49-F238E27FC236}">
                <a16:creationId xmlns:a16="http://schemas.microsoft.com/office/drawing/2014/main" id="{A6232EE8-CB53-F046-DDF4-B965E95265A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431" y="1941631"/>
            <a:ext cx="2095500" cy="2781300"/>
          </a:xfrm>
          <a:prstGeom prst="rect">
            <a:avLst/>
          </a:prstGeom>
        </p:spPr>
      </p:pic>
      <p:pic>
        <p:nvPicPr>
          <p:cNvPr id="11" name="Picture 10" descr="A drawing of a face&#10;&#10;Description automatically generated">
            <a:extLst>
              <a:ext uri="{FF2B5EF4-FFF2-40B4-BE49-F238E27FC236}">
                <a16:creationId xmlns:a16="http://schemas.microsoft.com/office/drawing/2014/main" id="{7A02D480-AFB8-2973-3713-9FFE73BB7B0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09078" y="1634900"/>
            <a:ext cx="3594100" cy="3594100"/>
          </a:xfrm>
          <a:prstGeom prst="rect">
            <a:avLst/>
          </a:prstGeom>
        </p:spPr>
      </p:pic>
      <p:pic>
        <p:nvPicPr>
          <p:cNvPr id="13" name="Picture 12" descr="A couple of people with a heart in the background&#10;&#10;Description automatically generated">
            <a:extLst>
              <a:ext uri="{FF2B5EF4-FFF2-40B4-BE49-F238E27FC236}">
                <a16:creationId xmlns:a16="http://schemas.microsoft.com/office/drawing/2014/main" id="{86849A5C-0CFA-E7F6-4F22-36667FAE315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2893" y="1698985"/>
            <a:ext cx="3198930" cy="31989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2739B7C-294A-E2D0-DEDD-F01B9DDE2E85}"/>
              </a:ext>
            </a:extLst>
          </p:cNvPr>
          <p:cNvSpPr txBox="1"/>
          <p:nvPr/>
        </p:nvSpPr>
        <p:spPr>
          <a:xfrm>
            <a:off x="663773" y="2980595"/>
            <a:ext cx="50101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Try to listen to them.</a:t>
            </a:r>
            <a:endParaRPr lang="en-GB" sz="3000" dirty="0">
              <a:solidFill>
                <a:srgbClr val="005E84"/>
              </a:solidFill>
              <a:latin typeface="Roboto Slab Medium" pitchFamily="2" charset="0"/>
              <a:ea typeface="Roboto Slab Medium" pitchFamily="2" charset="0"/>
              <a:cs typeface="Roboto Slab Medium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7765F51-E751-5304-EED4-3245C7AEB4B1}"/>
              </a:ext>
            </a:extLst>
          </p:cNvPr>
          <p:cNvSpPr txBox="1"/>
          <p:nvPr/>
        </p:nvSpPr>
        <p:spPr>
          <a:xfrm>
            <a:off x="704692" y="2954441"/>
            <a:ext cx="724849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Try to understand their </a:t>
            </a:r>
          </a:p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point of view.</a:t>
            </a:r>
            <a:endParaRPr lang="en-GB" sz="3000" dirty="0">
              <a:solidFill>
                <a:srgbClr val="005E84"/>
              </a:solidFill>
              <a:latin typeface="Roboto Slab Medium" pitchFamily="2" charset="0"/>
              <a:ea typeface="Roboto Slab Medium" pitchFamily="2" charset="0"/>
              <a:cs typeface="Roboto Slab Medium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6E187C-15DD-0972-59A7-1D60D35EA5CA}"/>
              </a:ext>
            </a:extLst>
          </p:cNvPr>
          <p:cNvSpPr txBox="1"/>
          <p:nvPr/>
        </p:nvSpPr>
        <p:spPr>
          <a:xfrm>
            <a:off x="695839" y="2959141"/>
            <a:ext cx="50101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Try not to judge them.</a:t>
            </a:r>
            <a:endParaRPr lang="en-GB" sz="3000" dirty="0">
              <a:solidFill>
                <a:srgbClr val="005E84"/>
              </a:solidFill>
              <a:latin typeface="Roboto Slab Medium" pitchFamily="2" charset="0"/>
              <a:ea typeface="Roboto Slab Medium" pitchFamily="2" charset="0"/>
              <a:cs typeface="Roboto Slab Medium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2676CC-A8C9-88CE-0F17-5B58D9233A9E}"/>
              </a:ext>
            </a:extLst>
          </p:cNvPr>
          <p:cNvSpPr txBox="1"/>
          <p:nvPr/>
        </p:nvSpPr>
        <p:spPr>
          <a:xfrm>
            <a:off x="704692" y="2936057"/>
            <a:ext cx="487124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Encourage them to seek</a:t>
            </a:r>
          </a:p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help from an adult if</a:t>
            </a:r>
          </a:p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needed.</a:t>
            </a:r>
            <a:endParaRPr lang="en-GB" sz="3000" dirty="0">
              <a:solidFill>
                <a:srgbClr val="005E84"/>
              </a:solidFill>
              <a:latin typeface="Roboto Slab Medium" pitchFamily="2" charset="0"/>
              <a:ea typeface="Roboto Slab Medium" pitchFamily="2" charset="0"/>
              <a:cs typeface="Roboto Slab Medium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DBF9BA5-46C8-574C-7836-BA8731C35EC9}"/>
              </a:ext>
            </a:extLst>
          </p:cNvPr>
          <p:cNvSpPr txBox="1"/>
          <p:nvPr/>
        </p:nvSpPr>
        <p:spPr>
          <a:xfrm>
            <a:off x="325722" y="2474392"/>
            <a:ext cx="5003522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1" indent="-342900"/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  <a:cs typeface="Roboto Slab Medium"/>
              </a:rPr>
              <a:t>    If a friend is worried or unsure about seeking help and you feel comfortable, offer to go with them.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8132D4-7C20-D211-AA93-1C7C2BB27B50}"/>
              </a:ext>
            </a:extLst>
          </p:cNvPr>
          <p:cNvSpPr txBox="1"/>
          <p:nvPr/>
        </p:nvSpPr>
        <p:spPr>
          <a:xfrm>
            <a:off x="636979" y="2677981"/>
            <a:ext cx="506095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>
              <a:buNone/>
            </a:pPr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Check in with your friend after seeking help to see how they are doing.</a:t>
            </a:r>
            <a:endParaRPr lang="en-GB" sz="3000" dirty="0">
              <a:solidFill>
                <a:srgbClr val="005E84"/>
              </a:solidFill>
              <a:latin typeface="Roboto Slab Medium" pitchFamily="2" charset="0"/>
              <a:ea typeface="Roboto Slab Medium" pitchFamily="2" charset="0"/>
              <a:cs typeface="Roboto Slab Medium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CC953FE-94A4-16E6-4D1C-78E184B245D6}"/>
              </a:ext>
            </a:extLst>
          </p:cNvPr>
          <p:cNvSpPr txBox="1"/>
          <p:nvPr/>
        </p:nvSpPr>
        <p:spPr>
          <a:xfrm>
            <a:off x="636979" y="2447149"/>
            <a:ext cx="506095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>
              <a:buNone/>
            </a:pPr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rPr>
              <a:t>If you are worried about a friend who won't seek help, share this with a trusted adult. </a:t>
            </a:r>
          </a:p>
        </p:txBody>
      </p:sp>
      <p:pic>
        <p:nvPicPr>
          <p:cNvPr id="25" name="Picture 24" descr="A cartoon of hands holding a phone&#10;&#10;Description automatically generated">
            <a:extLst>
              <a:ext uri="{FF2B5EF4-FFF2-40B4-BE49-F238E27FC236}">
                <a16:creationId xmlns:a16="http://schemas.microsoft.com/office/drawing/2014/main" id="{9C4C0A3D-0200-DE46-A7E7-3239957CF96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5806" y="1891772"/>
            <a:ext cx="2654408" cy="2813355"/>
          </a:xfrm>
          <a:prstGeom prst="rect">
            <a:avLst/>
          </a:prstGeom>
        </p:spPr>
      </p:pic>
      <p:pic>
        <p:nvPicPr>
          <p:cNvPr id="5" name="Picture 4" descr="A cartoon of two people&#10;&#10;Description automatically generated">
            <a:extLst>
              <a:ext uri="{FF2B5EF4-FFF2-40B4-BE49-F238E27FC236}">
                <a16:creationId xmlns:a16="http://schemas.microsoft.com/office/drawing/2014/main" id="{C9B580A8-C03C-6575-D136-D0F2E3977C2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27866" y="2185060"/>
            <a:ext cx="2503990" cy="2422566"/>
          </a:xfrm>
          <a:prstGeom prst="rect">
            <a:avLst/>
          </a:prstGeom>
        </p:spPr>
      </p:pic>
      <p:pic>
        <p:nvPicPr>
          <p:cNvPr id="8" name="Picture 7" descr="A cartoon of two women&#10;&#10;Description automatically generated">
            <a:extLst>
              <a:ext uri="{FF2B5EF4-FFF2-40B4-BE49-F238E27FC236}">
                <a16:creationId xmlns:a16="http://schemas.microsoft.com/office/drawing/2014/main" id="{C162EBEF-FE3A-8E11-9001-5482DD52752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5353" y="2321212"/>
            <a:ext cx="2781548" cy="221557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162020-7E48-D656-FCC8-94494BB6FB5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8927" y="2175032"/>
            <a:ext cx="2099786" cy="248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69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F8C13CA2-75C6-A1BE-1E54-25A8E0D16DCE}"/>
              </a:ext>
            </a:extLst>
          </p:cNvPr>
          <p:cNvSpPr/>
          <p:nvPr/>
        </p:nvSpPr>
        <p:spPr>
          <a:xfrm>
            <a:off x="5517937" y="1359000"/>
            <a:ext cx="4140000" cy="4140000"/>
          </a:xfrm>
          <a:prstGeom prst="ellipse">
            <a:avLst/>
          </a:prstGeom>
          <a:solidFill>
            <a:srgbClr val="769D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94C11F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1F041B1-FF7D-7C25-6C4E-99268038A150}"/>
              </a:ext>
            </a:extLst>
          </p:cNvPr>
          <p:cNvSpPr/>
          <p:nvPr/>
        </p:nvSpPr>
        <p:spPr>
          <a:xfrm>
            <a:off x="5787937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4B69A-4404-4846-8765-84F5397E0F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3" y="2443733"/>
            <a:ext cx="5890323" cy="2478086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GB" sz="3000" b="1" dirty="0">
                <a:solidFill>
                  <a:srgbClr val="769D91"/>
                </a:solidFill>
                <a:ea typeface="Roboto Slab Black"/>
                <a:cs typeface="Roboto Slab Black"/>
              </a:rPr>
              <a:t>Childline</a:t>
            </a:r>
            <a:r>
              <a:rPr lang="en-GB" sz="3000" dirty="0">
                <a:ea typeface="Roboto Slab Medium"/>
                <a:cs typeface="Roboto Slab Medium"/>
              </a:rPr>
              <a:t> is always </a:t>
            </a:r>
          </a:p>
          <a:p>
            <a:r>
              <a:rPr lang="en-GB" sz="3000" dirty="0">
                <a:ea typeface="Roboto Slab Medium"/>
                <a:cs typeface="Roboto Slab Medium"/>
              </a:rPr>
              <a:t>there to listen to you and </a:t>
            </a:r>
          </a:p>
          <a:p>
            <a:r>
              <a:rPr lang="en-GB" sz="3000" dirty="0">
                <a:ea typeface="Roboto Slab Medium"/>
                <a:cs typeface="Roboto Slab Medium"/>
              </a:rPr>
              <a:t>your friends. </a:t>
            </a:r>
          </a:p>
          <a:p>
            <a:endParaRPr lang="en-GB" sz="3000" dirty="0">
              <a:ea typeface="Roboto Slab Medium"/>
              <a:cs typeface="Roboto Slab Medium"/>
            </a:endParaRPr>
          </a:p>
          <a:p>
            <a:r>
              <a:rPr lang="en-GB" sz="3000" b="1" dirty="0">
                <a:ea typeface="Roboto Slab Black"/>
                <a:cs typeface="Roboto Slab Black"/>
              </a:rPr>
              <a:t>Call: </a:t>
            </a:r>
            <a:r>
              <a:rPr lang="en-GB" sz="3000" b="1" dirty="0">
                <a:solidFill>
                  <a:srgbClr val="769D91"/>
                </a:solidFill>
                <a:ea typeface="Roboto Slab Black"/>
                <a:cs typeface="Roboto Slab Black"/>
              </a:rPr>
              <a:t>0800 1111 </a:t>
            </a:r>
          </a:p>
          <a:p>
            <a:r>
              <a:rPr lang="en-GB" sz="3000" b="1" dirty="0">
                <a:ea typeface="Roboto Slab Black"/>
                <a:cs typeface="Roboto Slab Black"/>
              </a:rPr>
              <a:t>Website: </a:t>
            </a:r>
            <a:r>
              <a:rPr lang="en-GB" sz="3000" b="1" dirty="0">
                <a:solidFill>
                  <a:srgbClr val="769D91"/>
                </a:solidFill>
                <a:ea typeface="Roboto Slab Black"/>
                <a:cs typeface="Roboto Slab Blac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www.childline.org.uk</a:t>
            </a:r>
            <a:r>
              <a:rPr lang="en-GB" sz="3000" b="1" dirty="0">
                <a:solidFill>
                  <a:srgbClr val="769D91"/>
                </a:solidFill>
                <a:ea typeface="Roboto Slab Black"/>
                <a:cs typeface="Roboto Slab Black"/>
              </a:rPr>
              <a:t> </a:t>
            </a:r>
            <a:endParaRPr lang="en-GB" sz="3000" b="1" dirty="0">
              <a:solidFill>
                <a:srgbClr val="769D91"/>
              </a:solidFill>
              <a:cs typeface="Roboto Slab Black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4B7F51-4C79-45BB-2900-65EA5925DC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8377" y="2911820"/>
            <a:ext cx="2939120" cy="108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87737DD-2F59-44B4-890F-0D2A453B7CB3}"/>
              </a:ext>
            </a:extLst>
          </p:cNvPr>
          <p:cNvSpPr txBox="1">
            <a:spLocks/>
          </p:cNvSpPr>
          <p:nvPr/>
        </p:nvSpPr>
        <p:spPr>
          <a:xfrm>
            <a:off x="684213" y="441325"/>
            <a:ext cx="5688013" cy="16557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US" sz="4000" dirty="0"/>
              <a:t>Supporting a friend</a:t>
            </a:r>
          </a:p>
        </p:txBody>
      </p:sp>
    </p:spTree>
    <p:extLst>
      <p:ext uri="{BB962C8B-B14F-4D97-AF65-F5344CB8AC3E}">
        <p14:creationId xmlns:p14="http://schemas.microsoft.com/office/powerpoint/2010/main" val="160425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">
            <a:extLst>
              <a:ext uri="{FF2B5EF4-FFF2-40B4-BE49-F238E27FC236}">
                <a16:creationId xmlns:a16="http://schemas.microsoft.com/office/drawing/2014/main" id="{9F8E608F-5C1F-6B49-A69C-29C00C8D1E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solidFill>
                  <a:srgbClr val="005E84"/>
                </a:solidFill>
                <a:latin typeface="Brown" pitchFamily="2" charset="0"/>
              </a:rPr>
              <a:t>Am I able to: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12A48042-0FBD-5D7A-345C-BA464E24BF86}"/>
              </a:ext>
            </a:extLst>
          </p:cNvPr>
          <p:cNvGrpSpPr/>
          <p:nvPr/>
        </p:nvGrpSpPr>
        <p:grpSpPr>
          <a:xfrm>
            <a:off x="586761" y="4251900"/>
            <a:ext cx="5682051" cy="1059497"/>
            <a:chOff x="586761" y="4251900"/>
            <a:chExt cx="5682051" cy="1059497"/>
          </a:xfrm>
        </p:grpSpPr>
        <p:pic>
          <p:nvPicPr>
            <p:cNvPr id="22" name="Picture 21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23ACD651-B8B1-DEB5-8791-2BD8EB38F6A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86761" y="4251900"/>
              <a:ext cx="5682051" cy="959180"/>
            </a:xfrm>
            <a:prstGeom prst="rect">
              <a:avLst/>
            </a:prstGeom>
          </p:spPr>
        </p:pic>
        <p:sp>
          <p:nvSpPr>
            <p:cNvPr id="12" name="Content Placeholder 4">
              <a:extLst>
                <a:ext uri="{FF2B5EF4-FFF2-40B4-BE49-F238E27FC236}">
                  <a16:creationId xmlns:a16="http://schemas.microsoft.com/office/drawing/2014/main" id="{6183B5C4-A8EF-1D14-F47A-4DF3FE804304}"/>
                </a:ext>
              </a:extLst>
            </p:cNvPr>
            <p:cNvSpPr txBox="1">
              <a:spLocks/>
            </p:cNvSpPr>
            <p:nvPr/>
          </p:nvSpPr>
          <p:spPr>
            <a:xfrm>
              <a:off x="684214" y="4417565"/>
              <a:ext cx="5288324" cy="893832"/>
            </a:xfrm>
            <a:prstGeom prst="rect">
              <a:avLst/>
            </a:prstGeom>
          </p:spPr>
          <p:txBody>
            <a:bodyPr vert="horz" lIns="0" tIns="0" rIns="0" bIns="0" rtlCol="0" anchor="t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 Medium"/>
                  <a:ea typeface="Roboto Slab Medium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 Medium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 dirty="0">
                  <a:latin typeface="Brown"/>
                  <a:ea typeface="Roboto Slab Black"/>
                </a:rPr>
                <a:t>RECOGNISE</a:t>
              </a:r>
              <a:r>
                <a:rPr lang="en-GB" sz="2400" b="1" dirty="0">
                  <a:ea typeface="Roboto Slab Black"/>
                </a:rPr>
                <a:t> </a:t>
              </a:r>
              <a:r>
                <a:rPr lang="en-GB" sz="2000" dirty="0">
                  <a:ea typeface="Roboto Slab Medium"/>
                </a:rPr>
                <a:t>what can help when we feel anxious about a social situation</a:t>
              </a:r>
              <a:endParaRPr lang="en-GB" sz="2000" dirty="0">
                <a:latin typeface="Roboto Slab Medium"/>
                <a:ea typeface="Roboto Slab Medium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8BA5576-DACB-70EE-043E-9CB0D4ED5A1C}"/>
              </a:ext>
            </a:extLst>
          </p:cNvPr>
          <p:cNvGrpSpPr/>
          <p:nvPr/>
        </p:nvGrpSpPr>
        <p:grpSpPr>
          <a:xfrm>
            <a:off x="575857" y="5404059"/>
            <a:ext cx="5682051" cy="959449"/>
            <a:chOff x="575857" y="5404059"/>
            <a:chExt cx="5682051" cy="959449"/>
          </a:xfrm>
        </p:grpSpPr>
        <p:pic>
          <p:nvPicPr>
            <p:cNvPr id="4" name="Picture 3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A53AE7B-1B72-6607-BD88-75B64FA18D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5857" y="5404059"/>
              <a:ext cx="5682051" cy="876102"/>
            </a:xfrm>
            <a:prstGeom prst="rect">
              <a:avLst/>
            </a:prstGeom>
          </p:spPr>
        </p:pic>
        <p:sp>
          <p:nvSpPr>
            <p:cNvPr id="13" name="Content Placeholder 4">
              <a:extLst>
                <a:ext uri="{FF2B5EF4-FFF2-40B4-BE49-F238E27FC236}">
                  <a16:creationId xmlns:a16="http://schemas.microsoft.com/office/drawing/2014/main" id="{ACF4039C-DCF4-75D6-F68F-43AE2458418D}"/>
                </a:ext>
              </a:extLst>
            </p:cNvPr>
            <p:cNvSpPr txBox="1">
              <a:spLocks/>
            </p:cNvSpPr>
            <p:nvPr/>
          </p:nvSpPr>
          <p:spPr>
            <a:xfrm>
              <a:off x="684209" y="5532509"/>
              <a:ext cx="5475152" cy="830999"/>
            </a:xfrm>
            <a:prstGeom prst="rect">
              <a:avLst/>
            </a:prstGeom>
          </p:spPr>
          <p:txBody>
            <a:bodyPr vert="horz" lIns="0" tIns="0" rIns="0" bIns="0" rtlCol="0" anchor="t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 Medium"/>
                  <a:ea typeface="Roboto Slab Medium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 Medium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b="1" dirty="0">
                  <a:latin typeface="Brown"/>
                  <a:ea typeface="Roboto Slab Black"/>
                </a:rPr>
                <a:t>KNOW</a:t>
              </a:r>
              <a:r>
                <a:rPr lang="en-GB" dirty="0">
                  <a:ea typeface="Roboto Slab Medium"/>
                </a:rPr>
                <a:t> who I can talk to and where to ask for help if I need it</a:t>
              </a:r>
              <a:endParaRPr lang="en-GB" sz="2400" dirty="0">
                <a:ea typeface="Roboto Slab Medium"/>
                <a:cs typeface="Roboto Slab Medium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A9921AF-15AA-7C93-C1FF-656E7323E22C}"/>
              </a:ext>
            </a:extLst>
          </p:cNvPr>
          <p:cNvGrpSpPr/>
          <p:nvPr/>
        </p:nvGrpSpPr>
        <p:grpSpPr>
          <a:xfrm>
            <a:off x="553730" y="3014208"/>
            <a:ext cx="5682051" cy="959179"/>
            <a:chOff x="553730" y="3014208"/>
            <a:chExt cx="5682051" cy="959179"/>
          </a:xfrm>
        </p:grpSpPr>
        <p:pic>
          <p:nvPicPr>
            <p:cNvPr id="18" name="Picture 17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E43F17C2-F59D-74B8-7CEC-A872162CA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3730" y="3014208"/>
              <a:ext cx="5682051" cy="959179"/>
            </a:xfrm>
            <a:prstGeom prst="rect">
              <a:avLst/>
            </a:prstGeom>
          </p:spPr>
        </p:pic>
        <p:sp>
          <p:nvSpPr>
            <p:cNvPr id="15" name="Content Placeholder 4">
              <a:extLst>
                <a:ext uri="{FF2B5EF4-FFF2-40B4-BE49-F238E27FC236}">
                  <a16:creationId xmlns:a16="http://schemas.microsoft.com/office/drawing/2014/main" id="{E1466F53-9DE2-E146-95A1-4B965488C379}"/>
                </a:ext>
              </a:extLst>
            </p:cNvPr>
            <p:cNvSpPr txBox="1">
              <a:spLocks/>
            </p:cNvSpPr>
            <p:nvPr/>
          </p:nvSpPr>
          <p:spPr>
            <a:xfrm>
              <a:off x="684214" y="3060223"/>
              <a:ext cx="5288324" cy="893832"/>
            </a:xfrm>
            <a:prstGeom prst="rect">
              <a:avLst/>
            </a:prstGeom>
          </p:spPr>
          <p:txBody>
            <a:bodyPr vert="horz" lIns="0" tIns="0" rIns="0" bIns="0" rtlCol="0" anchor="t">
              <a:normAutofit lnSpcReduction="10000"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 Medium"/>
                  <a:ea typeface="Roboto Slab Medium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 Medium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 dirty="0">
                  <a:latin typeface="Brown"/>
                  <a:ea typeface="Roboto Slab Black"/>
                </a:rPr>
                <a:t>NOTICE</a:t>
              </a:r>
              <a:r>
                <a:rPr lang="en-GB" sz="2000" dirty="0">
                  <a:latin typeface="Roboto Slab Medium"/>
                  <a:ea typeface="Roboto Slab Medium"/>
                </a:rPr>
                <a:t> how feeling anxious about social situations can affect the way we think, feel and behave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040AA04-85F3-84E0-5EB0-0DCA4EACFCA3}"/>
              </a:ext>
            </a:extLst>
          </p:cNvPr>
          <p:cNvGrpSpPr/>
          <p:nvPr/>
        </p:nvGrpSpPr>
        <p:grpSpPr>
          <a:xfrm>
            <a:off x="557003" y="1889276"/>
            <a:ext cx="5682051" cy="818987"/>
            <a:chOff x="557003" y="1889276"/>
            <a:chExt cx="5682051" cy="818987"/>
          </a:xfrm>
        </p:grpSpPr>
        <p:pic>
          <p:nvPicPr>
            <p:cNvPr id="7" name="Picture 6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A15F70B-E951-1B8C-60C4-D626BDD24A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7003" y="1889276"/>
              <a:ext cx="5682051" cy="818987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AEE8EDA-611A-7900-78BE-478C561D90F6}"/>
                </a:ext>
              </a:extLst>
            </p:cNvPr>
            <p:cNvSpPr txBox="1"/>
            <p:nvPr/>
          </p:nvSpPr>
          <p:spPr>
            <a:xfrm>
              <a:off x="586761" y="1916009"/>
              <a:ext cx="5572600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400" b="1" dirty="0">
                  <a:solidFill>
                    <a:srgbClr val="005E84"/>
                  </a:solidFill>
                  <a:latin typeface="Brown" pitchFamily="2" charset="0"/>
                  <a:ea typeface="Roboto Slab Black" pitchFamily="2" charset="0"/>
                  <a:cs typeface="Roboto Slab Black"/>
                </a:rPr>
                <a:t>UNDERSTAND</a:t>
              </a:r>
              <a:r>
                <a:rPr lang="en-GB" sz="2000" b="1" dirty="0">
                  <a:solidFill>
                    <a:srgbClr val="005E84"/>
                  </a:solidFill>
                  <a:latin typeface="Roboto Slab Black" pitchFamily="2" charset="0"/>
                  <a:ea typeface="Roboto Slab Black" pitchFamily="2" charset="0"/>
                </a:rPr>
                <a:t> </a:t>
              </a:r>
              <a:r>
                <a:rPr lang="en-GB" sz="2000" dirty="0">
                  <a:solidFill>
                    <a:srgbClr val="005E84"/>
                  </a:solidFill>
                  <a:latin typeface="Roboto Slab Medium" pitchFamily="2" charset="0"/>
                  <a:ea typeface="Roboto Slab Medium" pitchFamily="2" charset="0"/>
                  <a:cs typeface="Roboto Slab Medium"/>
                </a:rPr>
                <a:t>what it means to </a:t>
              </a:r>
              <a:r>
                <a:rPr lang="en-GB" sz="2000" dirty="0">
                  <a:solidFill>
                    <a:srgbClr val="005E84"/>
                  </a:solidFill>
                  <a:latin typeface="Roboto Slab Medium" pitchFamily="2" charset="0"/>
                  <a:ea typeface="Roboto Slab Medium" pitchFamily="2" charset="0"/>
                </a:rPr>
                <a:t>feel anxious about social situations</a:t>
              </a:r>
              <a:endParaRPr lang="en-US" sz="2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0081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87EDA8-9007-4E96-A524-99B20FC57641}"/>
              </a:ext>
            </a:extLst>
          </p:cNvPr>
          <p:cNvSpPr txBox="1">
            <a:spLocks/>
          </p:cNvSpPr>
          <p:nvPr/>
        </p:nvSpPr>
        <p:spPr>
          <a:xfrm>
            <a:off x="764986" y="2958431"/>
            <a:ext cx="5040313" cy="775108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EF811B"/>
                </a:solidFill>
                <a:latin typeface="Brown-RegularItalic" pitchFamily="2" charset="77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rgbClr val="005E84"/>
                </a:solidFill>
                <a:latin typeface="Brown" pitchFamily="2" charset="0"/>
              </a:rPr>
              <a:t>Any questions?</a:t>
            </a:r>
            <a:endParaRPr lang="en-US" sz="3200" dirty="0">
              <a:solidFill>
                <a:srgbClr val="005E84"/>
              </a:solidFill>
              <a:latin typeface="Brown" pitchFamily="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4800AA-698E-236D-60ED-879142ABBD10}"/>
              </a:ext>
            </a:extLst>
          </p:cNvPr>
          <p:cNvSpPr/>
          <p:nvPr/>
        </p:nvSpPr>
        <p:spPr>
          <a:xfrm>
            <a:off x="575040" y="180181"/>
            <a:ext cx="2557098" cy="2557098"/>
          </a:xfrm>
          <a:prstGeom prst="ellipse">
            <a:avLst/>
          </a:prstGeom>
          <a:solidFill>
            <a:srgbClr val="EF811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4A9F412-A2CC-4F9B-37D6-5AB43604A3D3}"/>
              </a:ext>
            </a:extLst>
          </p:cNvPr>
          <p:cNvSpPr/>
          <p:nvPr/>
        </p:nvSpPr>
        <p:spPr>
          <a:xfrm>
            <a:off x="870506" y="475648"/>
            <a:ext cx="1966164" cy="19661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342B7E08-BA46-2814-DD5D-D3AB7A9507D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98" y="940919"/>
            <a:ext cx="791381" cy="1035622"/>
          </a:xfrm>
          <a:prstGeom prst="rect">
            <a:avLst/>
          </a:prstGeom>
        </p:spPr>
      </p:pic>
      <p:pic>
        <p:nvPicPr>
          <p:cNvPr id="7" name="Picture 6" descr="A hand holding a question mark and a bubble&#10;&#10;Description automatically generated">
            <a:extLst>
              <a:ext uri="{FF2B5EF4-FFF2-40B4-BE49-F238E27FC236}">
                <a16:creationId xmlns:a16="http://schemas.microsoft.com/office/drawing/2014/main" id="{EBC63C75-C80C-53C5-ACEA-C1718E7C247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8829" y="2230163"/>
            <a:ext cx="2124522" cy="276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2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37954C6-0EDA-2F4D-8C18-C0C98570951F}"/>
              </a:ext>
            </a:extLst>
          </p:cNvPr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198267F-068E-EF46-9594-F1A6714FD583}"/>
              </a:ext>
            </a:extLst>
          </p:cNvPr>
          <p:cNvSpPr/>
          <p:nvPr/>
        </p:nvSpPr>
        <p:spPr>
          <a:xfrm>
            <a:off x="333202" y="3244333"/>
            <a:ext cx="43575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-webkit-standard"/>
              </a:rPr>
              <a:t> </a:t>
            </a:r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5201107-BF80-1A75-5E3D-8C930215E8FB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F44B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B9493F5-4BF9-0672-E4AB-EE1E0EDA036D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11" name="Picture 10" descr="Logo&#10;&#10;Description automatically generated">
            <a:hlinkClick r:id="rId3"/>
            <a:extLst>
              <a:ext uri="{FF2B5EF4-FFF2-40B4-BE49-F238E27FC236}">
                <a16:creationId xmlns:a16="http://schemas.microsoft.com/office/drawing/2014/main" id="{6BAC6325-D81F-794C-86A9-A6A9481C1E5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8226" y="2797399"/>
            <a:ext cx="965290" cy="1263202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hlinkClick r:id="rId5"/>
            <a:extLst>
              <a:ext uri="{FF2B5EF4-FFF2-40B4-BE49-F238E27FC236}">
                <a16:creationId xmlns:a16="http://schemas.microsoft.com/office/drawing/2014/main" id="{F1BE5E2C-C7FA-4E4D-8F08-214D9C2B52F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592" y="2486184"/>
            <a:ext cx="2666187" cy="1885635"/>
          </a:xfrm>
          <a:prstGeom prst="rect">
            <a:avLst/>
          </a:prstGeom>
        </p:spPr>
      </p:pic>
      <p:sp>
        <p:nvSpPr>
          <p:cNvPr id="16" name="Content Placeholder 5">
            <a:extLst>
              <a:ext uri="{FF2B5EF4-FFF2-40B4-BE49-F238E27FC236}">
                <a16:creationId xmlns:a16="http://schemas.microsoft.com/office/drawing/2014/main" id="{33180D4E-79E9-1E4F-9FC0-3D6EA72A1E61}"/>
              </a:ext>
            </a:extLst>
          </p:cNvPr>
          <p:cNvSpPr txBox="1">
            <a:spLocks/>
          </p:cNvSpPr>
          <p:nvPr/>
        </p:nvSpPr>
        <p:spPr>
          <a:xfrm>
            <a:off x="709732" y="2459958"/>
            <a:ext cx="4819479" cy="43014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200" b="0" i="0" kern="1200" baseline="0">
                <a:solidFill>
                  <a:srgbClr val="005E84"/>
                </a:solidFill>
                <a:latin typeface="Roboto Slab Medium"/>
                <a:ea typeface="Roboto Slab Medium" pitchFamily="2" charset="0"/>
                <a:cs typeface="+mn-cs"/>
              </a:defRPr>
            </a:lvl1pPr>
            <a:lvl2pPr marL="144000" indent="-457200" algn="l" defTabSz="7200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2200" b="0" i="0" kern="1200" baseline="0">
                <a:solidFill>
                  <a:srgbClr val="005E84"/>
                </a:solidFill>
                <a:latin typeface="Roboto Slab Medium"/>
                <a:ea typeface="Roboto Slab Light" pitchFamily="2" charset="0"/>
                <a:cs typeface="+mn-cs"/>
              </a:defRPr>
            </a:lvl2pPr>
            <a:lvl3pPr marL="11430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3pPr>
            <a:lvl4pPr marL="16002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4pPr>
            <a:lvl5pPr marL="2057400" indent="-228600" algn="l" defTabSz="7200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100" b="0" i="0" kern="1200" baseline="0">
                <a:solidFill>
                  <a:srgbClr val="005E84"/>
                </a:solidFill>
                <a:latin typeface="Brown-RegularItalic" pitchFamily="2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dirty="0"/>
              <a:t>Feeling lonely (isolated and disconnected)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dirty="0"/>
              <a:t>Managing change and uncertainty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dirty="0">
                <a:latin typeface="Roboto Slab Medium" pitchFamily="2" charset="0"/>
              </a:rPr>
              <a:t>Feeling bored, flat and unmotivated</a:t>
            </a:r>
            <a:endParaRPr lang="en-GB" sz="3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dirty="0"/>
              <a:t>Seeking help or support for your mental health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/>
          </a:p>
          <a:p>
            <a:endParaRPr lang="en-GB" dirty="0"/>
          </a:p>
        </p:txBody>
      </p:sp>
      <p:sp>
        <p:nvSpPr>
          <p:cNvPr id="17" name="Title 4">
            <a:extLst>
              <a:ext uri="{FF2B5EF4-FFF2-40B4-BE49-F238E27FC236}">
                <a16:creationId xmlns:a16="http://schemas.microsoft.com/office/drawing/2014/main" id="{77DB28D0-8948-9A4B-B95A-CD09E9007C81}"/>
              </a:ext>
            </a:extLst>
          </p:cNvPr>
          <p:cNvSpPr txBox="1">
            <a:spLocks/>
          </p:cNvSpPr>
          <p:nvPr/>
        </p:nvSpPr>
        <p:spPr>
          <a:xfrm>
            <a:off x="684213" y="445503"/>
            <a:ext cx="6702816" cy="136045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 baseline="0">
                <a:solidFill>
                  <a:srgbClr val="005E84"/>
                </a:solidFill>
                <a:latin typeface="Brown"/>
                <a:ea typeface="+mj-ea"/>
                <a:cs typeface="+mj-cs"/>
              </a:defRPr>
            </a:lvl1pPr>
          </a:lstStyle>
          <a:p>
            <a:r>
              <a:rPr lang="en-GB" sz="4000" dirty="0">
                <a:latin typeface="Brown" pitchFamily="2" charset="0"/>
              </a:rPr>
              <a:t>The </a:t>
            </a:r>
            <a:r>
              <a:rPr lang="en-GB" sz="4000" dirty="0" err="1">
                <a:latin typeface="Brown" pitchFamily="2" charset="0"/>
              </a:rPr>
              <a:t>CoRAY</a:t>
            </a:r>
            <a:r>
              <a:rPr lang="en-GB" sz="4000" dirty="0">
                <a:latin typeface="Brown" pitchFamily="2" charset="0"/>
              </a:rPr>
              <a:t> Project with </a:t>
            </a:r>
            <a:br>
              <a:rPr lang="en-GB" sz="4000" dirty="0">
                <a:latin typeface="Brown" pitchFamily="2" charset="0"/>
              </a:rPr>
            </a:br>
            <a:r>
              <a:rPr lang="en-GB" sz="4000" dirty="0">
                <a:latin typeface="Brown" pitchFamily="2" charset="0"/>
              </a:rPr>
              <a:t>the Charlie Waller Trust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04269D-5066-B1FD-9008-C3ECF22DEA72}"/>
              </a:ext>
            </a:extLst>
          </p:cNvPr>
          <p:cNvSpPr txBox="1"/>
          <p:nvPr/>
        </p:nvSpPr>
        <p:spPr>
          <a:xfrm>
            <a:off x="725011" y="3595020"/>
            <a:ext cx="483576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000" b="1" dirty="0">
                <a:solidFill>
                  <a:srgbClr val="F44B7E"/>
                </a:solidFill>
                <a:latin typeface="Roboto Slab Black" pitchFamily="2" charset="0"/>
                <a:ea typeface="Roboto Slab Black" pitchFamily="2" charset="0"/>
              </a:rPr>
              <a:t>Feeling anxious about social situations</a:t>
            </a:r>
          </a:p>
        </p:txBody>
      </p:sp>
    </p:spTree>
    <p:extLst>
      <p:ext uri="{BB962C8B-B14F-4D97-AF65-F5344CB8AC3E}">
        <p14:creationId xmlns:p14="http://schemas.microsoft.com/office/powerpoint/2010/main" val="1289568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">
            <a:extLst>
              <a:ext uri="{FF2B5EF4-FFF2-40B4-BE49-F238E27FC236}">
                <a16:creationId xmlns:a16="http://schemas.microsoft.com/office/drawing/2014/main" id="{9F8E608F-5C1F-6B49-A69C-29C00C8D1E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solidFill>
                  <a:srgbClr val="005E84"/>
                </a:solidFill>
                <a:latin typeface="Brown" pitchFamily="2" charset="0"/>
              </a:rPr>
              <a:t>Learning </a:t>
            </a:r>
            <a:r>
              <a:rPr lang="en-GB" dirty="0">
                <a:latin typeface="Brown" pitchFamily="2" charset="0"/>
              </a:rPr>
              <a:t>outcomes</a:t>
            </a:r>
            <a:br>
              <a:rPr lang="en-GB" dirty="0">
                <a:latin typeface="Brown" pitchFamily="2" charset="0"/>
              </a:rPr>
            </a:br>
            <a:endParaRPr lang="en-GB" dirty="0">
              <a:solidFill>
                <a:srgbClr val="005E84"/>
              </a:solidFill>
              <a:latin typeface="Brown" pitchFamily="2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A35BEAB-27C5-7125-6273-E48E75200E62}"/>
              </a:ext>
            </a:extLst>
          </p:cNvPr>
          <p:cNvGrpSpPr/>
          <p:nvPr/>
        </p:nvGrpSpPr>
        <p:grpSpPr>
          <a:xfrm>
            <a:off x="525789" y="4263930"/>
            <a:ext cx="5605170" cy="1047467"/>
            <a:chOff x="525789" y="4263930"/>
            <a:chExt cx="5605170" cy="1047467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4D64F991-FD4F-D50C-4227-AF29E2634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5789" y="4263930"/>
              <a:ext cx="5605170" cy="972414"/>
            </a:xfrm>
            <a:prstGeom prst="rect">
              <a:avLst/>
            </a:prstGeom>
          </p:spPr>
        </p:pic>
        <p:sp>
          <p:nvSpPr>
            <p:cNvPr id="12" name="Content Placeholder 4">
              <a:extLst>
                <a:ext uri="{FF2B5EF4-FFF2-40B4-BE49-F238E27FC236}">
                  <a16:creationId xmlns:a16="http://schemas.microsoft.com/office/drawing/2014/main" id="{6183B5C4-A8EF-1D14-F47A-4DF3FE804304}"/>
                </a:ext>
              </a:extLst>
            </p:cNvPr>
            <p:cNvSpPr txBox="1">
              <a:spLocks/>
            </p:cNvSpPr>
            <p:nvPr/>
          </p:nvSpPr>
          <p:spPr>
            <a:xfrm>
              <a:off x="684214" y="4417565"/>
              <a:ext cx="5288324" cy="893832"/>
            </a:xfrm>
            <a:prstGeom prst="rect">
              <a:avLst/>
            </a:prstGeom>
          </p:spPr>
          <p:txBody>
            <a:bodyPr vert="horz" lIns="0" tIns="0" rIns="0" bIns="0" rtlCol="0" anchor="t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 Medium"/>
                  <a:ea typeface="Roboto Slab Medium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 Medium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 dirty="0">
                  <a:latin typeface="Brown" pitchFamily="2" charset="0"/>
                  <a:ea typeface="Roboto Slab Black"/>
                </a:rPr>
                <a:t>RECOGNISE</a:t>
              </a:r>
              <a:r>
                <a:rPr lang="en-GB" sz="2400" b="1" dirty="0">
                  <a:ea typeface="Roboto Slab Black"/>
                </a:rPr>
                <a:t> </a:t>
              </a:r>
              <a:r>
                <a:rPr lang="en-GB" sz="2000" dirty="0">
                  <a:ea typeface="Roboto Slab Medium"/>
                </a:rPr>
                <a:t>what can help when we feel anxious about a social situation</a:t>
              </a:r>
              <a:endParaRPr lang="en-GB" sz="2000" dirty="0">
                <a:latin typeface="Roboto Slab Medium"/>
                <a:ea typeface="Roboto Slab Medium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29F3D7C-55ED-73A2-E020-B4BCA5A000FD}"/>
              </a:ext>
            </a:extLst>
          </p:cNvPr>
          <p:cNvGrpSpPr/>
          <p:nvPr/>
        </p:nvGrpSpPr>
        <p:grpSpPr>
          <a:xfrm>
            <a:off x="525789" y="5465033"/>
            <a:ext cx="5756039" cy="918310"/>
            <a:chOff x="525789" y="5465033"/>
            <a:chExt cx="5756039" cy="918310"/>
          </a:xfrm>
        </p:grpSpPr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D8B654E6-0BAF-7083-3642-EFEF8D2D4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5789" y="5465033"/>
              <a:ext cx="5605170" cy="765852"/>
            </a:xfrm>
            <a:prstGeom prst="rect">
              <a:avLst/>
            </a:prstGeom>
          </p:spPr>
        </p:pic>
        <p:sp>
          <p:nvSpPr>
            <p:cNvPr id="13" name="Content Placeholder 4">
              <a:extLst>
                <a:ext uri="{FF2B5EF4-FFF2-40B4-BE49-F238E27FC236}">
                  <a16:creationId xmlns:a16="http://schemas.microsoft.com/office/drawing/2014/main" id="{ACF4039C-DCF4-75D6-F68F-43AE2458418D}"/>
                </a:ext>
              </a:extLst>
            </p:cNvPr>
            <p:cNvSpPr txBox="1">
              <a:spLocks/>
            </p:cNvSpPr>
            <p:nvPr/>
          </p:nvSpPr>
          <p:spPr>
            <a:xfrm>
              <a:off x="684213" y="5552344"/>
              <a:ext cx="5597615" cy="830999"/>
            </a:xfrm>
            <a:prstGeom prst="rect">
              <a:avLst/>
            </a:prstGeom>
          </p:spPr>
          <p:txBody>
            <a:bodyPr vert="horz" lIns="0" tIns="0" rIns="0" bIns="0" rtlCol="0" anchor="t">
              <a:normAutofit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 Medium"/>
                  <a:ea typeface="Roboto Slab Medium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 Medium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b="1" dirty="0">
                  <a:latin typeface="Brown" pitchFamily="2" charset="0"/>
                  <a:ea typeface="Roboto Slab Black"/>
                </a:rPr>
                <a:t>KNOW</a:t>
              </a:r>
              <a:r>
                <a:rPr lang="en-GB" dirty="0">
                  <a:ea typeface="Roboto Slab Medium"/>
                </a:rPr>
                <a:t> </a:t>
              </a:r>
              <a:r>
                <a:rPr lang="en-GB" sz="2000" dirty="0">
                  <a:ea typeface="Roboto Slab Medium"/>
                </a:rPr>
                <a:t>who I can talk to and where to ask for help if I need it </a:t>
              </a:r>
              <a:endParaRPr lang="en-GB" sz="2000" b="1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7D801163-1FB6-42A1-9D9E-4C3D1B5832AD}"/>
              </a:ext>
            </a:extLst>
          </p:cNvPr>
          <p:cNvGrpSpPr/>
          <p:nvPr/>
        </p:nvGrpSpPr>
        <p:grpSpPr>
          <a:xfrm>
            <a:off x="525789" y="2936446"/>
            <a:ext cx="5605170" cy="1131732"/>
            <a:chOff x="525789" y="2936446"/>
            <a:chExt cx="5605170" cy="1131732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FF0CC9A7-E419-B1D0-390C-02C4EC074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5789" y="2936446"/>
              <a:ext cx="5605170" cy="1131732"/>
            </a:xfrm>
            <a:prstGeom prst="rect">
              <a:avLst/>
            </a:prstGeom>
          </p:spPr>
        </p:pic>
        <p:sp>
          <p:nvSpPr>
            <p:cNvPr id="15" name="Content Placeholder 4">
              <a:extLst>
                <a:ext uri="{FF2B5EF4-FFF2-40B4-BE49-F238E27FC236}">
                  <a16:creationId xmlns:a16="http://schemas.microsoft.com/office/drawing/2014/main" id="{E1466F53-9DE2-E146-95A1-4B965488C379}"/>
                </a:ext>
              </a:extLst>
            </p:cNvPr>
            <p:cNvSpPr txBox="1">
              <a:spLocks/>
            </p:cNvSpPr>
            <p:nvPr/>
          </p:nvSpPr>
          <p:spPr>
            <a:xfrm>
              <a:off x="684214" y="3060223"/>
              <a:ext cx="5288324" cy="893832"/>
            </a:xfrm>
            <a:prstGeom prst="rect">
              <a:avLst/>
            </a:prstGeom>
          </p:spPr>
          <p:txBody>
            <a:bodyPr vert="horz" lIns="0" tIns="0" rIns="0" bIns="0" rtlCol="0">
              <a:normAutofit lnSpcReduction="10000"/>
            </a:bodyPr>
            <a:lstStyle>
              <a:lvl1pPr marL="0" indent="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Tx/>
                <a:buNone/>
                <a:defRPr sz="2200" b="0" i="0" kern="1200" baseline="0">
                  <a:solidFill>
                    <a:srgbClr val="005E84"/>
                  </a:solidFill>
                  <a:latin typeface="Roboto Slab Medium"/>
                  <a:ea typeface="Roboto Slab Medium" pitchFamily="2" charset="0"/>
                  <a:cs typeface="+mn-cs"/>
                </a:defRPr>
              </a:lvl1pPr>
              <a:lvl2pPr marL="144000" indent="-457200" algn="l" defTabSz="7200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Font typeface="Arial" panose="020B0604020202020204" pitchFamily="34" charset="0"/>
                <a:buChar char="•"/>
                <a:defRPr sz="2200" b="0" i="0" kern="1200" baseline="0">
                  <a:solidFill>
                    <a:srgbClr val="005E84"/>
                  </a:solidFill>
                  <a:latin typeface="Roboto Slab Medium"/>
                  <a:ea typeface="Roboto Slab Light" pitchFamily="2" charset="0"/>
                  <a:cs typeface="+mn-cs"/>
                </a:defRPr>
              </a:lvl2pPr>
              <a:lvl3pPr marL="11430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3pPr>
              <a:lvl4pPr marL="16002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4pPr>
              <a:lvl5pPr marL="2057400" indent="-228600" algn="l" defTabSz="7200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100" b="0" i="0" kern="1200" baseline="0">
                  <a:solidFill>
                    <a:srgbClr val="005E84"/>
                  </a:solidFill>
                  <a:latin typeface="Brown-RegularItalic" pitchFamily="2" charset="77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/>
              <a:r>
                <a:rPr lang="en-GB" sz="2400" b="1" dirty="0">
                  <a:latin typeface="Brown" pitchFamily="2" charset="0"/>
                </a:rPr>
                <a:t>NOTICE</a:t>
              </a:r>
              <a:r>
                <a:rPr lang="en-GB" sz="2000" dirty="0">
                  <a:latin typeface="Roboto Slab Medium"/>
                  <a:ea typeface="Roboto Slab Medium" pitchFamily="2" charset="0"/>
                </a:rPr>
                <a:t> how feeling anxious about social situations can affect the way we think, feel and behave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3845B59F-B224-91C0-7ADA-8FAD7D325574}"/>
              </a:ext>
            </a:extLst>
          </p:cNvPr>
          <p:cNvGrpSpPr/>
          <p:nvPr/>
        </p:nvGrpSpPr>
        <p:grpSpPr>
          <a:xfrm>
            <a:off x="525789" y="1749287"/>
            <a:ext cx="5605170" cy="967815"/>
            <a:chOff x="525789" y="1749287"/>
            <a:chExt cx="5605170" cy="967815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C24E0B9A-8385-EB8F-9EBA-520626A26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5789" y="1749287"/>
              <a:ext cx="5605170" cy="967815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DC46E37-4986-E277-B9F2-F3AABDDB189F}"/>
                </a:ext>
              </a:extLst>
            </p:cNvPr>
            <p:cNvSpPr txBox="1"/>
            <p:nvPr/>
          </p:nvSpPr>
          <p:spPr>
            <a:xfrm>
              <a:off x="612648" y="1886561"/>
              <a:ext cx="5359890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400" b="1" dirty="0">
                  <a:solidFill>
                    <a:srgbClr val="005E84"/>
                  </a:solidFill>
                  <a:latin typeface="Brown"/>
                  <a:ea typeface="Roboto Slab Black"/>
                </a:rPr>
                <a:t>UNDERSTAND</a:t>
              </a:r>
              <a:r>
                <a:rPr lang="en-GB" sz="2000" b="1" dirty="0">
                  <a:latin typeface="Brown"/>
                  <a:ea typeface="Roboto Slab Black"/>
                </a:rPr>
                <a:t> </a:t>
              </a:r>
              <a:r>
                <a:rPr lang="en-GB" sz="2000" dirty="0">
                  <a:solidFill>
                    <a:srgbClr val="005E84"/>
                  </a:solidFill>
                  <a:latin typeface="Roboto Slab Medium" pitchFamily="2" charset="0"/>
                  <a:ea typeface="Roboto Slab Medium" pitchFamily="2" charset="0"/>
                </a:rPr>
                <a:t>what it means to feel anxious about social situations</a:t>
              </a:r>
              <a:endParaRPr lang="en-US" sz="2000" dirty="0">
                <a:solidFill>
                  <a:srgbClr val="005E84"/>
                </a:solidFill>
                <a:latin typeface="Roboto Slab Medium" pitchFamily="2" charset="0"/>
                <a:ea typeface="Roboto Slab Medium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127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AEDBC41-4CB5-3F86-2B3C-BD4E1C9751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8769" y="2226467"/>
            <a:ext cx="6311555" cy="1070874"/>
          </a:xfrm>
        </p:spPr>
        <p:txBody>
          <a:bodyPr/>
          <a:lstStyle/>
          <a:p>
            <a:r>
              <a:rPr lang="en-US" dirty="0">
                <a:latin typeface="Brown-RegularItalic"/>
              </a:rPr>
              <a:t>Exploring the meaning:</a:t>
            </a:r>
            <a:br>
              <a:rPr lang="en-US" dirty="0"/>
            </a:br>
            <a:r>
              <a:rPr lang="en-US" b="0" dirty="0">
                <a:latin typeface="Brown-RegularItalic"/>
              </a:rPr>
              <a:t>Feeling anxious about social situations</a:t>
            </a:r>
          </a:p>
        </p:txBody>
      </p:sp>
      <p:pic>
        <p:nvPicPr>
          <p:cNvPr id="5" name="Picture 4" descr="A cartoon of a person with her hands on her face&#10;&#10;Description automatically generated">
            <a:extLst>
              <a:ext uri="{FF2B5EF4-FFF2-40B4-BE49-F238E27FC236}">
                <a16:creationId xmlns:a16="http://schemas.microsoft.com/office/drawing/2014/main" id="{8913795C-150A-E200-221A-460D75452C7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4712">
            <a:off x="382828" y="4651027"/>
            <a:ext cx="1596266" cy="1815249"/>
          </a:xfrm>
          <a:prstGeom prst="rect">
            <a:avLst/>
          </a:prstGeom>
        </p:spPr>
      </p:pic>
      <p:pic>
        <p:nvPicPr>
          <p:cNvPr id="7" name="Picture 6" descr="A group of women standing together&#10;&#10;Description automatically generated">
            <a:extLst>
              <a:ext uri="{FF2B5EF4-FFF2-40B4-BE49-F238E27FC236}">
                <a16:creationId xmlns:a16="http://schemas.microsoft.com/office/drawing/2014/main" id="{DE969DC5-0397-8E04-4DBE-F92D6757064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3654" y="2065655"/>
            <a:ext cx="2209633" cy="2463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174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CE89D-B775-C95D-7F21-4A94BE9053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rown" pitchFamily="2" charset="0"/>
              </a:rPr>
              <a:t>Feeling anxious</a:t>
            </a:r>
            <a:endParaRPr lang="en-US" dirty="0">
              <a:highlight>
                <a:srgbClr val="FFFF00"/>
              </a:highlight>
              <a:latin typeface="Brown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3564E-6A2B-FF08-4E68-D06053B45B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4214" y="2443733"/>
            <a:ext cx="4844998" cy="2478086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2800" i="0" u="none" strike="noStrike" dirty="0">
                <a:effectLst/>
                <a:latin typeface="Roboto Slab Medium" pitchFamily="2" charset="0"/>
              </a:rPr>
              <a:t>This can involve feeling worried, nervous or afraid about something that we feel might happen.</a:t>
            </a:r>
          </a:p>
          <a:p>
            <a:endParaRPr lang="en-GB" dirty="0">
              <a:latin typeface="Roboto Slab Medium" pitchFamily="2" charset="0"/>
            </a:endParaRPr>
          </a:p>
          <a:p>
            <a:endParaRPr lang="en-GB" dirty="0">
              <a:latin typeface="Roboto Slab Medium" pitchFamily="2" charset="0"/>
            </a:endParaRPr>
          </a:p>
          <a:p>
            <a:endParaRPr lang="en-GB" b="0" i="0" u="none" strike="noStrike" dirty="0">
              <a:solidFill>
                <a:srgbClr val="4D5156"/>
              </a:solidFill>
              <a:effectLst/>
              <a:latin typeface="Roboto Slab Medium" pitchFamily="2" charset="0"/>
            </a:endParaRPr>
          </a:p>
          <a:p>
            <a:endParaRPr lang="en-GB" dirty="0">
              <a:solidFill>
                <a:srgbClr val="4D5156"/>
              </a:solidFill>
              <a:latin typeface="Roboto Slab Medium" pitchFamily="2" charset="0"/>
            </a:endParaRPr>
          </a:p>
          <a:p>
            <a:endParaRPr lang="en-US" dirty="0">
              <a:latin typeface="Roboto Slab Medium" pitchFamily="2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3778F437-6654-824B-FD89-8A9E899C4372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D7EE726-457D-14BC-3A92-73FE2134EDD0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7" name="Picture 6" descr="A cartoon of a person with blue hair&#10;&#10;Description automatically generated">
            <a:extLst>
              <a:ext uri="{FF2B5EF4-FFF2-40B4-BE49-F238E27FC236}">
                <a16:creationId xmlns:a16="http://schemas.microsoft.com/office/drawing/2014/main" id="{727EDB4D-C76D-501A-1618-1EDEBA14D45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7453" y="1991704"/>
            <a:ext cx="2411852" cy="2874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19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ECE89D-B775-C95D-7F21-4A94BE9053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Brown" pitchFamily="2" charset="0"/>
              </a:rPr>
              <a:t>Feeling anxious</a:t>
            </a:r>
            <a:endParaRPr lang="en-US" dirty="0">
              <a:highlight>
                <a:srgbClr val="FFFF00"/>
              </a:highlight>
              <a:latin typeface="Brown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3564E-6A2B-FF08-4E68-D06053B45B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0960" y="2390725"/>
            <a:ext cx="5181749" cy="2478086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GB" sz="3000" i="0" u="none" strike="noStrike" dirty="0">
                <a:effectLst/>
                <a:latin typeface="Roboto Slab Medium" pitchFamily="2" charset="0"/>
                <a:cs typeface="arial"/>
              </a:rPr>
              <a:t>It can affect the way we think, feel and behave. </a:t>
            </a:r>
            <a:endParaRPr lang="en-GB" sz="3000" dirty="0">
              <a:latin typeface="arial" panose="020B0604020202020204" pitchFamily="34" charset="0"/>
            </a:endParaRPr>
          </a:p>
          <a:p>
            <a:endParaRPr lang="en-GB" b="0" i="0" u="none" strike="noStrike" dirty="0">
              <a:solidFill>
                <a:srgbClr val="4D5156"/>
              </a:solidFill>
              <a:effectLst/>
              <a:latin typeface="arial" panose="020B0604020202020204" pitchFamily="34" charset="0"/>
            </a:endParaRPr>
          </a:p>
          <a:p>
            <a:endParaRPr lang="en-GB" dirty="0">
              <a:solidFill>
                <a:srgbClr val="4D5156"/>
              </a:solidFill>
              <a:latin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6A4AD82-0CF5-B383-4CB3-EFC7CB6116C3}"/>
              </a:ext>
            </a:extLst>
          </p:cNvPr>
          <p:cNvSpPr/>
          <p:nvPr/>
        </p:nvSpPr>
        <p:spPr>
          <a:xfrm>
            <a:off x="5529211" y="1359000"/>
            <a:ext cx="4140000" cy="4140000"/>
          </a:xfrm>
          <a:prstGeom prst="ellipse">
            <a:avLst/>
          </a:prstGeom>
          <a:solidFill>
            <a:srgbClr val="94C1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9971025-F6B3-BEB9-1EF7-E5EB0D622F20}"/>
              </a:ext>
            </a:extLst>
          </p:cNvPr>
          <p:cNvSpPr/>
          <p:nvPr/>
        </p:nvSpPr>
        <p:spPr>
          <a:xfrm>
            <a:off x="5799211" y="1629000"/>
            <a:ext cx="3600000" cy="360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0</a:t>
            </a:r>
          </a:p>
        </p:txBody>
      </p:sp>
      <p:pic>
        <p:nvPicPr>
          <p:cNvPr id="7" name="Picture 6" descr="A blue head with a white outline of a person and a green head with a white outline of a person and a green head with a white brain and a green head with a white brain drawn on&#10;&#10;Description automatically generated">
            <a:extLst>
              <a:ext uri="{FF2B5EF4-FFF2-40B4-BE49-F238E27FC236}">
                <a16:creationId xmlns:a16="http://schemas.microsoft.com/office/drawing/2014/main" id="{610C4887-2F6C-8082-D78A-C5FA404C544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06961" y="2133600"/>
            <a:ext cx="2984500" cy="2590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C95FD1E-B781-1B9C-B64B-C5B11E3EE796}"/>
              </a:ext>
            </a:extLst>
          </p:cNvPr>
          <p:cNvSpPr txBox="1"/>
          <p:nvPr/>
        </p:nvSpPr>
        <p:spPr>
          <a:xfrm>
            <a:off x="551885" y="2413337"/>
            <a:ext cx="511232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i="0" u="none" strike="noStrike" dirty="0">
                <a:solidFill>
                  <a:srgbClr val="005E84"/>
                </a:solidFill>
                <a:effectLst/>
                <a:latin typeface="Roboto Slab Medium" pitchFamily="2" charset="0"/>
                <a:cs typeface="arial"/>
              </a:rPr>
              <a:t>It can be felt in our bodies too.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CC9D44-8782-D826-CA07-C01545BA5CB6}"/>
              </a:ext>
            </a:extLst>
          </p:cNvPr>
          <p:cNvSpPr txBox="1"/>
          <p:nvPr/>
        </p:nvSpPr>
        <p:spPr>
          <a:xfrm>
            <a:off x="590072" y="2325012"/>
            <a:ext cx="5112326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000" i="0" u="none" strike="noStrike" dirty="0">
                <a:solidFill>
                  <a:srgbClr val="005E84"/>
                </a:solidFill>
                <a:effectLst/>
                <a:latin typeface="Roboto Slab Medium" pitchFamily="2" charset="0"/>
                <a:cs typeface="arial"/>
              </a:rPr>
              <a:t>Sometimes we might feel sick, our </a:t>
            </a:r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cs typeface="arial"/>
              </a:rPr>
              <a:t>hearts</a:t>
            </a:r>
            <a:r>
              <a:rPr lang="en-GB" sz="3000" i="0" u="none" strike="noStrike" dirty="0">
                <a:solidFill>
                  <a:srgbClr val="005E84"/>
                </a:solidFill>
                <a:effectLst/>
                <a:latin typeface="Roboto Slab Medium" pitchFamily="2" charset="0"/>
                <a:cs typeface="arial"/>
              </a:rPr>
              <a:t> might beat </a:t>
            </a:r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cs typeface="arial"/>
              </a:rPr>
              <a:t>faster</a:t>
            </a:r>
            <a:r>
              <a:rPr lang="en-GB" sz="3000" i="0" u="none" strike="noStrike" dirty="0">
                <a:solidFill>
                  <a:srgbClr val="005E84"/>
                </a:solidFill>
                <a:effectLst/>
                <a:latin typeface="Roboto Slab Medium" pitchFamily="2" charset="0"/>
                <a:cs typeface="arial"/>
              </a:rPr>
              <a:t> </a:t>
            </a:r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cs typeface="arial"/>
              </a:rPr>
              <a:t>than usual, </a:t>
            </a:r>
            <a:r>
              <a:rPr lang="en-GB" sz="3000" i="0" u="none" strike="noStrike" dirty="0">
                <a:solidFill>
                  <a:srgbClr val="005E84"/>
                </a:solidFill>
                <a:effectLst/>
                <a:latin typeface="Roboto Slab Medium" pitchFamily="2" charset="0"/>
                <a:cs typeface="arial"/>
              </a:rPr>
              <a:t>or we might breathe </a:t>
            </a:r>
            <a:r>
              <a:rPr lang="en-GB" sz="3000" dirty="0">
                <a:solidFill>
                  <a:srgbClr val="005E84"/>
                </a:solidFill>
                <a:latin typeface="Roboto Slab Medium" pitchFamily="2" charset="0"/>
                <a:cs typeface="arial"/>
              </a:rPr>
              <a:t>quicker than usual,</a:t>
            </a:r>
            <a:r>
              <a:rPr lang="en-GB" sz="3000" i="0" u="none" strike="noStrike" dirty="0">
                <a:solidFill>
                  <a:srgbClr val="005E84"/>
                </a:solidFill>
                <a:effectLst/>
                <a:latin typeface="Roboto Slab Medium" pitchFamily="2" charset="0"/>
                <a:cs typeface="arial"/>
              </a:rPr>
              <a:t> for example.</a:t>
            </a:r>
            <a:endParaRPr lang="en-US" sz="3000" dirty="0"/>
          </a:p>
        </p:txBody>
      </p:sp>
      <p:pic>
        <p:nvPicPr>
          <p:cNvPr id="9" name="Picture 8" descr="A purple heart with green lines&#10;&#10;Description automatically generated">
            <a:extLst>
              <a:ext uri="{FF2B5EF4-FFF2-40B4-BE49-F238E27FC236}">
                <a16:creationId xmlns:a16="http://schemas.microsoft.com/office/drawing/2014/main" id="{4E4D0A95-365E-B479-1CC4-C286BBF588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0171" y="2338264"/>
            <a:ext cx="2565345" cy="2238499"/>
          </a:xfrm>
          <a:prstGeom prst="rect">
            <a:avLst/>
          </a:prstGeom>
        </p:spPr>
      </p:pic>
      <p:pic>
        <p:nvPicPr>
          <p:cNvPr id="6" name="Picture 5" descr="A white silhouette of a person&#10;&#10;Description automatically generated">
            <a:extLst>
              <a:ext uri="{FF2B5EF4-FFF2-40B4-BE49-F238E27FC236}">
                <a16:creationId xmlns:a16="http://schemas.microsoft.com/office/drawing/2014/main" id="{B25D701B-797D-D133-DE89-2BBA815A2E5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3758" y="1700090"/>
            <a:ext cx="4378170" cy="344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70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harlie Waller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b0932b2-0880-40b8-874b-867a586df499">
      <Terms xmlns="http://schemas.microsoft.com/office/infopath/2007/PartnerControls"/>
    </lcf76f155ced4ddcb4097134ff3c332f>
    <TaxCatchAll xmlns="c24be428-2353-415a-b5b1-dcb6d2e6748f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4D4C8A8D54A742ABE019456BD19D6A" ma:contentTypeVersion="17" ma:contentTypeDescription="Create a new document." ma:contentTypeScope="" ma:versionID="2d79070469e622a958c465a64216c23c">
  <xsd:schema xmlns:xsd="http://www.w3.org/2001/XMLSchema" xmlns:xs="http://www.w3.org/2001/XMLSchema" xmlns:p="http://schemas.microsoft.com/office/2006/metadata/properties" xmlns:ns2="bb0932b2-0880-40b8-874b-867a586df499" xmlns:ns3="c24be428-2353-415a-b5b1-dcb6d2e6748f" targetNamespace="http://schemas.microsoft.com/office/2006/metadata/properties" ma:root="true" ma:fieldsID="1dbbad46f1f9ab289939d8b5acc6306f" ns2:_="" ns3:_="">
    <xsd:import namespace="bb0932b2-0880-40b8-874b-867a586df499"/>
    <xsd:import namespace="c24be428-2353-415a-b5b1-dcb6d2e674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0932b2-0880-40b8-874b-867a586df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d28ccc9-dd63-40c3-aca5-f8d4411b7bf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4be428-2353-415a-b5b1-dcb6d2e6748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2249c597-53a3-4fad-88b3-a0c25bd2dcae}" ma:internalName="TaxCatchAll" ma:showField="CatchAllData" ma:web="c24be428-2353-415a-b5b1-dcb6d2e674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58BCA2B-FB4B-441C-8D1E-BEAF57C548B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11235FD-532F-4515-A483-27584A454F74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bb0932b2-0880-40b8-874b-867a586df499"/>
    <ds:schemaRef ds:uri="http://purl.org/dc/elements/1.1/"/>
    <ds:schemaRef ds:uri="http://schemas.microsoft.com/office/infopath/2007/PartnerControls"/>
    <ds:schemaRef ds:uri="http://purl.org/dc/dcmitype/"/>
    <ds:schemaRef ds:uri="c24be428-2353-415a-b5b1-dcb6d2e6748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C767915-0D88-4FE8-A535-99AD968B28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b0932b2-0880-40b8-874b-867a586df499"/>
    <ds:schemaRef ds:uri="c24be428-2353-415a-b5b1-dcb6d2e6748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8070</TotalTime>
  <Words>1409</Words>
  <Application>Microsoft Macintosh PowerPoint</Application>
  <PresentationFormat>On-screen Show (4:3)</PresentationFormat>
  <Paragraphs>221</Paragraphs>
  <Slides>46</Slides>
  <Notes>23</Notes>
  <HiddenSlides>0</HiddenSlides>
  <MMClips>2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8" baseType="lpstr">
      <vt:lpstr>-webkit-standard</vt:lpstr>
      <vt:lpstr>Arial</vt:lpstr>
      <vt:lpstr>Arial</vt:lpstr>
      <vt:lpstr>Arial,Sans-Serif</vt:lpstr>
      <vt:lpstr>Brown</vt:lpstr>
      <vt:lpstr>BROWN-LIGHT</vt:lpstr>
      <vt:lpstr>Brown-RegularItalic</vt:lpstr>
      <vt:lpstr>Calibri</vt:lpstr>
      <vt:lpstr>Roboto Slab Black</vt:lpstr>
      <vt:lpstr>Roboto Slab Light</vt:lpstr>
      <vt:lpstr>Roboto Slab Medium</vt:lpstr>
      <vt:lpstr>Charlie Waller Theme</vt:lpstr>
      <vt:lpstr>PowerPoint Presentation</vt:lpstr>
      <vt:lpstr>Working together…</vt:lpstr>
      <vt:lpstr>Working together…</vt:lpstr>
      <vt:lpstr>The CoRAY Project with  the Charlie Waller Trust </vt:lpstr>
      <vt:lpstr>PowerPoint Presentation</vt:lpstr>
      <vt:lpstr>Learning outcomes </vt:lpstr>
      <vt:lpstr>Exploring the meaning: Feeling anxious about social situations</vt:lpstr>
      <vt:lpstr>Feeling anxious</vt:lpstr>
      <vt:lpstr>Feeling anxious</vt:lpstr>
      <vt:lpstr>Feeling anxious</vt:lpstr>
      <vt:lpstr>Meet Kim and Kamal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Exploring  social situations</vt:lpstr>
      <vt:lpstr>Why might someone feel anxious in these social situations?</vt:lpstr>
      <vt:lpstr>Exploring how feeling anxious about a social situation can affect someone</vt:lpstr>
      <vt:lpstr>Activity</vt:lpstr>
      <vt:lpstr>Activity  Explore what it felt like to be Yusef</vt:lpstr>
      <vt:lpstr>PowerPoint Presentation</vt:lpstr>
      <vt:lpstr>PowerPoint Presentation</vt:lpstr>
      <vt:lpstr>PowerPoint Presentation</vt:lpstr>
      <vt:lpstr>Effects of safety seeking behaviours</vt:lpstr>
      <vt:lpstr>Examples of safety seeking behaviours...  </vt:lpstr>
      <vt:lpstr>Examples of safety seeking behaviours...  </vt:lpstr>
      <vt:lpstr>Why is it important not to completely avoid facing situations that we feel anxious about? </vt:lpstr>
      <vt:lpstr>Remember...</vt:lpstr>
      <vt:lpstr>Break</vt:lpstr>
      <vt:lpstr>Exploring what helps</vt:lpstr>
      <vt:lpstr>PowerPoint Presentation</vt:lpstr>
      <vt:lpstr>PowerPoint Presentation</vt:lpstr>
      <vt:lpstr>PowerPoint Presentation</vt:lpstr>
      <vt:lpstr>PowerPoint Presentation</vt:lpstr>
      <vt:lpstr>What to do when you are…</vt:lpstr>
      <vt:lpstr>PowerPoint Presentation</vt:lpstr>
      <vt:lpstr>Speak out</vt:lpstr>
      <vt:lpstr>Supporting a friend</vt:lpstr>
      <vt:lpstr>PowerPoint Presentation</vt:lpstr>
      <vt:lpstr>Am I able to: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Robin Worrall</dc:creator>
  <cp:lastModifiedBy>Emily Wyatt</cp:lastModifiedBy>
  <cp:revision>182</cp:revision>
  <dcterms:created xsi:type="dcterms:W3CDTF">2020-08-14T13:32:42Z</dcterms:created>
  <dcterms:modified xsi:type="dcterms:W3CDTF">2025-05-29T08:38:04Z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0x010100684D4C8A8D54A742ABE019456BD19D6A</vt:lpwstr>
  </property>
  <property fmtid="{D5CDD505-2E9C-101B-9397-08002B2CF9AE}" pid="3" name="MediaServiceImageTags">
    <vt:lpwstr/>
  </property>
</Properties>
</file>