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38"/>
  </p:notesMasterIdLst>
  <p:sldIdLst>
    <p:sldId id="263" r:id="rId5"/>
    <p:sldId id="1676" r:id="rId6"/>
    <p:sldId id="4417" r:id="rId7"/>
    <p:sldId id="4418" r:id="rId8"/>
    <p:sldId id="4504" r:id="rId9"/>
    <p:sldId id="4477" r:id="rId10"/>
    <p:sldId id="4424" r:id="rId11"/>
    <p:sldId id="4513" r:id="rId12"/>
    <p:sldId id="4478" r:id="rId13"/>
    <p:sldId id="4503" r:id="rId14"/>
    <p:sldId id="4508" r:id="rId15"/>
    <p:sldId id="4507" r:id="rId16"/>
    <p:sldId id="4506" r:id="rId17"/>
    <p:sldId id="4515" r:id="rId18"/>
    <p:sldId id="4516" r:id="rId19"/>
    <p:sldId id="4463" r:id="rId20"/>
    <p:sldId id="4509" r:id="rId21"/>
    <p:sldId id="4465" r:id="rId22"/>
    <p:sldId id="4485" r:id="rId23"/>
    <p:sldId id="4484" r:id="rId24"/>
    <p:sldId id="4483" r:id="rId25"/>
    <p:sldId id="4486" r:id="rId26"/>
    <p:sldId id="4514" r:id="rId27"/>
    <p:sldId id="4511" r:id="rId28"/>
    <p:sldId id="4487" r:id="rId29"/>
    <p:sldId id="4488" r:id="rId30"/>
    <p:sldId id="4489" r:id="rId31"/>
    <p:sldId id="4490" r:id="rId32"/>
    <p:sldId id="4501" r:id="rId33"/>
    <p:sldId id="4496" r:id="rId34"/>
    <p:sldId id="4497" r:id="rId35"/>
    <p:sldId id="4502" r:id="rId36"/>
    <p:sldId id="4460"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EFBE7F-D13F-3AEA-BAD4-F6229168479A}" name="Gemma Fieldsend" initials="GF" userId="S::gemma.fieldsend@charliewaller.org::043243c8-70e3-45eb-8c25-0121049914d5" providerId="AD"/>
  <p188:author id="{9796DBC9-679B-D37B-014C-1B081BB135C6}" name="Gemma Darby" initials="GD" userId="bb2e85c27c9b490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29FD8"/>
    <a:srgbClr val="F44B7E"/>
    <a:srgbClr val="005E84"/>
    <a:srgbClr val="79A3DC"/>
    <a:srgbClr val="94C11F"/>
    <a:srgbClr val="769D91"/>
    <a:srgbClr val="EF811B"/>
    <a:srgbClr val="0081C3"/>
    <a:srgbClr val="87E5FF"/>
    <a:srgbClr val="69B0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49"/>
    <p:restoredTop sz="94698"/>
  </p:normalViewPr>
  <p:slideViewPr>
    <p:cSldViewPr snapToGrid="0">
      <p:cViewPr varScale="1">
        <p:scale>
          <a:sx n="100" d="100"/>
          <a:sy n="100" d="100"/>
        </p:scale>
        <p:origin x="760" y="160"/>
      </p:cViewPr>
      <p:guideLst>
        <p:guide orient="horz" pos="2183"/>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C7A3B-5F49-184E-BD36-866947A20926}" type="datetimeFigureOut">
              <a:rPr lang="en-US" smtClean="0"/>
              <a:t>6/19/23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CA5DC-5553-2447-9EEC-CB1D7E52EA0F}" type="slidenum">
              <a:rPr lang="en-US" smtClean="0"/>
              <a:t>‹#›</a:t>
            </a:fld>
            <a:endParaRPr lang="en-US"/>
          </a:p>
        </p:txBody>
      </p:sp>
    </p:spTree>
    <p:extLst>
      <p:ext uri="{BB962C8B-B14F-4D97-AF65-F5344CB8AC3E}">
        <p14:creationId xmlns:p14="http://schemas.microsoft.com/office/powerpoint/2010/main" val="4219809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1.00</a:t>
            </a:r>
          </a:p>
        </p:txBody>
      </p:sp>
      <p:sp>
        <p:nvSpPr>
          <p:cNvPr id="4" name="Slide Number Placeholder 3"/>
          <p:cNvSpPr>
            <a:spLocks noGrp="1"/>
          </p:cNvSpPr>
          <p:nvPr>
            <p:ph type="sldNum" sz="quarter" idx="10"/>
          </p:nvPr>
        </p:nvSpPr>
        <p:spPr/>
        <p:txBody>
          <a:bodyPr/>
          <a:lstStyle/>
          <a:p>
            <a:fld id="{87A04282-26E0-45A1-8E09-028CB16A080B}" type="slidenum">
              <a:rPr lang="en-GB" smtClean="0"/>
              <a:t>1</a:t>
            </a:fld>
            <a:endParaRPr lang="en-GB"/>
          </a:p>
        </p:txBody>
      </p:sp>
    </p:spTree>
    <p:extLst>
      <p:ext uri="{BB962C8B-B14F-4D97-AF65-F5344CB8AC3E}">
        <p14:creationId xmlns:p14="http://schemas.microsoft.com/office/powerpoint/2010/main" val="134605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16</a:t>
            </a:fld>
            <a:endParaRPr lang="en-US"/>
          </a:p>
        </p:txBody>
      </p:sp>
    </p:spTree>
    <p:extLst>
      <p:ext uri="{BB962C8B-B14F-4D97-AF65-F5344CB8AC3E}">
        <p14:creationId xmlns:p14="http://schemas.microsoft.com/office/powerpoint/2010/main" val="592989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17</a:t>
            </a:fld>
            <a:endParaRPr lang="en-US"/>
          </a:p>
        </p:txBody>
      </p:sp>
    </p:spTree>
    <p:extLst>
      <p:ext uri="{BB962C8B-B14F-4D97-AF65-F5344CB8AC3E}">
        <p14:creationId xmlns:p14="http://schemas.microsoft.com/office/powerpoint/2010/main" val="3527021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Highlight that thoughts, feeling and behaviours are linked and the way we think and feel can affect the way we behave, which can enhance ones’ experience of anxiety (feed the anxiety)- using slide 15 on the IWB.</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Aim to help students understand that unhelpful thoughts and feelings can lead to a person developing </a:t>
            </a:r>
            <a:r>
              <a:rPr lang="en-GB" sz="1200" b="1" kern="1200">
                <a:solidFill>
                  <a:schemeClr val="tx1"/>
                </a:solidFill>
                <a:effectLst/>
                <a:latin typeface="+mn-lt"/>
                <a:ea typeface="+mn-ea"/>
                <a:cs typeface="+mn-cs"/>
              </a:rPr>
              <a:t>safety behaviours- </a:t>
            </a:r>
            <a:r>
              <a:rPr lang="en-GB" sz="1200" kern="1200">
                <a:solidFill>
                  <a:schemeClr val="tx1"/>
                </a:solidFill>
                <a:effectLst/>
                <a:latin typeface="+mn-lt"/>
                <a:ea typeface="+mn-ea"/>
                <a:cs typeface="+mn-cs"/>
              </a:rPr>
              <a:t>for example, Jenny, from the resource ‘The Class Presentation’, ended up avoiding the class presentation because her thoughts made her feel anxious and scared, which resulted in her avoiding to be safe. However, Max’s approach meant his thoughts were more helpful and his feelings were less anxious, resulting in hi, facing his fear, with support</a:t>
            </a:r>
            <a:r>
              <a:rPr lang="en-GB">
                <a:effectLst/>
              </a:rPr>
              <a:t> </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18</a:t>
            </a:fld>
            <a:endParaRPr lang="en-US"/>
          </a:p>
        </p:txBody>
      </p:sp>
    </p:spTree>
    <p:extLst>
      <p:ext uri="{BB962C8B-B14F-4D97-AF65-F5344CB8AC3E}">
        <p14:creationId xmlns:p14="http://schemas.microsoft.com/office/powerpoint/2010/main" val="274484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Give students resource 1- Yusef and the party to read</a:t>
            </a:r>
          </a:p>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19</a:t>
            </a:fld>
            <a:endParaRPr lang="en-US"/>
          </a:p>
        </p:txBody>
      </p:sp>
    </p:spTree>
    <p:extLst>
      <p:ext uri="{BB962C8B-B14F-4D97-AF65-F5344CB8AC3E}">
        <p14:creationId xmlns:p14="http://schemas.microsoft.com/office/powerpoint/2010/main" val="36191795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It is also worth acknowledging that some responses are appropriate (first time doing something/ having an audience) and we need to learn techniques, some might be more than that, such as signs of social anxiety, and we might benefit from to developing a few more techniques to support ourselves if it is interfering with daily life.</a:t>
            </a:r>
            <a:endParaRPr lang="en-US"/>
          </a:p>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21</a:t>
            </a:fld>
            <a:endParaRPr lang="en-US"/>
          </a:p>
        </p:txBody>
      </p:sp>
    </p:spTree>
    <p:extLst>
      <p:ext uri="{BB962C8B-B14F-4D97-AF65-F5344CB8AC3E}">
        <p14:creationId xmlns:p14="http://schemas.microsoft.com/office/powerpoint/2010/main" val="2489351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It is also worth acknowledging that some responses are appropriate (first time doing something/ having an audience) and we need to learn techniques, some might be more than that, such as signs of social anxiety, and we might benefit from to developing a few more techniques to support ourselves if it is interfering with daily life.</a:t>
            </a:r>
            <a:endParaRPr lang="en-US"/>
          </a:p>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22</a:t>
            </a:fld>
            <a:endParaRPr lang="en-US"/>
          </a:p>
        </p:txBody>
      </p:sp>
    </p:spTree>
    <p:extLst>
      <p:ext uri="{BB962C8B-B14F-4D97-AF65-F5344CB8AC3E}">
        <p14:creationId xmlns:p14="http://schemas.microsoft.com/office/powerpoint/2010/main" val="2910429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29</a:t>
            </a:fld>
            <a:endParaRPr lang="en-US"/>
          </a:p>
        </p:txBody>
      </p:sp>
    </p:spTree>
    <p:extLst>
      <p:ext uri="{BB962C8B-B14F-4D97-AF65-F5344CB8AC3E}">
        <p14:creationId xmlns:p14="http://schemas.microsoft.com/office/powerpoint/2010/main" val="3722555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Highlight the importance of speaking out about a worry- the two sites are hyperlinked </a:t>
            </a:r>
          </a:p>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30</a:t>
            </a:fld>
            <a:endParaRPr lang="en-US"/>
          </a:p>
        </p:txBody>
      </p:sp>
    </p:spTree>
    <p:extLst>
      <p:ext uri="{BB962C8B-B14F-4D97-AF65-F5344CB8AC3E}">
        <p14:creationId xmlns:p14="http://schemas.microsoft.com/office/powerpoint/2010/main" val="3490158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A04282-26E0-45A1-8E09-028CB16A080B}" type="slidenum">
              <a:rPr lang="en-GB" smtClean="0"/>
              <a:t>33</a:t>
            </a:fld>
            <a:endParaRPr lang="en-GB"/>
          </a:p>
        </p:txBody>
      </p:sp>
    </p:spTree>
    <p:extLst>
      <p:ext uri="{BB962C8B-B14F-4D97-AF65-F5344CB8AC3E}">
        <p14:creationId xmlns:p14="http://schemas.microsoft.com/office/powerpoint/2010/main" val="334710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 mindful that when we talk about things like anxiety, it can sometimes bring up different emotions within us. That is ok and we all react differently. If at any point, anyone feels uncomfortable, or they need some time out, they can always come and talk to an adult in the room or take a break, go to the toilet, get a drink or go to a quiet place (this will depend on what the school has set up for this so will vary between settings). Please also make clear that the teacher will be around after to talk to anyone if they have anything they feel they need to talk about. Equally, it can be helpful to try and listen to the ideas in the session- try to stay with us if you can but if you need that break, do not hesitate to take it. </a:t>
            </a:r>
          </a:p>
          <a:p>
            <a:endParaRPr lang="en-US"/>
          </a:p>
          <a:p>
            <a:r>
              <a:rPr lang="en-US"/>
              <a:t>It can also be important to highlight that this session can be really helpful in giving us tools to help manage situations where we feel anxious or nervous, or if we have a friend who might be experiencing it. Equally, it might be that some people don’t feel this way but being aware of it can help us develop more compassion towards others who do experience it. So the lesson can be useful for all of us for different reasons. </a:t>
            </a:r>
          </a:p>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2</a:t>
            </a:fld>
            <a:endParaRPr lang="en-US"/>
          </a:p>
        </p:txBody>
      </p:sp>
    </p:spTree>
    <p:extLst>
      <p:ext uri="{BB962C8B-B14F-4D97-AF65-F5344CB8AC3E}">
        <p14:creationId xmlns:p14="http://schemas.microsoft.com/office/powerpoint/2010/main" val="3500250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images are hyperlinked so you can explore the website/ show it to students:</a:t>
            </a:r>
          </a:p>
          <a:p>
            <a:endParaRPr lang="en-US"/>
          </a:p>
          <a:p>
            <a:r>
              <a:rPr lang="en-US"/>
              <a:t>https://emergingminds.org.uk/co-ray-young-people-evidence-informed-briefings/</a:t>
            </a:r>
          </a:p>
          <a:p>
            <a:r>
              <a:rPr lang="en-US"/>
              <a:t>https://charliewaller.org/resources/asking-for-help-young-person/ </a:t>
            </a:r>
          </a:p>
        </p:txBody>
      </p:sp>
      <p:sp>
        <p:nvSpPr>
          <p:cNvPr id="4" name="Slide Number Placeholder 3"/>
          <p:cNvSpPr>
            <a:spLocks noGrp="1"/>
          </p:cNvSpPr>
          <p:nvPr>
            <p:ph type="sldNum" sz="quarter" idx="5"/>
          </p:nvPr>
        </p:nvSpPr>
        <p:spPr/>
        <p:txBody>
          <a:bodyPr/>
          <a:lstStyle/>
          <a:p>
            <a:fld id="{A77CA5DC-5553-2447-9EEC-CB1D7E52EA0F}" type="slidenum">
              <a:rPr lang="en-US" smtClean="0"/>
              <a:t>3</a:t>
            </a:fld>
            <a:endParaRPr lang="en-US"/>
          </a:p>
        </p:txBody>
      </p:sp>
    </p:spTree>
    <p:extLst>
      <p:ext uri="{BB962C8B-B14F-4D97-AF65-F5344CB8AC3E}">
        <p14:creationId xmlns:p14="http://schemas.microsoft.com/office/powerpoint/2010/main" val="2689952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image is hyperlinked so you can explore the website/ show it to students</a:t>
            </a:r>
          </a:p>
        </p:txBody>
      </p:sp>
      <p:sp>
        <p:nvSpPr>
          <p:cNvPr id="4" name="Slide Number Placeholder 3"/>
          <p:cNvSpPr>
            <a:spLocks noGrp="1"/>
          </p:cNvSpPr>
          <p:nvPr>
            <p:ph type="sldNum" sz="quarter" idx="5"/>
          </p:nvPr>
        </p:nvSpPr>
        <p:spPr/>
        <p:txBody>
          <a:bodyPr/>
          <a:lstStyle/>
          <a:p>
            <a:fld id="{A77CA5DC-5553-2447-9EEC-CB1D7E52EA0F}" type="slidenum">
              <a:rPr lang="en-US" smtClean="0"/>
              <a:t>4</a:t>
            </a:fld>
            <a:endParaRPr lang="en-US"/>
          </a:p>
        </p:txBody>
      </p:sp>
    </p:spTree>
    <p:extLst>
      <p:ext uri="{BB962C8B-B14F-4D97-AF65-F5344CB8AC3E}">
        <p14:creationId xmlns:p14="http://schemas.microsoft.com/office/powerpoint/2010/main" val="305176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a:solidFill>
                  <a:schemeClr val="tx1"/>
                </a:solidFill>
                <a:effectLst/>
                <a:latin typeface="+mn-lt"/>
                <a:ea typeface="+mn-ea"/>
                <a:cs typeface="+mn-cs"/>
              </a:rPr>
              <a:t>Give students copies of the text message resource to look at and discuss: https://emergingminds.org.uk/wp-content/uploads/2022/03/Text-Message_Social-Anxiety.pdf</a:t>
            </a:r>
            <a:endParaRPr lang="en-GB" sz="1200" b="0" i="0" kern="1200">
              <a:solidFill>
                <a:schemeClr val="tx1"/>
              </a:solidFill>
              <a:effectLst/>
              <a:latin typeface="+mn-lt"/>
              <a:ea typeface="+mn-ea"/>
              <a:cs typeface="+mn-cs"/>
            </a:endParaRPr>
          </a:p>
          <a:p>
            <a:endParaRPr lang="en-GB"/>
          </a:p>
        </p:txBody>
      </p:sp>
      <p:sp>
        <p:nvSpPr>
          <p:cNvPr id="4" name="Slide Number Placeholder 3"/>
          <p:cNvSpPr>
            <a:spLocks noGrp="1"/>
          </p:cNvSpPr>
          <p:nvPr>
            <p:ph type="sldNum" sz="quarter" idx="5"/>
          </p:nvPr>
        </p:nvSpPr>
        <p:spPr/>
        <p:txBody>
          <a:bodyPr/>
          <a:lstStyle/>
          <a:p>
            <a:fld id="{A77CA5DC-5553-2447-9EEC-CB1D7E52EA0F}" type="slidenum">
              <a:rPr lang="en-US" smtClean="0"/>
              <a:t>6</a:t>
            </a:fld>
            <a:endParaRPr lang="en-US"/>
          </a:p>
        </p:txBody>
      </p:sp>
    </p:spTree>
    <p:extLst>
      <p:ext uri="{BB962C8B-B14F-4D97-AF65-F5344CB8AC3E}">
        <p14:creationId xmlns:p14="http://schemas.microsoft.com/office/powerpoint/2010/main" val="2673422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7</a:t>
            </a:fld>
            <a:endParaRPr lang="en-US"/>
          </a:p>
        </p:txBody>
      </p:sp>
    </p:spTree>
    <p:extLst>
      <p:ext uri="{BB962C8B-B14F-4D97-AF65-F5344CB8AC3E}">
        <p14:creationId xmlns:p14="http://schemas.microsoft.com/office/powerpoint/2010/main" val="270585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Highlight that lots of people can feel worried, especially in social situations. Lots of us in this room may have felt anxious from time to time which is ok.  It is when worrying becomes excessive (ongoing) and interferes with daily life (stopping them from doing the thing they would normally do), that a person may need support and seeking help is important.</a:t>
            </a:r>
          </a:p>
        </p:txBody>
      </p:sp>
      <p:sp>
        <p:nvSpPr>
          <p:cNvPr id="4" name="Slide Number Placeholder 3"/>
          <p:cNvSpPr>
            <a:spLocks noGrp="1"/>
          </p:cNvSpPr>
          <p:nvPr>
            <p:ph type="sldNum" sz="quarter" idx="5"/>
          </p:nvPr>
        </p:nvSpPr>
        <p:spPr/>
        <p:txBody>
          <a:bodyPr/>
          <a:lstStyle/>
          <a:p>
            <a:fld id="{A77CA5DC-5553-2447-9EEC-CB1D7E52EA0F}" type="slidenum">
              <a:rPr lang="en-US" smtClean="0"/>
              <a:t>9</a:t>
            </a:fld>
            <a:endParaRPr lang="en-US"/>
          </a:p>
        </p:txBody>
      </p:sp>
    </p:spTree>
    <p:extLst>
      <p:ext uri="{BB962C8B-B14F-4D97-AF65-F5344CB8AC3E}">
        <p14:creationId xmlns:p14="http://schemas.microsoft.com/office/powerpoint/2010/main" val="2157680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They have already discussed some situations so make it clear that you are looking for any other ideas for situations that have not yet been covered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12</a:t>
            </a:fld>
            <a:endParaRPr lang="en-US"/>
          </a:p>
        </p:txBody>
      </p:sp>
    </p:spTree>
    <p:extLst>
      <p:ext uri="{BB962C8B-B14F-4D97-AF65-F5344CB8AC3E}">
        <p14:creationId xmlns:p14="http://schemas.microsoft.com/office/powerpoint/2010/main" val="153073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can continue to role play or hot seat some of the characters where they interview them</a:t>
            </a:r>
          </a:p>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13</a:t>
            </a:fld>
            <a:endParaRPr lang="en-US"/>
          </a:p>
        </p:txBody>
      </p:sp>
    </p:spTree>
    <p:extLst>
      <p:ext uri="{BB962C8B-B14F-4D97-AF65-F5344CB8AC3E}">
        <p14:creationId xmlns:p14="http://schemas.microsoft.com/office/powerpoint/2010/main" val="8018743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90934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10023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275295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766528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4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56524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5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4658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37963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1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0861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19112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3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1357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4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955668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42196830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5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31596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7819345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7254380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2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685499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3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44780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4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24901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5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22705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nal_Thankyou">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31DBF2-E778-D349-8D0C-A895AB5ABC3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hasCustomPrompt="1"/>
          </p:nvPr>
        </p:nvSpPr>
        <p:spPr>
          <a:xfrm>
            <a:off x="1331912" y="765175"/>
            <a:ext cx="5040313" cy="2663825"/>
          </a:xfrm>
        </p:spPr>
        <p:txBody>
          <a:bodyPr anchor="b"/>
          <a:lstStyle>
            <a:lvl1pPr algn="l">
              <a:defRPr sz="3000"/>
            </a:lvl1pPr>
          </a:lstStyle>
          <a:p>
            <a:r>
              <a:rPr lang="en-GB"/>
              <a:t>Thank you</a:t>
            </a:r>
            <a:endParaRPr lang="en-US"/>
          </a:p>
        </p:txBody>
      </p:sp>
      <p:sp>
        <p:nvSpPr>
          <p:cNvPr id="10" name="Footer Placeholder 4">
            <a:extLst>
              <a:ext uri="{FF2B5EF4-FFF2-40B4-BE49-F238E27FC236}">
                <a16:creationId xmlns:a16="http://schemas.microsoft.com/office/drawing/2014/main" id="{34D152FF-FF2B-244A-B63C-688B3E62070C}"/>
              </a:ext>
            </a:extLst>
          </p:cNvPr>
          <p:cNvSpPr txBox="1">
            <a:spLocks/>
          </p:cNvSpPr>
          <p:nvPr userDrawn="1"/>
        </p:nvSpPr>
        <p:spPr>
          <a:xfrm>
            <a:off x="6244997" y="6237285"/>
            <a:ext cx="2438401" cy="269875"/>
          </a:xfrm>
          <a:prstGeom prst="rect">
            <a:avLst/>
          </a:prstGeom>
        </p:spPr>
        <p:txBody>
          <a:bodyPr vert="horz" lIns="0" tIns="0" rIns="0" bIns="0" rtlCol="0" anchor="b" anchorCtr="0"/>
          <a:lstStyle>
            <a:defPPr>
              <a:defRPr lang="en-US"/>
            </a:defPPr>
            <a:lvl1pPr marL="0" algn="l" defTabSz="457200" rtl="0" eaLnBrk="1" latinLnBrk="0" hangingPunct="1">
              <a:defRPr sz="1200" b="1" i="0" kern="1200" baseline="0">
                <a:solidFill>
                  <a:srgbClr val="EF811B"/>
                </a:solidFill>
                <a:latin typeface="Brown-RegularItalic" pitchFamily="2"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GB" sz="800" b="0" i="0" kern="1200" baseline="0">
                <a:solidFill>
                  <a:schemeClr val="bg1"/>
                </a:solidFill>
                <a:effectLst/>
                <a:latin typeface="Roboto Slab Light" pitchFamily="2" charset="0"/>
                <a:ea typeface="Roboto Slab Light" pitchFamily="2" charset="0"/>
                <a:cs typeface="+mn-cs"/>
              </a:rPr>
              <a:t>Registered charity number 1109984</a:t>
            </a:r>
          </a:p>
        </p:txBody>
      </p:sp>
    </p:spTree>
    <p:extLst>
      <p:ext uri="{BB962C8B-B14F-4D97-AF65-F5344CB8AC3E}">
        <p14:creationId xmlns:p14="http://schemas.microsoft.com/office/powerpoint/2010/main" val="2858933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descr="A picture containing graphics, drawing&#10;&#10;Description automatically generated">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3000"/>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chemeClr val="bg1"/>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5" name="Footer Placeholder 4"/>
          <p:cNvSpPr>
            <a:spLocks noGrp="1"/>
          </p:cNvSpPr>
          <p:nvPr>
            <p:ph type="ftr" sz="quarter" idx="11"/>
          </p:nvPr>
        </p:nvSpPr>
        <p:spPr>
          <a:xfrm>
            <a:off x="1331911" y="6237287"/>
            <a:ext cx="2438401" cy="269875"/>
          </a:xfrm>
        </p:spPr>
        <p:txBody>
          <a:bodyPr/>
          <a:lstStyle>
            <a:lvl1pPr>
              <a:defRPr sz="1200" b="1" i="0" baseline="0">
                <a:latin typeface="Brown-RegularItalic" pitchFamily="2" charset="77"/>
              </a:defRPr>
            </a:lvl1pPr>
          </a:lstStyle>
          <a:p>
            <a:endParaRPr lang="en-US"/>
          </a:p>
        </p:txBody>
      </p:sp>
    </p:spTree>
    <p:extLst>
      <p:ext uri="{BB962C8B-B14F-4D97-AF65-F5344CB8AC3E}">
        <p14:creationId xmlns:p14="http://schemas.microsoft.com/office/powerpoint/2010/main" val="19093454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ext_Teal">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ED7EA680-B51F-6E41-A52C-4298190DAB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84212" y="2420937"/>
            <a:ext cx="5688013" cy="3816351"/>
          </a:xfrm>
        </p:spPr>
        <p:txBody>
          <a:bodyPr/>
          <a:lstStyle>
            <a:lvl1pPr>
              <a:defRPr b="0" i="0">
                <a:solidFill>
                  <a:schemeClr val="bg1"/>
                </a:solidFill>
                <a:latin typeface="Roboto Slab" pitchFamily="2" charset="0"/>
                <a:ea typeface="Roboto Slab"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p>
            <a:fld id="{7C23CD3B-0B7E-9F43-AB10-3DFC78E76F5B}" type="slidenum">
              <a:rPr lang="en-US" smtClean="0"/>
              <a:t>‹#›</a:t>
            </a:fld>
            <a:endParaRPr lang="en-US"/>
          </a:p>
        </p:txBody>
      </p:sp>
      <p:sp>
        <p:nvSpPr>
          <p:cNvPr id="12" name="Doughnut 11">
            <a:extLst>
              <a:ext uri="{FF2B5EF4-FFF2-40B4-BE49-F238E27FC236}">
                <a16:creationId xmlns:a16="http://schemas.microsoft.com/office/drawing/2014/main" id="{18A0205B-9C48-6A47-BB05-0215B14E8627}"/>
              </a:ext>
            </a:extLst>
          </p:cNvPr>
          <p:cNvSpPr/>
          <p:nvPr userDrawn="1"/>
        </p:nvSpPr>
        <p:spPr>
          <a:xfrm>
            <a:off x="8208963" y="5967412"/>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788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Section_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963A61-F056-0B49-8378-503986F0830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9792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over/Section_Gree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EAFB47-539C-6B46-81A0-0C477A72A48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332360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ver/Section_Lilac">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A69D7D-3B91-E549-8AF4-0DB964544D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26170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over/Section_Lim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D79B1D-A52D-4045-9EAD-F055EB5BA4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04579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57269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1_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89401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849649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4212" y="765175"/>
            <a:ext cx="5688013" cy="1655762"/>
          </a:xfrm>
          <a:prstGeom prst="rect">
            <a:avLst/>
          </a:prstGeom>
        </p:spPr>
        <p:txBody>
          <a:bodyPr vert="horz" lIns="0" tIns="0" rIns="0" bIns="0" rtlCol="0" anchor="t" anchorCtr="0">
            <a:noAutofit/>
          </a:bodyPr>
          <a:lstStyle/>
          <a:p>
            <a:r>
              <a:rPr lang="en-GB"/>
              <a:t>Click to edit Master title style</a:t>
            </a:r>
            <a:endParaRPr lang="en-US"/>
          </a:p>
        </p:txBody>
      </p:sp>
      <p:sp>
        <p:nvSpPr>
          <p:cNvPr id="3" name="Text Placeholder 2"/>
          <p:cNvSpPr>
            <a:spLocks noGrp="1"/>
          </p:cNvSpPr>
          <p:nvPr>
            <p:ph type="body" idx="1"/>
          </p:nvPr>
        </p:nvSpPr>
        <p:spPr>
          <a:xfrm>
            <a:off x="684212" y="2420937"/>
            <a:ext cx="7524751" cy="3816351"/>
          </a:xfrm>
          <a:prstGeom prst="rect">
            <a:avLst/>
          </a:prstGeom>
        </p:spPr>
        <p:txBody>
          <a:bodyPr vert="horz" lIns="0" tIns="0" rIns="0" bIns="0" rtlCol="0">
            <a:normAutofit/>
          </a:body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3"/>
          </p:nvPr>
        </p:nvSpPr>
        <p:spPr>
          <a:xfrm>
            <a:off x="684213" y="6237287"/>
            <a:ext cx="3086100" cy="269875"/>
          </a:xfrm>
          <a:prstGeom prst="rect">
            <a:avLst/>
          </a:prstGeom>
        </p:spPr>
        <p:txBody>
          <a:bodyPr vert="horz" lIns="0" tIns="0" rIns="0" bIns="0" rtlCol="0" anchor="b" anchorCtr="0"/>
          <a:lstStyle>
            <a:lvl1pPr algn="l">
              <a:defRPr sz="800" b="0" i="0">
                <a:solidFill>
                  <a:srgbClr val="005E84"/>
                </a:solidFill>
                <a:latin typeface="BROWN-LIGHT" pitchFamily="2" charset="77"/>
              </a:defRPr>
            </a:lvl1pPr>
          </a:lstStyle>
          <a:p>
            <a:endParaRPr lang="en-US"/>
          </a:p>
        </p:txBody>
      </p:sp>
      <p:sp>
        <p:nvSpPr>
          <p:cNvPr id="6" name="Slide Number Placeholder 5"/>
          <p:cNvSpPr>
            <a:spLocks noGrp="1"/>
          </p:cNvSpPr>
          <p:nvPr>
            <p:ph type="sldNum" sz="quarter" idx="4"/>
          </p:nvPr>
        </p:nvSpPr>
        <p:spPr>
          <a:xfrm>
            <a:off x="8208963" y="5967413"/>
            <a:ext cx="539750" cy="539750"/>
          </a:xfrm>
          <a:prstGeom prst="rect">
            <a:avLst/>
          </a:prstGeom>
        </p:spPr>
        <p:txBody>
          <a:bodyPr vert="horz" lIns="0" tIns="0" rIns="0" bIns="0" rtlCol="0" anchor="ctr"/>
          <a:lstStyle>
            <a:lvl1pPr algn="ctr">
              <a:defRPr sz="1200" b="1" i="0">
                <a:solidFill>
                  <a:srgbClr val="EF811B"/>
                </a:solidFill>
                <a:latin typeface="Brown-RegularItalic" pitchFamily="2" charset="77"/>
              </a:defRPr>
            </a:lvl1pPr>
          </a:lstStyle>
          <a:p>
            <a:fld id="{7C23CD3B-0B7E-9F43-AB10-3DFC78E76F5B}" type="slidenum">
              <a:rPr lang="en-US" smtClean="0"/>
              <a:pPr/>
              <a:t>‹#›</a:t>
            </a:fld>
            <a:endParaRPr lang="en-US"/>
          </a:p>
        </p:txBody>
      </p:sp>
      <p:sp>
        <p:nvSpPr>
          <p:cNvPr id="14" name="Doughnut 13">
            <a:extLst>
              <a:ext uri="{FF2B5EF4-FFF2-40B4-BE49-F238E27FC236}">
                <a16:creationId xmlns:a16="http://schemas.microsoft.com/office/drawing/2014/main" id="{8053CFB4-0282-FC47-9A5D-60F19FB383A5}"/>
              </a:ext>
            </a:extLst>
          </p:cNvPr>
          <p:cNvSpPr/>
          <p:nvPr userDrawn="1"/>
        </p:nvSpPr>
        <p:spPr>
          <a:xfrm>
            <a:off x="8208963" y="5967413"/>
            <a:ext cx="539750" cy="539750"/>
          </a:xfrm>
          <a:prstGeom prst="donut">
            <a:avLst>
              <a:gd name="adj" fmla="val 132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00821365"/>
      </p:ext>
    </p:extLst>
  </p:cSld>
  <p:clrMap bg1="lt1" tx1="dk1" bg2="lt2" tx2="dk2" accent1="accent1" accent2="accent2" accent3="accent3" accent4="accent4" accent5="accent5" accent6="accent6" hlink="hlink" folHlink="folHlink"/>
  <p:sldLayoutIdLst>
    <p:sldLayoutId id="2147483688" r:id="rId1"/>
    <p:sldLayoutId id="2147483717" r:id="rId2"/>
    <p:sldLayoutId id="2147483691" r:id="rId3"/>
    <p:sldLayoutId id="2147483692" r:id="rId4"/>
    <p:sldLayoutId id="2147483693" r:id="rId5"/>
    <p:sldLayoutId id="2147483694" r:id="rId6"/>
    <p:sldLayoutId id="2147483695" r:id="rId7"/>
    <p:sldLayoutId id="2147483701" r:id="rId8"/>
    <p:sldLayoutId id="2147483697" r:id="rId9"/>
    <p:sldLayoutId id="2147483702" r:id="rId10"/>
    <p:sldLayoutId id="2147483703" r:id="rId11"/>
    <p:sldLayoutId id="2147483704" r:id="rId12"/>
    <p:sldLayoutId id="2147483705" r:id="rId13"/>
    <p:sldLayoutId id="2147483706" r:id="rId14"/>
    <p:sldLayoutId id="2147483698" r:id="rId15"/>
    <p:sldLayoutId id="2147483707" r:id="rId16"/>
    <p:sldLayoutId id="2147483708" r:id="rId17"/>
    <p:sldLayoutId id="2147483709" r:id="rId18"/>
    <p:sldLayoutId id="2147483710" r:id="rId19"/>
    <p:sldLayoutId id="2147483711" r:id="rId20"/>
    <p:sldLayoutId id="2147483699" r:id="rId21"/>
    <p:sldLayoutId id="2147483712" r:id="rId22"/>
    <p:sldLayoutId id="2147483713" r:id="rId23"/>
    <p:sldLayoutId id="2147483714" r:id="rId24"/>
    <p:sldLayoutId id="2147483715" r:id="rId25"/>
    <p:sldLayoutId id="2147483716" r:id="rId26"/>
    <p:sldLayoutId id="2147483680" r:id="rId27"/>
    <p:sldLayoutId id="2147483661" r:id="rId28"/>
    <p:sldLayoutId id="2147483681" r:id="rId29"/>
  </p:sldLayoutIdLst>
  <p:hf hdr="0" ftr="0" dt="0"/>
  <p:txStyles>
    <p:titleStyle>
      <a:lvl1pPr algn="l" defTabSz="914400" rtl="0" eaLnBrk="1" latinLnBrk="0" hangingPunct="1">
        <a:lnSpc>
          <a:spcPct val="90000"/>
        </a:lnSpc>
        <a:spcBef>
          <a:spcPct val="0"/>
        </a:spcBef>
        <a:buNone/>
        <a:defRPr sz="3000" b="1" i="0" kern="1200" baseline="0">
          <a:solidFill>
            <a:srgbClr val="005E84"/>
          </a:solidFill>
          <a:latin typeface="Brown-RegularItalic" pitchFamily="2" charset="77"/>
          <a:ea typeface="+mj-ea"/>
          <a:cs typeface="+mj-cs"/>
        </a:defRPr>
      </a:lvl1pPr>
    </p:titleStyle>
    <p:bodyStyle>
      <a:lvl1pPr marL="0" indent="0" algn="l" defTabSz="720000" rtl="0" eaLnBrk="1" latinLnBrk="0" hangingPunct="1">
        <a:lnSpc>
          <a:spcPct val="100000"/>
        </a:lnSpc>
        <a:spcBef>
          <a:spcPts val="0"/>
        </a:spcBef>
        <a:spcAft>
          <a:spcPts val="600"/>
        </a:spcAft>
        <a:buFontTx/>
        <a:buNone/>
        <a:defRPr sz="2100" b="0" i="0" kern="1200" baseline="0">
          <a:solidFill>
            <a:srgbClr val="005E84"/>
          </a:solidFill>
          <a:latin typeface="Roboto Slab Light" pitchFamily="2" charset="0"/>
          <a:ea typeface="Roboto Slab Light"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100" b="0" i="0" kern="1200" baseline="0">
          <a:solidFill>
            <a:srgbClr val="005E84"/>
          </a:solidFill>
          <a:latin typeface="Roboto Slab Light" pitchFamily="2" charset="0"/>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25">
          <p15:clr>
            <a:srgbClr val="F26B43"/>
          </p15:clr>
        </p15:guide>
        <p15:guide id="2" pos="4014">
          <p15:clr>
            <a:srgbClr val="F26B43"/>
          </p15:clr>
        </p15:guide>
        <p15:guide id="3" pos="5511">
          <p15:clr>
            <a:srgbClr val="F26B43"/>
          </p15:clr>
        </p15:guide>
        <p15:guide id="4" pos="5171">
          <p15:clr>
            <a:srgbClr val="F26B43"/>
          </p15:clr>
        </p15:guide>
        <p15:guide id="6" pos="431">
          <p15:clr>
            <a:srgbClr val="F26B43"/>
          </p15:clr>
        </p15:guide>
        <p15:guide id="7" orient="horz" pos="278">
          <p15:clr>
            <a:srgbClr val="F26B43"/>
          </p15:clr>
        </p15:guide>
        <p15:guide id="8" orient="horz" pos="3929">
          <p15:clr>
            <a:srgbClr val="F26B43"/>
          </p15:clr>
        </p15:guide>
        <p15:guide id="9" orient="horz" pos="482">
          <p15:clr>
            <a:srgbClr val="F26B43"/>
          </p15:clr>
        </p15:guide>
        <p15:guide id="10" pos="839">
          <p15:clr>
            <a:srgbClr val="F26B43"/>
          </p15:clr>
        </p15:guide>
        <p15:guide id="11"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29.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svg"/><Relationship Id="rId7" Type="http://schemas.openxmlformats.org/officeDocument/2006/relationships/image" Target="../media/image36.svg"/><Relationship Id="rId2" Type="http://schemas.openxmlformats.org/officeDocument/2006/relationships/image" Target="../media/image31.png"/><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sv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hyperlink" Target="https://www.nhs.uk/every-mind-matters/mental-wellbeing-tips/youth-mental-health/" TargetMode="External"/><Relationship Id="rId9" Type="http://schemas.openxmlformats.org/officeDocument/2006/relationships/image" Target="../media/image4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hyperlink" Target="https://emergingminds.org.uk/wp-content/uploads/2022/03/Text-Message_Social-Anxiety.pdf"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2" y="3168861"/>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a:solidFill>
                  <a:srgbClr val="005E84"/>
                </a:solidFill>
                <a:latin typeface="Brown" pitchFamily="2" charset="0"/>
              </a:rPr>
              <a:t>Feeling anxious about social situations</a:t>
            </a:r>
            <a:endParaRPr lang="en-US" sz="3200">
              <a:solidFill>
                <a:srgbClr val="005E84"/>
              </a:solidFill>
              <a:latin typeface="Brown" pitchFamily="2" charset="0"/>
            </a:endParaRPr>
          </a:p>
        </p:txBody>
      </p:sp>
      <p:sp>
        <p:nvSpPr>
          <p:cNvPr id="5" name="Subtitle 2">
            <a:extLst>
              <a:ext uri="{FF2B5EF4-FFF2-40B4-BE49-F238E27FC236}">
                <a16:creationId xmlns:a16="http://schemas.microsoft.com/office/drawing/2014/main" id="{C6649292-1F6B-2797-70C7-C1254D2B3E82}"/>
              </a:ext>
            </a:extLst>
          </p:cNvPr>
          <p:cNvSpPr>
            <a:spLocks noGrp="1"/>
          </p:cNvSpPr>
          <p:nvPr>
            <p:ph type="subTitle" idx="1"/>
          </p:nvPr>
        </p:nvSpPr>
        <p:spPr>
          <a:xfrm>
            <a:off x="1331911" y="4095041"/>
            <a:ext cx="5040313" cy="1822040"/>
          </a:xfrm>
        </p:spPr>
        <p:txBody>
          <a:bodyPr/>
          <a:lstStyle/>
          <a:p>
            <a:r>
              <a:rPr lang="en-GB" sz="2000" b="1">
                <a:solidFill>
                  <a:srgbClr val="EF811B"/>
                </a:solidFill>
                <a:latin typeface="Brown" pitchFamily="2" charset="0"/>
              </a:rPr>
              <a:t>Key Stage 3</a:t>
            </a:r>
            <a:endParaRPr lang="en-US" sz="2000" b="1">
              <a:solidFill>
                <a:srgbClr val="EF811B"/>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EF8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13605216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586FB9D-CF88-A9CD-1611-7644F56A8E80}"/>
              </a:ext>
            </a:extLst>
          </p:cNvPr>
          <p:cNvSpPr txBox="1"/>
          <p:nvPr/>
        </p:nvSpPr>
        <p:spPr>
          <a:xfrm>
            <a:off x="684212" y="2182505"/>
            <a:ext cx="5688013" cy="3293209"/>
          </a:xfrm>
          <a:prstGeom prst="rect">
            <a:avLst/>
          </a:prstGeom>
          <a:noFill/>
        </p:spPr>
        <p:txBody>
          <a:bodyPr wrap="square">
            <a:spAutoFit/>
          </a:bodyPr>
          <a:lstStyle/>
          <a:p>
            <a:r>
              <a:rPr lang="en-GB" sz="2600" i="1">
                <a:solidFill>
                  <a:srgbClr val="005E84"/>
                </a:solidFill>
                <a:latin typeface="Roboto Slab"/>
                <a:cs typeface="Segoe UI"/>
              </a:rPr>
              <a:t>When worrying becomes excessive (ongoing) and interferes with daily life (stops someone from doing the things they would normally do), they may benefit from seeking help.</a:t>
            </a:r>
            <a:r>
              <a:rPr lang="en-GB" sz="2600" i="1">
                <a:latin typeface="Roboto Slab"/>
                <a:cs typeface="Segoe UI"/>
              </a:rPr>
              <a:t>​</a:t>
            </a:r>
          </a:p>
          <a:p>
            <a:endParaRPr lang="en-GB" sz="2600" i="1">
              <a:latin typeface="Roboto Slab"/>
              <a:ea typeface="Roboto Slab"/>
              <a:cs typeface="Segoe UI"/>
            </a:endParaRPr>
          </a:p>
          <a:p>
            <a:r>
              <a:rPr lang="en-GB" sz="2600" b="1" i="1" err="1">
                <a:solidFill>
                  <a:srgbClr val="005E84"/>
                </a:solidFill>
                <a:latin typeface="Roboto Slab"/>
                <a:ea typeface="Roboto Slab"/>
                <a:cs typeface="Segoe UI"/>
              </a:rPr>
              <a:t>CoRAY</a:t>
            </a:r>
            <a:endParaRPr lang="en-GB" sz="2600" b="1" i="1">
              <a:solidFill>
                <a:srgbClr val="005E84"/>
              </a:solidFill>
              <a:latin typeface="Roboto Slab"/>
              <a:ea typeface="Roboto Slab"/>
              <a:cs typeface="Segoe UI"/>
            </a:endParaRPr>
          </a:p>
        </p:txBody>
      </p:sp>
    </p:spTree>
    <p:extLst>
      <p:ext uri="{BB962C8B-B14F-4D97-AF65-F5344CB8AC3E}">
        <p14:creationId xmlns:p14="http://schemas.microsoft.com/office/powerpoint/2010/main" val="1195761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1331912" y="1321767"/>
            <a:ext cx="5900924" cy="2663825"/>
          </a:xfrm>
        </p:spPr>
        <p:txBody>
          <a:bodyPr/>
          <a:lstStyle/>
          <a:p>
            <a:r>
              <a:rPr lang="en-GB">
                <a:latin typeface="Brown-RegularItalic"/>
              </a:rPr>
              <a:t>Exploring anxiety provoking situations</a:t>
            </a:r>
          </a:p>
        </p:txBody>
      </p:sp>
    </p:spTree>
    <p:extLst>
      <p:ext uri="{BB962C8B-B14F-4D97-AF65-F5344CB8AC3E}">
        <p14:creationId xmlns:p14="http://schemas.microsoft.com/office/powerpoint/2010/main" val="2340256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idx="1"/>
          </p:nvPr>
        </p:nvSpPr>
        <p:spPr>
          <a:xfrm>
            <a:off x="684213" y="2420937"/>
            <a:ext cx="4325110" cy="3816351"/>
          </a:xfrm>
        </p:spPr>
        <p:txBody>
          <a:bodyPr vert="horz" lIns="0" tIns="0" rIns="0" bIns="0" rtlCol="0" anchor="t">
            <a:normAutofit/>
          </a:bodyPr>
          <a:lstStyle/>
          <a:p>
            <a:r>
              <a:rPr lang="en-GB" sz="2600">
                <a:ea typeface="Roboto Slab"/>
                <a:cs typeface="Roboto Slab"/>
              </a:rPr>
              <a:t>What social </a:t>
            </a:r>
            <a:r>
              <a:rPr lang="en-GB" sz="2600" b="0">
                <a:solidFill>
                  <a:srgbClr val="005E84"/>
                </a:solidFill>
                <a:ea typeface="Roboto Slab"/>
                <a:cs typeface="Roboto Slab"/>
              </a:rPr>
              <a:t>situations </a:t>
            </a:r>
            <a:r>
              <a:rPr lang="en-GB" sz="2600">
                <a:ea typeface="Roboto Slab"/>
                <a:cs typeface="Roboto Slab"/>
              </a:rPr>
              <a:t>might </a:t>
            </a:r>
            <a:r>
              <a:rPr lang="en-GB" sz="2600" b="0">
                <a:solidFill>
                  <a:srgbClr val="005E84"/>
                </a:solidFill>
                <a:ea typeface="Roboto Slab"/>
                <a:cs typeface="Roboto Slab"/>
              </a:rPr>
              <a:t>young </a:t>
            </a:r>
            <a:r>
              <a:rPr lang="en-GB" sz="2600">
                <a:ea typeface="Roboto Slab"/>
                <a:cs typeface="Roboto Slab"/>
              </a:rPr>
              <a:t>people </a:t>
            </a:r>
            <a:r>
              <a:rPr lang="en-GB" sz="2600" b="0">
                <a:solidFill>
                  <a:srgbClr val="005E84"/>
                </a:solidFill>
                <a:ea typeface="Roboto Slab"/>
                <a:cs typeface="Roboto Slab"/>
              </a:rPr>
              <a:t>face that could result in feeling</a:t>
            </a:r>
            <a:r>
              <a:rPr lang="en-GB" sz="2600">
                <a:ea typeface="Roboto Slab"/>
                <a:cs typeface="Roboto Slab"/>
              </a:rPr>
              <a:t>  anxious</a:t>
            </a:r>
            <a:r>
              <a:rPr lang="en-GB" sz="2600" b="0">
                <a:solidFill>
                  <a:srgbClr val="005E84"/>
                </a:solidFill>
                <a:ea typeface="Roboto Slab"/>
                <a:cs typeface="Roboto Slab"/>
              </a:rPr>
              <a:t>?</a:t>
            </a:r>
          </a:p>
        </p:txBody>
      </p:sp>
      <p:pic>
        <p:nvPicPr>
          <p:cNvPr id="11" name="Picture 10" descr="A picture containing text, vector graphics&#10;&#10;Description automatically generated">
            <a:extLst>
              <a:ext uri="{FF2B5EF4-FFF2-40B4-BE49-F238E27FC236}">
                <a16:creationId xmlns:a16="http://schemas.microsoft.com/office/drawing/2014/main" id="{7F99BFCF-1C3F-3888-9357-EEA641BF53D2}"/>
              </a:ext>
            </a:extLst>
          </p:cNvPr>
          <p:cNvPicPr>
            <a:picLocks noChangeAspect="1"/>
          </p:cNvPicPr>
          <p:nvPr/>
        </p:nvPicPr>
        <p:blipFill>
          <a:blip r:embed="rId3"/>
          <a:stretch>
            <a:fillRect/>
          </a:stretch>
        </p:blipFill>
        <p:spPr>
          <a:xfrm>
            <a:off x="5009323" y="3571529"/>
            <a:ext cx="4241579" cy="3491948"/>
          </a:xfrm>
          <a:prstGeom prst="rect">
            <a:avLst/>
          </a:prstGeom>
        </p:spPr>
      </p:pic>
    </p:spTree>
    <p:extLst>
      <p:ext uri="{BB962C8B-B14F-4D97-AF65-F5344CB8AC3E}">
        <p14:creationId xmlns:p14="http://schemas.microsoft.com/office/powerpoint/2010/main" val="1026500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379A6C0-737D-71BC-9D28-018ECBAB8919}"/>
              </a:ext>
            </a:extLst>
          </p:cNvPr>
          <p:cNvSpPr>
            <a:spLocks noGrp="1"/>
          </p:cNvSpPr>
          <p:nvPr>
            <p:ph type="title"/>
          </p:nvPr>
        </p:nvSpPr>
        <p:spPr/>
        <p:txBody>
          <a:bodyPr/>
          <a:lstStyle/>
          <a:p>
            <a:r>
              <a:rPr lang="en-GB"/>
              <a:t>Examples</a:t>
            </a:r>
          </a:p>
        </p:txBody>
      </p:sp>
      <p:sp>
        <p:nvSpPr>
          <p:cNvPr id="3" name="Content Placeholder 2">
            <a:extLst>
              <a:ext uri="{FF2B5EF4-FFF2-40B4-BE49-F238E27FC236}">
                <a16:creationId xmlns:a16="http://schemas.microsoft.com/office/drawing/2014/main" id="{0B14C2AE-F4EA-C444-90E6-018221797F1C}"/>
              </a:ext>
            </a:extLst>
          </p:cNvPr>
          <p:cNvSpPr>
            <a:spLocks noGrp="1"/>
          </p:cNvSpPr>
          <p:nvPr>
            <p:ph idx="1"/>
          </p:nvPr>
        </p:nvSpPr>
        <p:spPr/>
        <p:txBody>
          <a:bodyPr vert="horz" lIns="0" tIns="0" rIns="0" bIns="0" rtlCol="0" anchor="t">
            <a:normAutofit/>
          </a:bodyPr>
          <a:lstStyle/>
          <a:p>
            <a:pPr marL="342900" indent="-342900">
              <a:buFont typeface="Arial" panose="020B0604020202020204" pitchFamily="34" charset="0"/>
              <a:buChar char="•"/>
            </a:pPr>
            <a:r>
              <a:rPr lang="en-US" sz="2600">
                <a:ea typeface="Roboto Slab"/>
              </a:rPr>
              <a:t>Asking a question in class</a:t>
            </a:r>
            <a:endParaRPr lang="en-US" sz="2600">
              <a:ea typeface="Roboto Slab"/>
              <a:cs typeface="Roboto Slab"/>
            </a:endParaRPr>
          </a:p>
          <a:p>
            <a:pPr marL="342900" indent="-342900">
              <a:buFont typeface="Arial" panose="020B0604020202020204" pitchFamily="34" charset="0"/>
              <a:buChar char="•"/>
            </a:pPr>
            <a:r>
              <a:rPr lang="en-US" sz="2600">
                <a:ea typeface="Roboto Slab"/>
              </a:rPr>
              <a:t>Going to a party</a:t>
            </a:r>
            <a:endParaRPr lang="en-US" sz="2600">
              <a:ea typeface="Roboto Slab"/>
              <a:cs typeface="Roboto Slab"/>
            </a:endParaRPr>
          </a:p>
          <a:p>
            <a:pPr marL="342900" indent="-342900">
              <a:buFont typeface="Arial" panose="020B0604020202020204" pitchFamily="34" charset="0"/>
              <a:buChar char="•"/>
            </a:pPr>
            <a:r>
              <a:rPr lang="en-US" sz="2600">
                <a:ea typeface="Roboto Slab"/>
              </a:rPr>
              <a:t>Walking into class</a:t>
            </a:r>
            <a:endParaRPr lang="en-US" sz="2600">
              <a:cs typeface="Roboto Slab"/>
            </a:endParaRPr>
          </a:p>
          <a:p>
            <a:pPr marL="342900" indent="-342900">
              <a:buFont typeface="Arial" panose="020B0604020202020204" pitchFamily="34" charset="0"/>
              <a:buChar char="•"/>
            </a:pPr>
            <a:r>
              <a:rPr lang="en-US" sz="2600">
                <a:ea typeface="Roboto Slab"/>
                <a:cs typeface="Roboto Slab"/>
              </a:rPr>
              <a:t>Joining in with a group </a:t>
            </a:r>
          </a:p>
          <a:p>
            <a:pPr marL="342900" indent="-342900">
              <a:buFont typeface="Arial" panose="020B0604020202020204" pitchFamily="34" charset="0"/>
              <a:buChar char="•"/>
            </a:pPr>
            <a:r>
              <a:rPr lang="en-US" sz="2600">
                <a:ea typeface="Roboto Slab"/>
              </a:rPr>
              <a:t>Going into town with friends</a:t>
            </a:r>
            <a:endParaRPr lang="en-US" sz="2600">
              <a:cs typeface="Roboto Slab"/>
            </a:endParaRPr>
          </a:p>
        </p:txBody>
      </p:sp>
      <p:sp>
        <p:nvSpPr>
          <p:cNvPr id="5" name="Oval 4">
            <a:extLst>
              <a:ext uri="{FF2B5EF4-FFF2-40B4-BE49-F238E27FC236}">
                <a16:creationId xmlns:a16="http://schemas.microsoft.com/office/drawing/2014/main" id="{B283B09B-32F5-7D4F-B029-A3047A59B191}"/>
              </a:ext>
            </a:extLst>
          </p:cNvPr>
          <p:cNvSpPr/>
          <p:nvPr/>
        </p:nvSpPr>
        <p:spPr>
          <a:xfrm>
            <a:off x="5538355" y="1368144"/>
            <a:ext cx="4140000" cy="4140000"/>
          </a:xfrm>
          <a:prstGeom prst="ellipse">
            <a:avLst/>
          </a:prstGeom>
          <a:solidFill>
            <a:srgbClr val="C29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6" name="Oval 5">
            <a:extLst>
              <a:ext uri="{FF2B5EF4-FFF2-40B4-BE49-F238E27FC236}">
                <a16:creationId xmlns:a16="http://schemas.microsoft.com/office/drawing/2014/main" id="{34C876F5-B83F-9946-AF25-0B649F169A4F}"/>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4" name="Picture 3" descr="Icon&#10;&#10;Description automatically generated with low confidence">
            <a:extLst>
              <a:ext uri="{FF2B5EF4-FFF2-40B4-BE49-F238E27FC236}">
                <a16:creationId xmlns:a16="http://schemas.microsoft.com/office/drawing/2014/main" id="{E5FC967F-B029-CF21-F882-6F585DB555BA}"/>
              </a:ext>
            </a:extLst>
          </p:cNvPr>
          <p:cNvPicPr>
            <a:picLocks noChangeAspect="1"/>
          </p:cNvPicPr>
          <p:nvPr/>
        </p:nvPicPr>
        <p:blipFill>
          <a:blip r:embed="rId3"/>
          <a:stretch>
            <a:fillRect/>
          </a:stretch>
        </p:blipFill>
        <p:spPr>
          <a:xfrm>
            <a:off x="6806092" y="1724175"/>
            <a:ext cx="1586238" cy="1713969"/>
          </a:xfrm>
          <a:prstGeom prst="rect">
            <a:avLst/>
          </a:prstGeom>
        </p:spPr>
      </p:pic>
      <p:pic>
        <p:nvPicPr>
          <p:cNvPr id="11" name="Picture 10" descr="A picture containing text, vector graphics&#10;&#10;Description automatically generated">
            <a:extLst>
              <a:ext uri="{FF2B5EF4-FFF2-40B4-BE49-F238E27FC236}">
                <a16:creationId xmlns:a16="http://schemas.microsoft.com/office/drawing/2014/main" id="{1D4ED9FA-922E-CCE7-14A4-6B04CEC2E320}"/>
              </a:ext>
            </a:extLst>
          </p:cNvPr>
          <p:cNvPicPr>
            <a:picLocks noChangeAspect="1"/>
          </p:cNvPicPr>
          <p:nvPr/>
        </p:nvPicPr>
        <p:blipFill>
          <a:blip r:embed="rId4"/>
          <a:stretch>
            <a:fillRect/>
          </a:stretch>
        </p:blipFill>
        <p:spPr>
          <a:xfrm>
            <a:off x="6551188" y="3511753"/>
            <a:ext cx="2036305" cy="1713968"/>
          </a:xfrm>
          <a:prstGeom prst="rect">
            <a:avLst/>
          </a:prstGeom>
        </p:spPr>
      </p:pic>
    </p:spTree>
    <p:extLst>
      <p:ext uri="{BB962C8B-B14F-4D97-AF65-F5344CB8AC3E}">
        <p14:creationId xmlns:p14="http://schemas.microsoft.com/office/powerpoint/2010/main" val="2878785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5CC5662-44BF-092D-4926-88168D5F3AD5}"/>
              </a:ext>
            </a:extLst>
          </p:cNvPr>
          <p:cNvSpPr txBox="1">
            <a:spLocks/>
          </p:cNvSpPr>
          <p:nvPr/>
        </p:nvSpPr>
        <p:spPr>
          <a:xfrm>
            <a:off x="684212" y="765175"/>
            <a:ext cx="5688013" cy="626303"/>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a:t>Discussion in partners</a:t>
            </a:r>
            <a:endParaRPr lang="en-GB" b="0"/>
          </a:p>
          <a:p>
            <a:endParaRPr lang="en-GB"/>
          </a:p>
        </p:txBody>
      </p:sp>
      <p:sp>
        <p:nvSpPr>
          <p:cNvPr id="7" name="Content Placeholder 2">
            <a:extLst>
              <a:ext uri="{FF2B5EF4-FFF2-40B4-BE49-F238E27FC236}">
                <a16:creationId xmlns:a16="http://schemas.microsoft.com/office/drawing/2014/main" id="{587DB100-CB77-0363-3AB5-B60D712ED84C}"/>
              </a:ext>
            </a:extLst>
          </p:cNvPr>
          <p:cNvSpPr txBox="1">
            <a:spLocks/>
          </p:cNvSpPr>
          <p:nvPr/>
        </p:nvSpPr>
        <p:spPr>
          <a:xfrm>
            <a:off x="684213" y="2420938"/>
            <a:ext cx="5688012" cy="4498672"/>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600" b="1" dirty="0">
                <a:solidFill>
                  <a:srgbClr val="C29FD8"/>
                </a:solidFill>
                <a:ea typeface="Roboto Slab"/>
              </a:rPr>
              <a:t>In these situations, what might someone do try and make themselves feel safer?  </a:t>
            </a:r>
            <a:endParaRPr lang="en-GB" sz="2600" b="1" dirty="0">
              <a:solidFill>
                <a:srgbClr val="C29FD8"/>
              </a:solidFill>
              <a:ea typeface="Roboto Slab"/>
              <a:cs typeface="Roboto Slab"/>
            </a:endParaRPr>
          </a:p>
          <a:p>
            <a:pPr fontAlgn="base"/>
            <a:endParaRPr lang="en-GB" sz="2600" dirty="0">
              <a:ea typeface="Roboto Slab"/>
            </a:endParaRPr>
          </a:p>
          <a:p>
            <a:pPr marL="457200" indent="-457200" fontAlgn="base">
              <a:buFont typeface="Arial" panose="020B0604020202020204" pitchFamily="34" charset="0"/>
              <a:buChar char="•"/>
            </a:pPr>
            <a:r>
              <a:rPr lang="en-GB" sz="2600" dirty="0">
                <a:ea typeface="Roboto Slab"/>
              </a:rPr>
              <a:t>For example, what might they do to stop what they fear could happen from taking place, or to make it feel less uncomfortable?</a:t>
            </a:r>
            <a:endParaRPr lang="en-GB" sz="2600" dirty="0">
              <a:solidFill>
                <a:schemeClr val="bg1"/>
              </a:solidFill>
              <a:cs typeface="Roboto Slab"/>
            </a:endParaRPr>
          </a:p>
        </p:txBody>
      </p:sp>
    </p:spTree>
    <p:extLst>
      <p:ext uri="{BB962C8B-B14F-4D97-AF65-F5344CB8AC3E}">
        <p14:creationId xmlns:p14="http://schemas.microsoft.com/office/powerpoint/2010/main" val="4034624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F0BAAEF-7EC9-A6D2-A3B1-CF97A21916DE}"/>
              </a:ext>
            </a:extLst>
          </p:cNvPr>
          <p:cNvSpPr txBox="1">
            <a:spLocks/>
          </p:cNvSpPr>
          <p:nvPr/>
        </p:nvSpPr>
        <p:spPr>
          <a:xfrm>
            <a:off x="684213" y="765176"/>
            <a:ext cx="5688013" cy="16557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dirty="0"/>
              <a:t>Discussion in partners</a:t>
            </a:r>
            <a:endParaRPr lang="en-GB" b="0" dirty="0"/>
          </a:p>
          <a:p>
            <a:endParaRPr lang="en-GB" dirty="0"/>
          </a:p>
        </p:txBody>
      </p:sp>
      <p:sp>
        <p:nvSpPr>
          <p:cNvPr id="7" name="Content Placeholder 2">
            <a:extLst>
              <a:ext uri="{FF2B5EF4-FFF2-40B4-BE49-F238E27FC236}">
                <a16:creationId xmlns:a16="http://schemas.microsoft.com/office/drawing/2014/main" id="{518E64A6-E146-60AF-CCD1-75971D67DEB5}"/>
              </a:ext>
            </a:extLst>
          </p:cNvPr>
          <p:cNvSpPr txBox="1">
            <a:spLocks/>
          </p:cNvSpPr>
          <p:nvPr/>
        </p:nvSpPr>
        <p:spPr>
          <a:xfrm>
            <a:off x="684213" y="1593057"/>
            <a:ext cx="5609454" cy="4071103"/>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0"/>
              </a:spcAft>
              <a:buFont typeface="Arial,Sans-Serif"/>
              <a:buChar char="•"/>
            </a:pPr>
            <a:endParaRPr lang="en-GB" sz="2400" dirty="0">
              <a:latin typeface="Roboto Slab" pitchFamily="2" charset="0"/>
              <a:cs typeface="Arial"/>
            </a:endParaRPr>
          </a:p>
          <a:p>
            <a:pPr>
              <a:spcAft>
                <a:spcPts val="0"/>
              </a:spcAft>
            </a:pPr>
            <a:r>
              <a:rPr lang="en-GB" sz="2400" dirty="0">
                <a:latin typeface="Roboto Slab" pitchFamily="2" charset="0"/>
                <a:cs typeface="Arial"/>
              </a:rPr>
              <a:t>How could this affect how they feel next time they face a similar social situation? </a:t>
            </a:r>
          </a:p>
          <a:p>
            <a:pPr>
              <a:spcAft>
                <a:spcPts val="0"/>
              </a:spcAft>
            </a:pPr>
            <a:endParaRPr lang="en-GB" sz="2400" dirty="0">
              <a:latin typeface="Roboto Slab" pitchFamily="2" charset="0"/>
              <a:cs typeface="Arial"/>
            </a:endParaRPr>
          </a:p>
          <a:p>
            <a:pPr>
              <a:spcAft>
                <a:spcPts val="0"/>
              </a:spcAft>
            </a:pPr>
            <a:r>
              <a:rPr lang="en-GB" sz="2400" dirty="0">
                <a:latin typeface="Roboto Slab" pitchFamily="2" charset="0"/>
                <a:cs typeface="Arial"/>
              </a:rPr>
              <a:t>How might it get in the way of them learning that they can overcome the thing they are scared or worried about?</a:t>
            </a:r>
          </a:p>
          <a:p>
            <a:pPr>
              <a:spcAft>
                <a:spcPts val="0"/>
              </a:spcAft>
            </a:pPr>
            <a:endParaRPr lang="en-GB" sz="2400" dirty="0">
              <a:latin typeface="Roboto Slab" pitchFamily="2" charset="0"/>
              <a:cs typeface="Arial"/>
            </a:endParaRPr>
          </a:p>
          <a:p>
            <a:pPr>
              <a:spcAft>
                <a:spcPts val="0"/>
              </a:spcAft>
            </a:pPr>
            <a:r>
              <a:rPr lang="en-GB" sz="2400" dirty="0">
                <a:latin typeface="Roboto Slab" pitchFamily="2" charset="0"/>
                <a:cs typeface="Arial"/>
              </a:rPr>
              <a:t>How could it prevent them from realising and learning new things about themselves and the situation?</a:t>
            </a:r>
            <a:endParaRPr lang="en-GB" sz="2400" dirty="0">
              <a:latin typeface="Roboto Slab" pitchFamily="2" charset="0"/>
            </a:endParaRPr>
          </a:p>
        </p:txBody>
      </p:sp>
    </p:spTree>
    <p:extLst>
      <p:ext uri="{BB962C8B-B14F-4D97-AF65-F5344CB8AC3E}">
        <p14:creationId xmlns:p14="http://schemas.microsoft.com/office/powerpoint/2010/main" val="12463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174754C5-69CB-BE47-89CF-B22345607C93}"/>
              </a:ext>
            </a:extLst>
          </p:cNvPr>
          <p:cNvSpPr/>
          <p:nvPr/>
        </p:nvSpPr>
        <p:spPr>
          <a:xfrm>
            <a:off x="5529211" y="1359000"/>
            <a:ext cx="4140000" cy="4140000"/>
          </a:xfrm>
          <a:prstGeom prst="ellipse">
            <a:avLst/>
          </a:prstGeom>
          <a:solidFill>
            <a:srgbClr val="C29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7" name="Oval 6">
            <a:extLst>
              <a:ext uri="{FF2B5EF4-FFF2-40B4-BE49-F238E27FC236}">
                <a16:creationId xmlns:a16="http://schemas.microsoft.com/office/drawing/2014/main" id="{21D9E270-8443-122D-CB1B-3887EFB1DAD7}"/>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sp>
        <p:nvSpPr>
          <p:cNvPr id="2" name="Title 1">
            <a:extLst>
              <a:ext uri="{FF2B5EF4-FFF2-40B4-BE49-F238E27FC236}">
                <a16:creationId xmlns:a16="http://schemas.microsoft.com/office/drawing/2014/main" id="{AE5D7124-71AA-A9BE-D62F-ACF6D09127AB}"/>
              </a:ext>
            </a:extLst>
          </p:cNvPr>
          <p:cNvSpPr>
            <a:spLocks noGrp="1"/>
          </p:cNvSpPr>
          <p:nvPr>
            <p:ph type="title"/>
          </p:nvPr>
        </p:nvSpPr>
        <p:spPr/>
        <p:txBody>
          <a:bodyPr/>
          <a:lstStyle/>
          <a:p>
            <a:r>
              <a:rPr lang="en-GB"/>
              <a:t>Activity</a:t>
            </a:r>
          </a:p>
        </p:txBody>
      </p:sp>
      <p:sp>
        <p:nvSpPr>
          <p:cNvPr id="3" name="Content Placeholder 2">
            <a:extLst>
              <a:ext uri="{FF2B5EF4-FFF2-40B4-BE49-F238E27FC236}">
                <a16:creationId xmlns:a16="http://schemas.microsoft.com/office/drawing/2014/main" id="{97B8B376-7280-0449-B089-1501B7239A93}"/>
              </a:ext>
            </a:extLst>
          </p:cNvPr>
          <p:cNvSpPr>
            <a:spLocks noGrp="1"/>
          </p:cNvSpPr>
          <p:nvPr>
            <p:ph idx="1"/>
          </p:nvPr>
        </p:nvSpPr>
        <p:spPr>
          <a:xfrm>
            <a:off x="684212" y="2420937"/>
            <a:ext cx="4666439" cy="3816351"/>
          </a:xfrm>
        </p:spPr>
        <p:txBody>
          <a:bodyPr vert="horz" lIns="0" tIns="0" rIns="0" bIns="0" rtlCol="0" anchor="t">
            <a:normAutofit/>
          </a:bodyPr>
          <a:lstStyle/>
          <a:p>
            <a:r>
              <a:rPr lang="en-US" sz="2600" dirty="0">
                <a:ea typeface="Roboto Slab"/>
              </a:rPr>
              <a:t>In pairs, read over the resource </a:t>
            </a:r>
            <a:r>
              <a:rPr lang="en-US" sz="2600" b="1" dirty="0">
                <a:solidFill>
                  <a:srgbClr val="C29FD8"/>
                </a:solidFill>
                <a:ea typeface="Roboto Slab"/>
              </a:rPr>
              <a:t>THE CLASS PRESENTATION</a:t>
            </a:r>
            <a:r>
              <a:rPr lang="en-US" sz="2600" b="1" dirty="0">
                <a:ea typeface="Roboto Slab"/>
              </a:rPr>
              <a:t> </a:t>
            </a:r>
            <a:r>
              <a:rPr lang="en-US" sz="2600" dirty="0">
                <a:ea typeface="Roboto Slab"/>
              </a:rPr>
              <a:t>and be prepared to answer some questions about it.</a:t>
            </a:r>
          </a:p>
          <a:p>
            <a:endParaRPr lang="en-US" sz="2600" dirty="0">
              <a:ea typeface="Roboto Slab"/>
              <a:cs typeface="Roboto Slab"/>
            </a:endParaRPr>
          </a:p>
          <a:p>
            <a:endParaRPr lang="en-US" sz="2600" dirty="0">
              <a:ea typeface="Roboto Slab"/>
              <a:cs typeface="Roboto Slab"/>
            </a:endParaRPr>
          </a:p>
          <a:p>
            <a:endParaRPr lang="en-US" sz="2600" dirty="0">
              <a:ea typeface="Roboto Slab"/>
              <a:cs typeface="Roboto Slab"/>
            </a:endParaRPr>
          </a:p>
        </p:txBody>
      </p:sp>
      <p:pic>
        <p:nvPicPr>
          <p:cNvPr id="5" name="Picture 4" descr="A picture containing text&#10;&#10;Description automatically generated">
            <a:extLst>
              <a:ext uri="{FF2B5EF4-FFF2-40B4-BE49-F238E27FC236}">
                <a16:creationId xmlns:a16="http://schemas.microsoft.com/office/drawing/2014/main" id="{E957F1D8-1B8F-124C-9C7B-A71A390ADEFB}"/>
              </a:ext>
            </a:extLst>
          </p:cNvPr>
          <p:cNvPicPr>
            <a:picLocks noChangeAspect="1"/>
          </p:cNvPicPr>
          <p:nvPr/>
        </p:nvPicPr>
        <p:blipFill>
          <a:blip r:embed="rId3"/>
          <a:stretch>
            <a:fillRect/>
          </a:stretch>
        </p:blipFill>
        <p:spPr>
          <a:xfrm>
            <a:off x="6550785" y="2139271"/>
            <a:ext cx="1976076" cy="2579457"/>
          </a:xfrm>
          <a:prstGeom prst="rect">
            <a:avLst/>
          </a:prstGeom>
        </p:spPr>
      </p:pic>
    </p:spTree>
    <p:extLst>
      <p:ext uri="{BB962C8B-B14F-4D97-AF65-F5344CB8AC3E}">
        <p14:creationId xmlns:p14="http://schemas.microsoft.com/office/powerpoint/2010/main" val="3477622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174754C5-69CB-BE47-89CF-B22345607C93}"/>
              </a:ext>
            </a:extLst>
          </p:cNvPr>
          <p:cNvSpPr/>
          <p:nvPr/>
        </p:nvSpPr>
        <p:spPr>
          <a:xfrm>
            <a:off x="5529211" y="1359000"/>
            <a:ext cx="4140000" cy="4140000"/>
          </a:xfrm>
          <a:prstGeom prst="ellipse">
            <a:avLst/>
          </a:prstGeom>
          <a:solidFill>
            <a:srgbClr val="C29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7" name="Oval 6">
            <a:extLst>
              <a:ext uri="{FF2B5EF4-FFF2-40B4-BE49-F238E27FC236}">
                <a16:creationId xmlns:a16="http://schemas.microsoft.com/office/drawing/2014/main" id="{21D9E270-8443-122D-CB1B-3887EFB1DAD7}"/>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sp>
        <p:nvSpPr>
          <p:cNvPr id="2" name="Title 1">
            <a:extLst>
              <a:ext uri="{FF2B5EF4-FFF2-40B4-BE49-F238E27FC236}">
                <a16:creationId xmlns:a16="http://schemas.microsoft.com/office/drawing/2014/main" id="{AE5D7124-71AA-A9BE-D62F-ACF6D09127AB}"/>
              </a:ext>
            </a:extLst>
          </p:cNvPr>
          <p:cNvSpPr>
            <a:spLocks noGrp="1"/>
          </p:cNvSpPr>
          <p:nvPr>
            <p:ph type="title"/>
          </p:nvPr>
        </p:nvSpPr>
        <p:spPr/>
        <p:txBody>
          <a:bodyPr/>
          <a:lstStyle/>
          <a:p>
            <a:r>
              <a:rPr lang="en-GB"/>
              <a:t>Activity</a:t>
            </a:r>
          </a:p>
        </p:txBody>
      </p:sp>
      <p:sp>
        <p:nvSpPr>
          <p:cNvPr id="8" name="Content Placeholder 2">
            <a:extLst>
              <a:ext uri="{FF2B5EF4-FFF2-40B4-BE49-F238E27FC236}">
                <a16:creationId xmlns:a16="http://schemas.microsoft.com/office/drawing/2014/main" id="{3EDA7588-A72F-E51A-CA07-9C8EB80B2AD7}"/>
              </a:ext>
            </a:extLst>
          </p:cNvPr>
          <p:cNvSpPr txBox="1">
            <a:spLocks/>
          </p:cNvSpPr>
          <p:nvPr/>
        </p:nvSpPr>
        <p:spPr>
          <a:xfrm>
            <a:off x="684213" y="2420938"/>
            <a:ext cx="4285353" cy="1567967"/>
          </a:xfrm>
          <a:prstGeom prst="rect">
            <a:avLst/>
          </a:prstGeom>
        </p:spPr>
        <p:txBody>
          <a:bodyPr vert="horz" lIns="0" tIns="0" rIns="0" bIns="0" rtlCol="0" anchor="t">
            <a:normAutofit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600" dirty="0">
              <a:ea typeface="Roboto Slab"/>
            </a:endParaRPr>
          </a:p>
          <a:p>
            <a:r>
              <a:rPr lang="en-US" sz="2600" dirty="0">
                <a:ea typeface="Roboto Slab"/>
              </a:rPr>
              <a:t>How do the two characters differ in their reaction to the class presentations?</a:t>
            </a:r>
            <a:endParaRPr lang="en-US" dirty="0"/>
          </a:p>
        </p:txBody>
      </p:sp>
      <p:pic>
        <p:nvPicPr>
          <p:cNvPr id="5" name="Picture 4" descr="A picture containing text&#10;&#10;Description automatically generated">
            <a:extLst>
              <a:ext uri="{FF2B5EF4-FFF2-40B4-BE49-F238E27FC236}">
                <a16:creationId xmlns:a16="http://schemas.microsoft.com/office/drawing/2014/main" id="{E957F1D8-1B8F-124C-9C7B-A71A390ADEFB}"/>
              </a:ext>
            </a:extLst>
          </p:cNvPr>
          <p:cNvPicPr>
            <a:picLocks noChangeAspect="1"/>
          </p:cNvPicPr>
          <p:nvPr/>
        </p:nvPicPr>
        <p:blipFill>
          <a:blip r:embed="rId3"/>
          <a:stretch>
            <a:fillRect/>
          </a:stretch>
        </p:blipFill>
        <p:spPr>
          <a:xfrm>
            <a:off x="6550785" y="2139271"/>
            <a:ext cx="1976076" cy="2579457"/>
          </a:xfrm>
          <a:prstGeom prst="rect">
            <a:avLst/>
          </a:prstGeom>
        </p:spPr>
      </p:pic>
    </p:spTree>
    <p:extLst>
      <p:ext uri="{BB962C8B-B14F-4D97-AF65-F5344CB8AC3E}">
        <p14:creationId xmlns:p14="http://schemas.microsoft.com/office/powerpoint/2010/main" val="227141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idx="1"/>
          </p:nvPr>
        </p:nvSpPr>
        <p:spPr>
          <a:xfrm>
            <a:off x="800590" y="1988676"/>
            <a:ext cx="4457631" cy="3816351"/>
          </a:xfrm>
        </p:spPr>
        <p:txBody>
          <a:bodyPr vert="horz" lIns="0" tIns="0" rIns="0" bIns="0" rtlCol="0" anchor="t">
            <a:normAutofit/>
          </a:bodyPr>
          <a:lstStyle/>
          <a:p>
            <a:r>
              <a:rPr lang="en-GB" sz="2600" b="1">
                <a:solidFill>
                  <a:srgbClr val="005E84"/>
                </a:solidFill>
                <a:ea typeface="Roboto Slab"/>
                <a:cs typeface="Roboto Slab"/>
              </a:rPr>
              <a:t>What do </a:t>
            </a:r>
            <a:r>
              <a:rPr lang="en-GB" sz="2600" b="1">
                <a:ea typeface="Roboto Slab"/>
                <a:cs typeface="Roboto Slab"/>
              </a:rPr>
              <a:t>you notice</a:t>
            </a:r>
            <a:r>
              <a:rPr lang="en-GB" sz="2600" b="1">
                <a:solidFill>
                  <a:srgbClr val="005E84"/>
                </a:solidFill>
                <a:ea typeface="Roboto Slab"/>
                <a:cs typeface="Roboto Slab"/>
              </a:rPr>
              <a:t> about how </a:t>
            </a:r>
            <a:r>
              <a:rPr lang="en-GB" sz="2600" b="1">
                <a:solidFill>
                  <a:srgbClr val="C29FD8"/>
                </a:solidFill>
                <a:ea typeface="Roboto Slab"/>
                <a:cs typeface="Roboto Slab"/>
              </a:rPr>
              <a:t>feeling anxious about a social situation </a:t>
            </a:r>
            <a:r>
              <a:rPr lang="en-GB" sz="2600" b="1">
                <a:solidFill>
                  <a:srgbClr val="005E84"/>
                </a:solidFill>
                <a:ea typeface="Roboto Slab"/>
                <a:cs typeface="Roboto Slab"/>
              </a:rPr>
              <a:t>can affect </a:t>
            </a:r>
            <a:r>
              <a:rPr lang="en-GB" sz="2600" b="1">
                <a:ea typeface="Roboto Slab"/>
                <a:cs typeface="Roboto Slab"/>
              </a:rPr>
              <a:t>the way we: </a:t>
            </a:r>
          </a:p>
          <a:p>
            <a:endParaRPr lang="en-GB" sz="2600">
              <a:ea typeface="Roboto Slab"/>
              <a:cs typeface="Roboto Slab"/>
            </a:endParaRPr>
          </a:p>
          <a:p>
            <a:pPr marL="457200" indent="-457200">
              <a:buFont typeface="Arial" panose="020B0604020202020204" pitchFamily="34" charset="0"/>
              <a:buChar char="•"/>
            </a:pPr>
            <a:r>
              <a:rPr lang="en-GB" sz="2600">
                <a:ea typeface="Roboto Slab"/>
                <a:cs typeface="Roboto Slab"/>
              </a:rPr>
              <a:t>Think?</a:t>
            </a:r>
          </a:p>
          <a:p>
            <a:pPr marL="457200" indent="-457200">
              <a:buFont typeface="Arial" panose="020B0604020202020204" pitchFamily="34" charset="0"/>
              <a:buChar char="•"/>
            </a:pPr>
            <a:r>
              <a:rPr lang="en-GB" sz="2600">
                <a:ea typeface="Roboto Slab"/>
                <a:cs typeface="Roboto Slab"/>
              </a:rPr>
              <a:t>Feel? </a:t>
            </a:r>
          </a:p>
          <a:p>
            <a:pPr marL="457200" indent="-457200">
              <a:buFont typeface="Arial" panose="020B0604020202020204" pitchFamily="34" charset="0"/>
              <a:buChar char="•"/>
            </a:pPr>
            <a:r>
              <a:rPr lang="en-GB" sz="2600">
                <a:ea typeface="Roboto Slab"/>
                <a:cs typeface="Roboto Slab"/>
              </a:rPr>
              <a:t>Behave</a:t>
            </a:r>
            <a:r>
              <a:rPr lang="en-GB" sz="2600" b="0">
                <a:solidFill>
                  <a:srgbClr val="005E84"/>
                </a:solidFill>
                <a:ea typeface="Roboto Slab"/>
                <a:cs typeface="Roboto Slab"/>
              </a:rPr>
              <a:t>?</a:t>
            </a:r>
          </a:p>
        </p:txBody>
      </p:sp>
      <p:pic>
        <p:nvPicPr>
          <p:cNvPr id="4" name="Graphic 3">
            <a:extLst>
              <a:ext uri="{FF2B5EF4-FFF2-40B4-BE49-F238E27FC236}">
                <a16:creationId xmlns:a16="http://schemas.microsoft.com/office/drawing/2014/main" id="{F6CFA569-B969-61BF-0B8E-2895A62BBA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2679" y="1845735"/>
            <a:ext cx="4890976" cy="4381500"/>
          </a:xfrm>
          <a:prstGeom prst="rect">
            <a:avLst/>
          </a:prstGeom>
        </p:spPr>
      </p:pic>
    </p:spTree>
    <p:extLst>
      <p:ext uri="{BB962C8B-B14F-4D97-AF65-F5344CB8AC3E}">
        <p14:creationId xmlns:p14="http://schemas.microsoft.com/office/powerpoint/2010/main" val="300659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1331912" y="1321766"/>
            <a:ext cx="5040313" cy="2663825"/>
          </a:xfrm>
        </p:spPr>
        <p:txBody>
          <a:bodyPr/>
          <a:lstStyle/>
          <a:p>
            <a:r>
              <a:rPr lang="en-GB"/>
              <a:t>Exploring safety seeking behaviours</a:t>
            </a:r>
          </a:p>
        </p:txBody>
      </p:sp>
    </p:spTree>
    <p:extLst>
      <p:ext uri="{BB962C8B-B14F-4D97-AF65-F5344CB8AC3E}">
        <p14:creationId xmlns:p14="http://schemas.microsoft.com/office/powerpoint/2010/main" val="1519253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7B3C45C6-7550-074D-93F6-F64880A8E4E6}"/>
              </a:ext>
            </a:extLst>
          </p:cNvPr>
          <p:cNvSpPr>
            <a:spLocks noGrp="1"/>
          </p:cNvSpPr>
          <p:nvPr>
            <p:ph type="ctrTitle"/>
          </p:nvPr>
        </p:nvSpPr>
        <p:spPr>
          <a:xfrm>
            <a:off x="684213" y="765176"/>
            <a:ext cx="5040313" cy="1655762"/>
          </a:xfrm>
        </p:spPr>
        <p:txBody>
          <a:bodyPr anchor="t" anchorCtr="0"/>
          <a:lstStyle/>
          <a:p>
            <a:r>
              <a:rPr lang="en-GB" sz="3500">
                <a:latin typeface="Brown" pitchFamily="2" charset="0"/>
              </a:rPr>
              <a:t>Working together…</a:t>
            </a:r>
          </a:p>
        </p:txBody>
      </p:sp>
      <p:sp>
        <p:nvSpPr>
          <p:cNvPr id="11" name="Content Placeholder 2">
            <a:extLst>
              <a:ext uri="{FF2B5EF4-FFF2-40B4-BE49-F238E27FC236}">
                <a16:creationId xmlns:a16="http://schemas.microsoft.com/office/drawing/2014/main" id="{498AF5D3-E9D9-7E45-9D82-0407475C85AC}"/>
              </a:ext>
            </a:extLst>
          </p:cNvPr>
          <p:cNvSpPr>
            <a:spLocks noGrp="1"/>
          </p:cNvSpPr>
          <p:nvPr>
            <p:ph type="subTitle" idx="1"/>
          </p:nvPr>
        </p:nvSpPr>
        <p:spPr>
          <a:xfrm>
            <a:off x="684213" y="2420938"/>
            <a:ext cx="6877050" cy="3979862"/>
          </a:xfrm>
        </p:spPr>
        <p:txBody>
          <a:bodyPr vert="horz" lIns="0" tIns="0" rIns="0" bIns="0" rtlCol="0" anchor="t">
            <a:noAutofit/>
          </a:bodyPr>
          <a:lstStyle/>
          <a:p>
            <a:pPr marL="342900" indent="-342900">
              <a:buFont typeface="Arial" panose="020B0604020202020204" pitchFamily="34" charset="0"/>
              <a:buChar char="•"/>
            </a:pPr>
            <a:r>
              <a:rPr lang="en-GB" sz="2400">
                <a:solidFill>
                  <a:srgbClr val="005E84"/>
                </a:solidFill>
                <a:latin typeface="Roboto Slab"/>
                <a:ea typeface="Roboto Slab"/>
                <a:cs typeface="Roboto Slab"/>
              </a:rPr>
              <a:t>Respect one another’s opinions</a:t>
            </a:r>
          </a:p>
          <a:p>
            <a:pPr marL="342900" indent="-342900">
              <a:buFont typeface="Arial" panose="020B0604020202020204" pitchFamily="34" charset="0"/>
              <a:buChar char="•"/>
            </a:pPr>
            <a:r>
              <a:rPr lang="en-GB" sz="2400">
                <a:solidFill>
                  <a:srgbClr val="005E84"/>
                </a:solidFill>
                <a:latin typeface="Roboto Slab"/>
                <a:ea typeface="Roboto Slab"/>
                <a:cs typeface="Roboto Slab"/>
              </a:rPr>
              <a:t>Listen to each other</a:t>
            </a:r>
          </a:p>
          <a:p>
            <a:pPr marL="342900" indent="-342900">
              <a:buFont typeface="Arial" panose="020B0604020202020204" pitchFamily="34" charset="0"/>
              <a:buChar char="•"/>
            </a:pPr>
            <a:r>
              <a:rPr lang="en-GB" sz="2400">
                <a:solidFill>
                  <a:srgbClr val="005E84"/>
                </a:solidFill>
                <a:latin typeface="Roboto Slab"/>
                <a:ea typeface="Roboto Slab"/>
                <a:cs typeface="Roboto Slab"/>
              </a:rPr>
              <a:t>Hands up</a:t>
            </a:r>
            <a:r>
              <a:rPr lang="en-GB" sz="2400">
                <a:latin typeface="Roboto Slab"/>
                <a:ea typeface="Roboto Slab"/>
                <a:cs typeface="Roboto Slab"/>
              </a:rPr>
              <a:t> </a:t>
            </a:r>
            <a:endParaRPr lang="en-GB" sz="2400">
              <a:solidFill>
                <a:srgbClr val="005E84"/>
              </a:solidFill>
              <a:latin typeface="Roboto Slab" pitchFamily="2" charset="0"/>
              <a:ea typeface="Roboto Slab" pitchFamily="2" charset="0"/>
              <a:cs typeface="Roboto Slab"/>
            </a:endParaRPr>
          </a:p>
          <a:p>
            <a:pPr marL="342900" indent="-342900">
              <a:buFont typeface="Arial" panose="020B0604020202020204" pitchFamily="34" charset="0"/>
              <a:buChar char="•"/>
            </a:pPr>
            <a:r>
              <a:rPr lang="en-GB" sz="2400">
                <a:solidFill>
                  <a:srgbClr val="005E84"/>
                </a:solidFill>
                <a:latin typeface="Roboto Slab"/>
                <a:ea typeface="Roboto Slab"/>
                <a:cs typeface="Roboto Slab"/>
              </a:rPr>
              <a:t>Right to pass</a:t>
            </a:r>
          </a:p>
          <a:p>
            <a:pPr marL="342900" indent="-342900">
              <a:buFont typeface="Arial" panose="020B0604020202020204" pitchFamily="34" charset="0"/>
              <a:buChar char="•"/>
            </a:pPr>
            <a:r>
              <a:rPr lang="en-GB" sz="2400">
                <a:latin typeface="Roboto Slab"/>
                <a:ea typeface="Roboto Slab"/>
                <a:cs typeface="Roboto Slab"/>
              </a:rPr>
              <a:t>No</a:t>
            </a:r>
            <a:r>
              <a:rPr lang="en-GB" sz="2400">
                <a:solidFill>
                  <a:srgbClr val="005E84"/>
                </a:solidFill>
                <a:latin typeface="Roboto Slab"/>
                <a:ea typeface="Roboto Slab"/>
                <a:cs typeface="Roboto Slab"/>
              </a:rPr>
              <a:t> question is a ‘silly’ question</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Do not use examples which use any personally identifiable information </a:t>
            </a:r>
          </a:p>
          <a:p>
            <a:endParaRPr lang="en-GB" sz="2400">
              <a:solidFill>
                <a:srgbClr val="005E84"/>
              </a:solidFill>
              <a:latin typeface="Roboto Slab" pitchFamily="2" charset="0"/>
              <a:ea typeface="Roboto Slab" pitchFamily="2" charset="0"/>
              <a:cs typeface="Roboto Slab"/>
            </a:endParaRPr>
          </a:p>
          <a:p>
            <a:endParaRPr lang="en-GB" sz="2000" b="1">
              <a:solidFill>
                <a:srgbClr val="005E84"/>
              </a:solidFill>
            </a:endParaRPr>
          </a:p>
          <a:p>
            <a:endParaRPr lang="en-GB" sz="2000" b="1">
              <a:solidFill>
                <a:srgbClr val="005E84"/>
              </a:solidFill>
            </a:endParaRPr>
          </a:p>
        </p:txBody>
      </p:sp>
    </p:spTree>
    <p:extLst>
      <p:ext uri="{BB962C8B-B14F-4D97-AF65-F5344CB8AC3E}">
        <p14:creationId xmlns:p14="http://schemas.microsoft.com/office/powerpoint/2010/main" val="348678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4F94A458-45E7-87C0-6B31-E35B5794565B}"/>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7" name="Oval 6">
            <a:extLst>
              <a:ext uri="{FF2B5EF4-FFF2-40B4-BE49-F238E27FC236}">
                <a16:creationId xmlns:a16="http://schemas.microsoft.com/office/drawing/2014/main" id="{C66D9187-0E2C-FCCC-2B87-BCD040E7289C}"/>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sp>
        <p:nvSpPr>
          <p:cNvPr id="2" name="Title 1">
            <a:extLst>
              <a:ext uri="{FF2B5EF4-FFF2-40B4-BE49-F238E27FC236}">
                <a16:creationId xmlns:a16="http://schemas.microsoft.com/office/drawing/2014/main" id="{AE5D7124-71AA-A9BE-D62F-ACF6D09127AB}"/>
              </a:ext>
            </a:extLst>
          </p:cNvPr>
          <p:cNvSpPr>
            <a:spLocks noGrp="1"/>
          </p:cNvSpPr>
          <p:nvPr>
            <p:ph type="title"/>
          </p:nvPr>
        </p:nvSpPr>
        <p:spPr/>
        <p:txBody>
          <a:bodyPr/>
          <a:lstStyle/>
          <a:p>
            <a:r>
              <a:rPr lang="en-GB"/>
              <a:t>Activity</a:t>
            </a:r>
          </a:p>
        </p:txBody>
      </p:sp>
      <p:sp>
        <p:nvSpPr>
          <p:cNvPr id="3" name="Content Placeholder 2">
            <a:extLst>
              <a:ext uri="{FF2B5EF4-FFF2-40B4-BE49-F238E27FC236}">
                <a16:creationId xmlns:a16="http://schemas.microsoft.com/office/drawing/2014/main" id="{97B8B376-7280-0449-B089-1501B7239A93}"/>
              </a:ext>
            </a:extLst>
          </p:cNvPr>
          <p:cNvSpPr>
            <a:spLocks noGrp="1"/>
          </p:cNvSpPr>
          <p:nvPr>
            <p:ph idx="1"/>
          </p:nvPr>
        </p:nvSpPr>
        <p:spPr>
          <a:xfrm>
            <a:off x="684213" y="2420937"/>
            <a:ext cx="4484136" cy="3816351"/>
          </a:xfrm>
        </p:spPr>
        <p:txBody>
          <a:bodyPr vert="horz" lIns="0" tIns="0" rIns="0" bIns="0" rtlCol="0" anchor="t">
            <a:normAutofit/>
          </a:bodyPr>
          <a:lstStyle/>
          <a:p>
            <a:r>
              <a:rPr lang="en-US" sz="2600">
                <a:ea typeface="Roboto Slab"/>
              </a:rPr>
              <a:t>In pairs, read over the resource</a:t>
            </a:r>
            <a:r>
              <a:rPr lang="en-US" sz="2600" b="1">
                <a:ea typeface="Roboto Slab"/>
              </a:rPr>
              <a:t> </a:t>
            </a:r>
            <a:r>
              <a:rPr lang="en-US" sz="2600" b="1">
                <a:solidFill>
                  <a:srgbClr val="79A3DC"/>
                </a:solidFill>
                <a:ea typeface="Roboto Slab"/>
              </a:rPr>
              <a:t>YUSEF AND THE PARTY</a:t>
            </a:r>
            <a:r>
              <a:rPr lang="en-US" sz="2600" b="1">
                <a:ea typeface="Roboto Slab"/>
              </a:rPr>
              <a:t> </a:t>
            </a:r>
            <a:r>
              <a:rPr lang="en-US" sz="2600">
                <a:ea typeface="Roboto Slab"/>
              </a:rPr>
              <a:t>and be prepared to answer some questions about it.</a:t>
            </a:r>
            <a:endParaRPr lang="en-US" sz="2600">
              <a:ea typeface="Roboto Slab"/>
              <a:cs typeface="Roboto Slab"/>
            </a:endParaRPr>
          </a:p>
        </p:txBody>
      </p:sp>
      <p:sp>
        <p:nvSpPr>
          <p:cNvPr id="8" name="Content Placeholder 2">
            <a:extLst>
              <a:ext uri="{FF2B5EF4-FFF2-40B4-BE49-F238E27FC236}">
                <a16:creationId xmlns:a16="http://schemas.microsoft.com/office/drawing/2014/main" id="{3EDA7588-A72F-E51A-CA07-9C8EB80B2AD7}"/>
              </a:ext>
            </a:extLst>
          </p:cNvPr>
          <p:cNvSpPr txBox="1">
            <a:spLocks/>
          </p:cNvSpPr>
          <p:nvPr/>
        </p:nvSpPr>
        <p:spPr>
          <a:xfrm>
            <a:off x="684212" y="2645016"/>
            <a:ext cx="4214359" cy="1567967"/>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a:ea typeface="Roboto Slab"/>
              </a:rPr>
              <a:t>What did you notice Yusef did to feel ‘safe’ when faced with the party invite?</a:t>
            </a:r>
          </a:p>
        </p:txBody>
      </p:sp>
      <p:pic>
        <p:nvPicPr>
          <p:cNvPr id="5" name="Picture 4" descr="A picture containing text&#10;&#10;Description automatically generated">
            <a:extLst>
              <a:ext uri="{FF2B5EF4-FFF2-40B4-BE49-F238E27FC236}">
                <a16:creationId xmlns:a16="http://schemas.microsoft.com/office/drawing/2014/main" id="{ADC0255D-A0AF-DC3D-CA74-633A1873D0A0}"/>
              </a:ext>
            </a:extLst>
          </p:cNvPr>
          <p:cNvPicPr>
            <a:picLocks noChangeAspect="1"/>
          </p:cNvPicPr>
          <p:nvPr/>
        </p:nvPicPr>
        <p:blipFill>
          <a:blip r:embed="rId2"/>
          <a:stretch>
            <a:fillRect/>
          </a:stretch>
        </p:blipFill>
        <p:spPr>
          <a:xfrm>
            <a:off x="5875411" y="1841902"/>
            <a:ext cx="3485547" cy="3488698"/>
          </a:xfrm>
          <a:prstGeom prst="rect">
            <a:avLst/>
          </a:prstGeom>
        </p:spPr>
      </p:pic>
    </p:spTree>
    <p:extLst>
      <p:ext uri="{BB962C8B-B14F-4D97-AF65-F5344CB8AC3E}">
        <p14:creationId xmlns:p14="http://schemas.microsoft.com/office/powerpoint/2010/main" val="449345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1331913" y="1904862"/>
            <a:ext cx="4896610" cy="2663825"/>
          </a:xfrm>
        </p:spPr>
        <p:txBody>
          <a:bodyPr/>
          <a:lstStyle/>
          <a:p>
            <a:r>
              <a:rPr lang="en-GB"/>
              <a:t>Can you think of any other examples of ‘safety seeking’ behaviours?</a:t>
            </a:r>
          </a:p>
        </p:txBody>
      </p:sp>
    </p:spTree>
    <p:extLst>
      <p:ext uri="{BB962C8B-B14F-4D97-AF65-F5344CB8AC3E}">
        <p14:creationId xmlns:p14="http://schemas.microsoft.com/office/powerpoint/2010/main" val="2323133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A70DB-1EB6-731F-12F4-B49CDF95A01D}"/>
              </a:ext>
            </a:extLst>
          </p:cNvPr>
          <p:cNvSpPr>
            <a:spLocks noGrp="1"/>
          </p:cNvSpPr>
          <p:nvPr>
            <p:ph type="title"/>
          </p:nvPr>
        </p:nvSpPr>
        <p:spPr/>
        <p:txBody>
          <a:bodyPr/>
          <a:lstStyle/>
          <a:p>
            <a:r>
              <a:rPr lang="en-GB"/>
              <a:t>Examples of safety seeking behaviours:</a:t>
            </a:r>
          </a:p>
        </p:txBody>
      </p:sp>
      <p:sp>
        <p:nvSpPr>
          <p:cNvPr id="3" name="Content Placeholder 2">
            <a:extLst>
              <a:ext uri="{FF2B5EF4-FFF2-40B4-BE49-F238E27FC236}">
                <a16:creationId xmlns:a16="http://schemas.microsoft.com/office/drawing/2014/main" id="{BE141798-A41C-30E6-643C-7561489E969A}"/>
              </a:ext>
            </a:extLst>
          </p:cNvPr>
          <p:cNvSpPr>
            <a:spLocks noGrp="1"/>
          </p:cNvSpPr>
          <p:nvPr>
            <p:ph idx="1"/>
          </p:nvPr>
        </p:nvSpPr>
        <p:spPr>
          <a:xfrm>
            <a:off x="684212" y="1736035"/>
            <a:ext cx="5955127" cy="4501253"/>
          </a:xfrm>
        </p:spPr>
        <p:txBody>
          <a:bodyPr vert="horz" lIns="0" tIns="0" rIns="0" bIns="0" rtlCol="0" anchor="t">
            <a:noAutofit/>
          </a:bodyPr>
          <a:lstStyle/>
          <a:p>
            <a:pPr marL="342900" indent="-342900" fontAlgn="base">
              <a:buFont typeface="Arial" panose="020B0604020202020204" pitchFamily="34" charset="0"/>
              <a:buChar char="•"/>
            </a:pPr>
            <a:endParaRPr lang="en-GB" sz="2600">
              <a:cs typeface="Roboto Slab"/>
            </a:endParaRPr>
          </a:p>
          <a:p>
            <a:pPr marL="342900" indent="-342900" fontAlgn="base">
              <a:buFont typeface="Arial" panose="020B0604020202020204" pitchFamily="34" charset="0"/>
              <a:buChar char="•"/>
            </a:pPr>
            <a:r>
              <a:rPr lang="en-GB" sz="2600">
                <a:ea typeface="Roboto Slab"/>
              </a:rPr>
              <a:t>Finding a safe person to stick with so they can speak for you </a:t>
            </a:r>
            <a:endParaRPr lang="en-GB" sz="2600">
              <a:ea typeface="Roboto Slab"/>
              <a:cs typeface="Roboto Slab"/>
            </a:endParaRPr>
          </a:p>
          <a:p>
            <a:pPr marL="342900" indent="-342900" fontAlgn="base">
              <a:buFont typeface="Arial" panose="020B0604020202020204" pitchFamily="34" charset="0"/>
              <a:buChar char="•"/>
            </a:pPr>
            <a:r>
              <a:rPr lang="en-GB" sz="2600">
                <a:ea typeface="Roboto Slab"/>
              </a:rPr>
              <a:t>Covering your cheeks to stop people noticing you are blushing  </a:t>
            </a:r>
            <a:endParaRPr lang="en-GB" sz="2600">
              <a:ea typeface="Roboto Slab"/>
              <a:cs typeface="Roboto Slab"/>
            </a:endParaRPr>
          </a:p>
          <a:p>
            <a:pPr marL="342900" indent="-342900" fontAlgn="base">
              <a:buFont typeface="Arial" panose="020B0604020202020204" pitchFamily="34" charset="0"/>
              <a:buChar char="•"/>
            </a:pPr>
            <a:r>
              <a:rPr lang="en-GB" sz="2600">
                <a:ea typeface="Roboto Slab"/>
              </a:rPr>
              <a:t>Avoiding eye contact with the teacher in class by putting your head down or constantly having a drink or looking at your paper  </a:t>
            </a:r>
            <a:endParaRPr lang="en-GB" sz="2600">
              <a:ea typeface="Roboto Slab"/>
              <a:cs typeface="Roboto Slab"/>
            </a:endParaRPr>
          </a:p>
        </p:txBody>
      </p:sp>
      <p:sp>
        <p:nvSpPr>
          <p:cNvPr id="5" name="TextBox 4">
            <a:extLst>
              <a:ext uri="{FF2B5EF4-FFF2-40B4-BE49-F238E27FC236}">
                <a16:creationId xmlns:a16="http://schemas.microsoft.com/office/drawing/2014/main" id="{5FCF4C1C-EC55-696C-68D9-DD49E25B400F}"/>
              </a:ext>
            </a:extLst>
          </p:cNvPr>
          <p:cNvSpPr txBox="1"/>
          <p:nvPr/>
        </p:nvSpPr>
        <p:spPr>
          <a:xfrm>
            <a:off x="894521" y="6422818"/>
            <a:ext cx="4572000" cy="369332"/>
          </a:xfrm>
          <a:prstGeom prst="rect">
            <a:avLst/>
          </a:prstGeom>
          <a:noFill/>
        </p:spPr>
        <p:txBody>
          <a:bodyPr wrap="square">
            <a:spAutoFit/>
          </a:bodyPr>
          <a:lstStyle/>
          <a:p>
            <a:r>
              <a:rPr lang="en-GB" sz="1800">
                <a:solidFill>
                  <a:srgbClr val="79A3DC"/>
                </a:solidFill>
                <a:latin typeface="Roboto Slab"/>
              </a:rPr>
              <a:t>(</a:t>
            </a:r>
            <a:r>
              <a:rPr lang="en-GB" sz="1800" err="1">
                <a:solidFill>
                  <a:srgbClr val="79A3DC"/>
                </a:solidFill>
                <a:latin typeface="Roboto Slab"/>
              </a:rPr>
              <a:t>CoRAY</a:t>
            </a:r>
            <a:r>
              <a:rPr lang="en-GB" sz="1800">
                <a:solidFill>
                  <a:srgbClr val="79A3DC"/>
                </a:solidFill>
                <a:latin typeface="Roboto Slab"/>
              </a:rPr>
              <a:t>)</a:t>
            </a:r>
            <a:endParaRPr lang="en-GB">
              <a:solidFill>
                <a:srgbClr val="79A3DC"/>
              </a:solidFill>
              <a:ea typeface="Calibri" panose="020F0502020204030204"/>
              <a:cs typeface="Calibri" panose="020F0502020204030204"/>
            </a:endParaRPr>
          </a:p>
        </p:txBody>
      </p:sp>
      <p:sp>
        <p:nvSpPr>
          <p:cNvPr id="7" name="Content Placeholder 2">
            <a:extLst>
              <a:ext uri="{FF2B5EF4-FFF2-40B4-BE49-F238E27FC236}">
                <a16:creationId xmlns:a16="http://schemas.microsoft.com/office/drawing/2014/main" id="{6AF00267-DFBB-10A0-4ECA-090EE003353B}"/>
              </a:ext>
            </a:extLst>
          </p:cNvPr>
          <p:cNvSpPr txBox="1">
            <a:spLocks/>
          </p:cNvSpPr>
          <p:nvPr/>
        </p:nvSpPr>
        <p:spPr>
          <a:xfrm>
            <a:off x="550654" y="1828800"/>
            <a:ext cx="5955127" cy="4501253"/>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buFont typeface="Arial" panose="020B0604020202020204" pitchFamily="34" charset="0"/>
              <a:buChar char="•"/>
            </a:pPr>
            <a:r>
              <a:rPr lang="en-GB" sz="2600" dirty="0">
                <a:ea typeface="Roboto Slab"/>
              </a:rPr>
              <a:t>Looking at your phone to stop someone talking to you for fear you will then run out of things to say  </a:t>
            </a:r>
            <a:endParaRPr lang="en-GB" sz="2600" dirty="0">
              <a:ea typeface="Roboto Slab"/>
              <a:cs typeface="Roboto Slab"/>
            </a:endParaRPr>
          </a:p>
          <a:p>
            <a:pPr marL="342900" indent="-342900" fontAlgn="base">
              <a:buFont typeface="Arial" panose="020B0604020202020204" pitchFamily="34" charset="0"/>
              <a:buChar char="•"/>
            </a:pPr>
            <a:r>
              <a:rPr lang="en-GB" sz="2600" dirty="0">
                <a:ea typeface="Roboto Slab"/>
              </a:rPr>
              <a:t>Overpreparing by practising what you say ahead of time for fear you will ‘mess up’ your words  </a:t>
            </a:r>
            <a:endParaRPr lang="en-GB" sz="2600" dirty="0">
              <a:ea typeface="Roboto Slab"/>
              <a:cs typeface="Roboto Slab"/>
            </a:endParaRPr>
          </a:p>
          <a:p>
            <a:pPr marL="342900" indent="-342900" fontAlgn="base">
              <a:buFont typeface="Arial" panose="020B0604020202020204" pitchFamily="34" charset="0"/>
              <a:buChar char="•"/>
            </a:pPr>
            <a:r>
              <a:rPr lang="en-GB" sz="2600" dirty="0">
                <a:ea typeface="Roboto Slab"/>
              </a:rPr>
              <a:t>Planning what you will say in advance to try to stop running out of things to say and seeming boring  </a:t>
            </a:r>
            <a:endParaRPr lang="en-GB" sz="2600" dirty="0">
              <a:ea typeface="Roboto Slab"/>
              <a:cs typeface="Roboto Slab"/>
            </a:endParaRPr>
          </a:p>
          <a:p>
            <a:pPr marL="342900" indent="-342900" fontAlgn="base">
              <a:buFont typeface="Arial" panose="020B0604020202020204" pitchFamily="34" charset="0"/>
              <a:buChar char="•"/>
            </a:pPr>
            <a:endParaRPr lang="en-GB" sz="1900" dirty="0">
              <a:cs typeface="Roboto Slab"/>
            </a:endParaRPr>
          </a:p>
        </p:txBody>
      </p:sp>
    </p:spTree>
    <p:extLst>
      <p:ext uri="{BB962C8B-B14F-4D97-AF65-F5344CB8AC3E}">
        <p14:creationId xmlns:p14="http://schemas.microsoft.com/office/powerpoint/2010/main" val="157945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5F0F615E-883D-F3BF-5B96-4621AFC6C135}"/>
              </a:ext>
            </a:extLst>
          </p:cNvPr>
          <p:cNvGrpSpPr/>
          <p:nvPr/>
        </p:nvGrpSpPr>
        <p:grpSpPr>
          <a:xfrm>
            <a:off x="457200" y="765175"/>
            <a:ext cx="8208912" cy="6060178"/>
            <a:chOff x="457200" y="765175"/>
            <a:chExt cx="8208912" cy="6060178"/>
          </a:xfrm>
        </p:grpSpPr>
        <p:pic>
          <p:nvPicPr>
            <p:cNvPr id="10" name="Graphic 9">
              <a:extLst>
                <a:ext uri="{FF2B5EF4-FFF2-40B4-BE49-F238E27FC236}">
                  <a16:creationId xmlns:a16="http://schemas.microsoft.com/office/drawing/2014/main" id="{6163584F-C4EE-1082-843C-43FDD8D0EC9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10033" y="4402695"/>
              <a:ext cx="1856177" cy="1834593"/>
            </a:xfrm>
            <a:prstGeom prst="rect">
              <a:avLst/>
            </a:prstGeom>
          </p:spPr>
        </p:pic>
        <p:pic>
          <p:nvPicPr>
            <p:cNvPr id="8" name="Graphic 7">
              <a:extLst>
                <a:ext uri="{FF2B5EF4-FFF2-40B4-BE49-F238E27FC236}">
                  <a16:creationId xmlns:a16="http://schemas.microsoft.com/office/drawing/2014/main" id="{E714264A-C717-19D1-DF24-EC5BCC5D126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92398" y="3105840"/>
              <a:ext cx="1860524" cy="1860524"/>
            </a:xfrm>
            <a:prstGeom prst="rect">
              <a:avLst/>
            </a:prstGeom>
          </p:spPr>
        </p:pic>
        <p:pic>
          <p:nvPicPr>
            <p:cNvPr id="6" name="Graphic 5">
              <a:extLst>
                <a:ext uri="{FF2B5EF4-FFF2-40B4-BE49-F238E27FC236}">
                  <a16:creationId xmlns:a16="http://schemas.microsoft.com/office/drawing/2014/main" id="{4F983C44-1BA5-2876-52AC-E9BE69FD41C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01000" y="1847840"/>
              <a:ext cx="1860525" cy="1882674"/>
            </a:xfrm>
            <a:prstGeom prst="rect">
              <a:avLst/>
            </a:prstGeom>
          </p:spPr>
        </p:pic>
        <p:pic>
          <p:nvPicPr>
            <p:cNvPr id="4" name="Graphic 3">
              <a:extLst>
                <a:ext uri="{FF2B5EF4-FFF2-40B4-BE49-F238E27FC236}">
                  <a16:creationId xmlns:a16="http://schemas.microsoft.com/office/drawing/2014/main" id="{8ACACE35-2B83-DFA8-3204-0421C7BFE01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30680" y="3149908"/>
              <a:ext cx="1914529" cy="1937053"/>
            </a:xfrm>
            <a:prstGeom prst="rect">
              <a:avLst/>
            </a:prstGeom>
          </p:spPr>
        </p:pic>
        <p:sp>
          <p:nvSpPr>
            <p:cNvPr id="13" name="Text Placeholder 2">
              <a:extLst>
                <a:ext uri="{FF2B5EF4-FFF2-40B4-BE49-F238E27FC236}">
                  <a16:creationId xmlns:a16="http://schemas.microsoft.com/office/drawing/2014/main" id="{14588AAC-B979-B68F-CB79-5E346C2A20AC}"/>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15" name="Title 3">
              <a:extLst>
                <a:ext uri="{FF2B5EF4-FFF2-40B4-BE49-F238E27FC236}">
                  <a16:creationId xmlns:a16="http://schemas.microsoft.com/office/drawing/2014/main" id="{7ADF1304-0D04-C760-C4C1-BBACD380BFEC}"/>
                </a:ext>
              </a:extLst>
            </p:cNvPr>
            <p:cNvSpPr txBox="1">
              <a:spLocks/>
            </p:cNvSpPr>
            <p:nvPr/>
          </p:nvSpPr>
          <p:spPr>
            <a:xfrm>
              <a:off x="684212" y="765175"/>
              <a:ext cx="6553335" cy="16557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US"/>
                <a:t>The safety seeking </a:t>
              </a:r>
              <a:r>
                <a:rPr lang="en-US" err="1"/>
                <a:t>behaviour</a:t>
              </a:r>
              <a:r>
                <a:rPr lang="en-US"/>
                <a:t> trap</a:t>
              </a:r>
            </a:p>
          </p:txBody>
        </p:sp>
        <p:sp>
          <p:nvSpPr>
            <p:cNvPr id="17" name="TextBox 16">
              <a:extLst>
                <a:ext uri="{FF2B5EF4-FFF2-40B4-BE49-F238E27FC236}">
                  <a16:creationId xmlns:a16="http://schemas.microsoft.com/office/drawing/2014/main" id="{29480769-107E-44AF-16AA-B65D2F0F59F4}"/>
                </a:ext>
              </a:extLst>
            </p:cNvPr>
            <p:cNvSpPr txBox="1"/>
            <p:nvPr/>
          </p:nvSpPr>
          <p:spPr>
            <a:xfrm>
              <a:off x="3765761" y="2199879"/>
              <a:ext cx="1517263" cy="1200329"/>
            </a:xfrm>
            <a:prstGeom prst="rect">
              <a:avLst/>
            </a:prstGeom>
            <a:noFill/>
          </p:spPr>
          <p:txBody>
            <a:bodyPr wrap="square" lIns="91440" tIns="45720" rIns="91440" bIns="45720" rtlCol="0" anchor="t">
              <a:spAutoFit/>
            </a:bodyPr>
            <a:lstStyle/>
            <a:p>
              <a:pPr algn="ctr"/>
              <a:r>
                <a:rPr lang="en-US">
                  <a:solidFill>
                    <a:schemeClr val="bg1"/>
                  </a:solidFill>
                  <a:latin typeface="Roboto Slab"/>
                  <a:ea typeface="Roboto Slab"/>
                  <a:cs typeface="Roboto Slab"/>
                </a:rPr>
                <a:t>Thoughts/</a:t>
              </a:r>
              <a:endParaRPr lang="en-US">
                <a:solidFill>
                  <a:schemeClr val="bg1"/>
                </a:solidFill>
                <a:latin typeface="Roboto Slab" pitchFamily="2" charset="0"/>
                <a:ea typeface="Roboto Slab" pitchFamily="2" charset="0"/>
              </a:endParaRPr>
            </a:p>
            <a:p>
              <a:pPr algn="ctr"/>
              <a:r>
                <a:rPr lang="en-US">
                  <a:solidFill>
                    <a:schemeClr val="bg1"/>
                  </a:solidFill>
                  <a:latin typeface="Roboto Slab"/>
                  <a:ea typeface="Roboto Slab"/>
                  <a:cs typeface="Roboto Slab"/>
                </a:rPr>
                <a:t>Feelings/</a:t>
              </a:r>
              <a:endParaRPr lang="en-US">
                <a:solidFill>
                  <a:schemeClr val="bg1"/>
                </a:solidFill>
                <a:latin typeface="Roboto Slab" pitchFamily="2" charset="0"/>
                <a:ea typeface="Roboto Slab" pitchFamily="2" charset="0"/>
                <a:cs typeface="Roboto Slab"/>
              </a:endParaRPr>
            </a:p>
            <a:p>
              <a:pPr algn="ctr"/>
              <a:r>
                <a:rPr lang="en-US">
                  <a:solidFill>
                    <a:schemeClr val="bg1"/>
                  </a:solidFill>
                  <a:latin typeface="Roboto Slab"/>
                  <a:ea typeface="Roboto Slab"/>
                  <a:cs typeface="Roboto Slab"/>
                </a:rPr>
                <a:t>Physical symptoms</a:t>
              </a:r>
              <a:endParaRPr lang="en-US">
                <a:solidFill>
                  <a:schemeClr val="bg1"/>
                </a:solidFill>
                <a:latin typeface="Roboto Slab" pitchFamily="2" charset="0"/>
                <a:ea typeface="Roboto Slab" pitchFamily="2" charset="0"/>
                <a:cs typeface="Roboto Slab"/>
              </a:endParaRPr>
            </a:p>
          </p:txBody>
        </p:sp>
        <p:pic>
          <p:nvPicPr>
            <p:cNvPr id="19" name="Picture 18" descr="A picture containing dark, lit, flying, large&#10;&#10;Description automatically generated">
              <a:extLst>
                <a:ext uri="{FF2B5EF4-FFF2-40B4-BE49-F238E27FC236}">
                  <a16:creationId xmlns:a16="http://schemas.microsoft.com/office/drawing/2014/main" id="{55CD3749-0368-51D5-7E85-0854EFE3254C}"/>
                </a:ext>
              </a:extLst>
            </p:cNvPr>
            <p:cNvPicPr>
              <a:picLocks noChangeAspect="1"/>
            </p:cNvPicPr>
            <p:nvPr/>
          </p:nvPicPr>
          <p:blipFill>
            <a:blip r:embed="rId10"/>
            <a:stretch>
              <a:fillRect/>
            </a:stretch>
          </p:blipFill>
          <p:spPr>
            <a:xfrm rot="3146124">
              <a:off x="5534848" y="2469825"/>
              <a:ext cx="1032200" cy="598676"/>
            </a:xfrm>
            <a:prstGeom prst="rect">
              <a:avLst/>
            </a:prstGeom>
          </p:spPr>
        </p:pic>
        <p:pic>
          <p:nvPicPr>
            <p:cNvPr id="21" name="Picture 20" descr="A picture containing dark, lit, flying, large&#10;&#10;Description automatically generated">
              <a:extLst>
                <a:ext uri="{FF2B5EF4-FFF2-40B4-BE49-F238E27FC236}">
                  <a16:creationId xmlns:a16="http://schemas.microsoft.com/office/drawing/2014/main" id="{6E5542E3-6DFD-F7EA-DB37-3007B20EA8B2}"/>
                </a:ext>
              </a:extLst>
            </p:cNvPr>
            <p:cNvPicPr>
              <a:picLocks noChangeAspect="1"/>
            </p:cNvPicPr>
            <p:nvPr/>
          </p:nvPicPr>
          <p:blipFill>
            <a:blip r:embed="rId10"/>
            <a:stretch>
              <a:fillRect/>
            </a:stretch>
          </p:blipFill>
          <p:spPr>
            <a:xfrm rot="9686492">
              <a:off x="5494198" y="5093411"/>
              <a:ext cx="1032200" cy="598676"/>
            </a:xfrm>
            <a:prstGeom prst="rect">
              <a:avLst/>
            </a:prstGeom>
          </p:spPr>
        </p:pic>
        <p:pic>
          <p:nvPicPr>
            <p:cNvPr id="23" name="Picture 22" descr="A picture containing dark, lit, flying, large&#10;&#10;Description automatically generated">
              <a:extLst>
                <a:ext uri="{FF2B5EF4-FFF2-40B4-BE49-F238E27FC236}">
                  <a16:creationId xmlns:a16="http://schemas.microsoft.com/office/drawing/2014/main" id="{620DC06A-82DE-C8BD-6F28-1794782301D4}"/>
                </a:ext>
              </a:extLst>
            </p:cNvPr>
            <p:cNvPicPr>
              <a:picLocks noChangeAspect="1"/>
            </p:cNvPicPr>
            <p:nvPr/>
          </p:nvPicPr>
          <p:blipFill>
            <a:blip r:embed="rId10"/>
            <a:stretch>
              <a:fillRect/>
            </a:stretch>
          </p:blipFill>
          <p:spPr>
            <a:xfrm rot="20105181">
              <a:off x="2581725" y="2421977"/>
              <a:ext cx="1032200" cy="598676"/>
            </a:xfrm>
            <a:prstGeom prst="rect">
              <a:avLst/>
            </a:prstGeom>
          </p:spPr>
        </p:pic>
        <p:sp>
          <p:nvSpPr>
            <p:cNvPr id="25" name="TextBox 24">
              <a:extLst>
                <a:ext uri="{FF2B5EF4-FFF2-40B4-BE49-F238E27FC236}">
                  <a16:creationId xmlns:a16="http://schemas.microsoft.com/office/drawing/2014/main" id="{23420333-320A-85D4-5986-328A263750F4}"/>
                </a:ext>
              </a:extLst>
            </p:cNvPr>
            <p:cNvSpPr txBox="1"/>
            <p:nvPr/>
          </p:nvSpPr>
          <p:spPr>
            <a:xfrm>
              <a:off x="6150112" y="3605699"/>
              <a:ext cx="1523024" cy="923330"/>
            </a:xfrm>
            <a:prstGeom prst="rect">
              <a:avLst/>
            </a:prstGeom>
            <a:noFill/>
          </p:spPr>
          <p:txBody>
            <a:bodyPr wrap="square" lIns="91440" tIns="45720" rIns="91440" bIns="45720" rtlCol="0" anchor="t">
              <a:spAutoFit/>
            </a:bodyPr>
            <a:lstStyle/>
            <a:p>
              <a:pPr algn="ctr"/>
              <a:r>
                <a:rPr lang="en-US">
                  <a:solidFill>
                    <a:schemeClr val="bg1"/>
                  </a:solidFill>
                  <a:latin typeface="Roboto Slab"/>
                  <a:ea typeface="Roboto Slab"/>
                </a:rPr>
                <a:t>Safety Seeking </a:t>
              </a:r>
              <a:r>
                <a:rPr lang="en-US" err="1">
                  <a:solidFill>
                    <a:schemeClr val="bg1"/>
                  </a:solidFill>
                  <a:latin typeface="Roboto Slab"/>
                  <a:ea typeface="Roboto Slab"/>
                </a:rPr>
                <a:t>behaviour</a:t>
              </a:r>
            </a:p>
          </p:txBody>
        </p:sp>
        <p:sp>
          <p:nvSpPr>
            <p:cNvPr id="27" name="TextBox 26">
              <a:extLst>
                <a:ext uri="{FF2B5EF4-FFF2-40B4-BE49-F238E27FC236}">
                  <a16:creationId xmlns:a16="http://schemas.microsoft.com/office/drawing/2014/main" id="{11341825-3A42-CFCC-B227-F0076184AA46}"/>
                </a:ext>
              </a:extLst>
            </p:cNvPr>
            <p:cNvSpPr txBox="1"/>
            <p:nvPr/>
          </p:nvSpPr>
          <p:spPr>
            <a:xfrm>
              <a:off x="3730146" y="4858311"/>
              <a:ext cx="1623106" cy="923330"/>
            </a:xfrm>
            <a:prstGeom prst="rect">
              <a:avLst/>
            </a:prstGeom>
            <a:noFill/>
          </p:spPr>
          <p:txBody>
            <a:bodyPr wrap="square" rtlCol="0">
              <a:spAutoFit/>
            </a:bodyPr>
            <a:lstStyle/>
            <a:p>
              <a:pPr algn="ctr"/>
              <a:r>
                <a:rPr lang="en-US">
                  <a:solidFill>
                    <a:schemeClr val="bg1"/>
                  </a:solidFill>
                  <a:latin typeface="Roboto Slab" pitchFamily="2" charset="0"/>
                  <a:ea typeface="Roboto Slab" pitchFamily="2" charset="0"/>
                </a:rPr>
                <a:t>Appears to help in the short term</a:t>
              </a:r>
            </a:p>
          </p:txBody>
        </p:sp>
        <p:sp>
          <p:nvSpPr>
            <p:cNvPr id="29" name="TextBox 28">
              <a:extLst>
                <a:ext uri="{FF2B5EF4-FFF2-40B4-BE49-F238E27FC236}">
                  <a16:creationId xmlns:a16="http://schemas.microsoft.com/office/drawing/2014/main" id="{0CEDE597-E159-26CC-28D1-7D6F8E6BC81B}"/>
                </a:ext>
              </a:extLst>
            </p:cNvPr>
            <p:cNvSpPr txBox="1"/>
            <p:nvPr/>
          </p:nvSpPr>
          <p:spPr>
            <a:xfrm>
              <a:off x="1355755" y="3678755"/>
              <a:ext cx="1617642" cy="923330"/>
            </a:xfrm>
            <a:prstGeom prst="rect">
              <a:avLst/>
            </a:prstGeom>
            <a:noFill/>
          </p:spPr>
          <p:txBody>
            <a:bodyPr wrap="square" rtlCol="0">
              <a:spAutoFit/>
            </a:bodyPr>
            <a:lstStyle/>
            <a:p>
              <a:pPr algn="ctr"/>
              <a:r>
                <a:rPr lang="en-US">
                  <a:solidFill>
                    <a:schemeClr val="bg1"/>
                  </a:solidFill>
                  <a:latin typeface="Roboto Slab" pitchFamily="2" charset="0"/>
                  <a:ea typeface="Roboto Slab" pitchFamily="2" charset="0"/>
                </a:rPr>
                <a:t>The anxiety remains or worsens</a:t>
              </a:r>
            </a:p>
          </p:txBody>
        </p:sp>
        <p:pic>
          <p:nvPicPr>
            <p:cNvPr id="31" name="Picture 30" descr="A picture containing dark, lit, flying, large&#10;&#10;Description automatically generated">
              <a:extLst>
                <a:ext uri="{FF2B5EF4-FFF2-40B4-BE49-F238E27FC236}">
                  <a16:creationId xmlns:a16="http://schemas.microsoft.com/office/drawing/2014/main" id="{B47AC52C-5A9C-5DBA-3BD6-54463625D346}"/>
                </a:ext>
              </a:extLst>
            </p:cNvPr>
            <p:cNvPicPr>
              <a:picLocks noChangeAspect="1"/>
            </p:cNvPicPr>
            <p:nvPr/>
          </p:nvPicPr>
          <p:blipFill>
            <a:blip r:embed="rId10"/>
            <a:stretch>
              <a:fillRect/>
            </a:stretch>
          </p:blipFill>
          <p:spPr>
            <a:xfrm rot="14116505">
              <a:off x="2527175" y="5065466"/>
              <a:ext cx="1032200" cy="598676"/>
            </a:xfrm>
            <a:prstGeom prst="rect">
              <a:avLst/>
            </a:prstGeom>
          </p:spPr>
        </p:pic>
        <p:sp>
          <p:nvSpPr>
            <p:cNvPr id="33" name="TextBox 32">
              <a:extLst>
                <a:ext uri="{FF2B5EF4-FFF2-40B4-BE49-F238E27FC236}">
                  <a16:creationId xmlns:a16="http://schemas.microsoft.com/office/drawing/2014/main" id="{D68A5287-1B8D-0DD9-07BA-247711D1DFB4}"/>
                </a:ext>
              </a:extLst>
            </p:cNvPr>
            <p:cNvSpPr txBox="1"/>
            <p:nvPr/>
          </p:nvSpPr>
          <p:spPr>
            <a:xfrm>
              <a:off x="5531811" y="1418669"/>
              <a:ext cx="3007777" cy="923330"/>
            </a:xfrm>
            <a:prstGeom prst="rect">
              <a:avLst/>
            </a:prstGeom>
            <a:noFill/>
          </p:spPr>
          <p:txBody>
            <a:bodyPr wrap="square" rtlCol="0">
              <a:spAutoFit/>
            </a:bodyPr>
            <a:lstStyle/>
            <a:p>
              <a:pPr algn="ctr"/>
              <a:r>
                <a:rPr lang="en-US" b="1">
                  <a:solidFill>
                    <a:srgbClr val="005E84"/>
                  </a:solidFill>
                  <a:latin typeface="Roboto Slab" pitchFamily="2" charset="0"/>
                  <a:ea typeface="Roboto Slab" pitchFamily="2" charset="0"/>
                </a:rPr>
                <a:t>Worrying about going to a party in case people laugh at you.</a:t>
              </a:r>
            </a:p>
          </p:txBody>
        </p:sp>
        <p:sp>
          <p:nvSpPr>
            <p:cNvPr id="35" name="TextBox 34">
              <a:extLst>
                <a:ext uri="{FF2B5EF4-FFF2-40B4-BE49-F238E27FC236}">
                  <a16:creationId xmlns:a16="http://schemas.microsoft.com/office/drawing/2014/main" id="{47BCACBF-DF50-73FB-E96E-0DC3ED02B3E7}"/>
                </a:ext>
              </a:extLst>
            </p:cNvPr>
            <p:cNvSpPr txBox="1"/>
            <p:nvPr/>
          </p:nvSpPr>
          <p:spPr>
            <a:xfrm>
              <a:off x="6328023" y="5269637"/>
              <a:ext cx="1836202" cy="923330"/>
            </a:xfrm>
            <a:prstGeom prst="rect">
              <a:avLst/>
            </a:prstGeom>
            <a:noFill/>
          </p:spPr>
          <p:txBody>
            <a:bodyPr wrap="square" rtlCol="0">
              <a:spAutoFit/>
            </a:bodyPr>
            <a:lstStyle/>
            <a:p>
              <a:pPr algn="ctr"/>
              <a:r>
                <a:rPr lang="en-US" b="1">
                  <a:solidFill>
                    <a:srgbClr val="005E84"/>
                  </a:solidFill>
                  <a:latin typeface="Roboto Slab" pitchFamily="2" charset="0"/>
                  <a:ea typeface="Roboto Slab" pitchFamily="2" charset="0"/>
                </a:rPr>
                <a:t>Pretend to be unwell and avoid it.</a:t>
              </a:r>
            </a:p>
          </p:txBody>
        </p:sp>
        <p:sp>
          <p:nvSpPr>
            <p:cNvPr id="37" name="TextBox 36">
              <a:extLst>
                <a:ext uri="{FF2B5EF4-FFF2-40B4-BE49-F238E27FC236}">
                  <a16:creationId xmlns:a16="http://schemas.microsoft.com/office/drawing/2014/main" id="{70B028AF-39FD-E2A4-9EA0-9545D378D071}"/>
                </a:ext>
              </a:extLst>
            </p:cNvPr>
            <p:cNvSpPr txBox="1"/>
            <p:nvPr/>
          </p:nvSpPr>
          <p:spPr>
            <a:xfrm>
              <a:off x="2792090" y="6179022"/>
              <a:ext cx="3458855" cy="646331"/>
            </a:xfrm>
            <a:prstGeom prst="rect">
              <a:avLst/>
            </a:prstGeom>
            <a:noFill/>
          </p:spPr>
          <p:txBody>
            <a:bodyPr wrap="square" rtlCol="0">
              <a:spAutoFit/>
            </a:bodyPr>
            <a:lstStyle/>
            <a:p>
              <a:pPr algn="ctr"/>
              <a:r>
                <a:rPr lang="en-US" b="1">
                  <a:solidFill>
                    <a:srgbClr val="005E84"/>
                  </a:solidFill>
                  <a:latin typeface="Roboto Slab" pitchFamily="2" charset="0"/>
                  <a:ea typeface="Roboto Slab" pitchFamily="2" charset="0"/>
                </a:rPr>
                <a:t>Feel relieved and the physical symptoms disappear.</a:t>
              </a:r>
            </a:p>
          </p:txBody>
        </p:sp>
        <p:sp>
          <p:nvSpPr>
            <p:cNvPr id="39" name="TextBox 38">
              <a:extLst>
                <a:ext uri="{FF2B5EF4-FFF2-40B4-BE49-F238E27FC236}">
                  <a16:creationId xmlns:a16="http://schemas.microsoft.com/office/drawing/2014/main" id="{8B1C83D7-F12E-161A-F9FE-7F3F9A5A2F86}"/>
                </a:ext>
              </a:extLst>
            </p:cNvPr>
            <p:cNvSpPr txBox="1"/>
            <p:nvPr/>
          </p:nvSpPr>
          <p:spPr>
            <a:xfrm>
              <a:off x="844372" y="1549616"/>
              <a:ext cx="2234552" cy="1477328"/>
            </a:xfrm>
            <a:prstGeom prst="rect">
              <a:avLst/>
            </a:prstGeom>
            <a:noFill/>
          </p:spPr>
          <p:txBody>
            <a:bodyPr wrap="square" rtlCol="0">
              <a:spAutoFit/>
            </a:bodyPr>
            <a:lstStyle/>
            <a:p>
              <a:pPr algn="ctr"/>
              <a:r>
                <a:rPr lang="en-US" b="1">
                  <a:solidFill>
                    <a:srgbClr val="005E84"/>
                  </a:solidFill>
                  <a:latin typeface="Roboto Slab" pitchFamily="2" charset="0"/>
                  <a:ea typeface="Roboto Slab" pitchFamily="2" charset="0"/>
                </a:rPr>
                <a:t>Next time they are invited to a party they feel even worse and can’t face it again.</a:t>
              </a:r>
            </a:p>
          </p:txBody>
        </p:sp>
      </p:grpSp>
    </p:spTree>
    <p:extLst>
      <p:ext uri="{BB962C8B-B14F-4D97-AF65-F5344CB8AC3E}">
        <p14:creationId xmlns:p14="http://schemas.microsoft.com/office/powerpoint/2010/main" val="672245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E3567-9237-E7BC-B457-A39047401971}"/>
              </a:ext>
            </a:extLst>
          </p:cNvPr>
          <p:cNvSpPr>
            <a:spLocks noGrp="1"/>
          </p:cNvSpPr>
          <p:nvPr>
            <p:ph type="title"/>
          </p:nvPr>
        </p:nvSpPr>
        <p:spPr/>
        <p:txBody>
          <a:bodyPr/>
          <a:lstStyle/>
          <a:p>
            <a:r>
              <a:rPr lang="en-GB" dirty="0"/>
              <a:t>Remember...</a:t>
            </a:r>
          </a:p>
        </p:txBody>
      </p:sp>
      <p:sp>
        <p:nvSpPr>
          <p:cNvPr id="3" name="Content Placeholder 2">
            <a:extLst>
              <a:ext uri="{FF2B5EF4-FFF2-40B4-BE49-F238E27FC236}">
                <a16:creationId xmlns:a16="http://schemas.microsoft.com/office/drawing/2014/main" id="{A554F486-3132-E389-14CD-62E376171AFA}"/>
              </a:ext>
            </a:extLst>
          </p:cNvPr>
          <p:cNvSpPr>
            <a:spLocks noGrp="1"/>
          </p:cNvSpPr>
          <p:nvPr>
            <p:ph idx="1"/>
          </p:nvPr>
        </p:nvSpPr>
        <p:spPr>
          <a:xfrm>
            <a:off x="684212" y="2420938"/>
            <a:ext cx="5399389" cy="3816351"/>
          </a:xfrm>
        </p:spPr>
        <p:txBody>
          <a:bodyPr vert="horz" lIns="0" tIns="0" rIns="0" bIns="0" rtlCol="0" anchor="t">
            <a:normAutofit fontScale="92500" lnSpcReduction="20000"/>
          </a:bodyPr>
          <a:lstStyle/>
          <a:p>
            <a:r>
              <a:rPr lang="en-GB" dirty="0">
                <a:ea typeface="Roboto Slab"/>
                <a:cs typeface="Roboto Slab"/>
              </a:rPr>
              <a:t>When we let safety seeking behaviours get in the way it can stop us learning that WE CAN overcome the things we are worried about.</a:t>
            </a:r>
          </a:p>
          <a:p>
            <a:endParaRPr lang="en-GB" dirty="0">
              <a:cs typeface="Roboto Slab"/>
            </a:endParaRPr>
          </a:p>
          <a:p>
            <a:r>
              <a:rPr lang="en-GB" dirty="0">
                <a:ea typeface="Roboto Slab"/>
                <a:cs typeface="Roboto Slab"/>
              </a:rPr>
              <a:t>If we can recognise the safety seeking behaviours we rely on in social situations and challenge ourselves to test out our fears, we may learn that it is not as scary as we thought (and may be enjoyable) . </a:t>
            </a:r>
          </a:p>
          <a:p>
            <a:endParaRPr lang="en-GB" dirty="0">
              <a:ea typeface="Roboto Slab"/>
              <a:cs typeface="Roboto Slab"/>
            </a:endParaRPr>
          </a:p>
          <a:p>
            <a:r>
              <a:rPr lang="en-GB" dirty="0">
                <a:ea typeface="Roboto Slab"/>
                <a:cs typeface="Roboto Slab"/>
              </a:rPr>
              <a:t>The next time we are faced with a similar situation, we are likely to feel more confident at facing it.</a:t>
            </a:r>
            <a:endParaRPr lang="en-GB" dirty="0">
              <a:cs typeface="Roboto Slab"/>
            </a:endParaRPr>
          </a:p>
        </p:txBody>
      </p:sp>
    </p:spTree>
    <p:extLst>
      <p:ext uri="{BB962C8B-B14F-4D97-AF65-F5344CB8AC3E}">
        <p14:creationId xmlns:p14="http://schemas.microsoft.com/office/powerpoint/2010/main" val="3655925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1331912" y="1022765"/>
            <a:ext cx="5040313" cy="2663825"/>
          </a:xfrm>
        </p:spPr>
        <p:txBody>
          <a:bodyPr/>
          <a:lstStyle/>
          <a:p>
            <a:r>
              <a:rPr lang="en-GB"/>
              <a:t>Helping a friend</a:t>
            </a:r>
          </a:p>
        </p:txBody>
      </p:sp>
    </p:spTree>
    <p:extLst>
      <p:ext uri="{BB962C8B-B14F-4D97-AF65-F5344CB8AC3E}">
        <p14:creationId xmlns:p14="http://schemas.microsoft.com/office/powerpoint/2010/main" val="30463769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D7124-71AA-A9BE-D62F-ACF6D09127AB}"/>
              </a:ext>
            </a:extLst>
          </p:cNvPr>
          <p:cNvSpPr>
            <a:spLocks noGrp="1"/>
          </p:cNvSpPr>
          <p:nvPr>
            <p:ph type="title"/>
          </p:nvPr>
        </p:nvSpPr>
        <p:spPr/>
        <p:txBody>
          <a:bodyPr/>
          <a:lstStyle/>
          <a:p>
            <a:r>
              <a:rPr lang="en-GB"/>
              <a:t>Helping a friend</a:t>
            </a:r>
          </a:p>
        </p:txBody>
      </p:sp>
      <p:sp>
        <p:nvSpPr>
          <p:cNvPr id="3" name="Content Placeholder 2">
            <a:extLst>
              <a:ext uri="{FF2B5EF4-FFF2-40B4-BE49-F238E27FC236}">
                <a16:creationId xmlns:a16="http://schemas.microsoft.com/office/drawing/2014/main" id="{97B8B376-7280-0449-B089-1501B7239A93}"/>
              </a:ext>
            </a:extLst>
          </p:cNvPr>
          <p:cNvSpPr>
            <a:spLocks noGrp="1"/>
          </p:cNvSpPr>
          <p:nvPr>
            <p:ph idx="1"/>
          </p:nvPr>
        </p:nvSpPr>
        <p:spPr>
          <a:xfrm>
            <a:off x="684212" y="2420937"/>
            <a:ext cx="4194501" cy="3816351"/>
          </a:xfrm>
        </p:spPr>
        <p:txBody>
          <a:bodyPr vert="horz" lIns="0" tIns="0" rIns="0" bIns="0" rtlCol="0" anchor="t">
            <a:normAutofit/>
          </a:bodyPr>
          <a:lstStyle/>
          <a:p>
            <a:r>
              <a:rPr lang="en-US" sz="2600">
                <a:ea typeface="Roboto Slab"/>
              </a:rPr>
              <a:t>How might we tell when a friend is struggling in a social situation?</a:t>
            </a:r>
            <a:endParaRPr lang="en-US" sz="2600">
              <a:ea typeface="Roboto Slab"/>
              <a:cs typeface="Roboto Slab"/>
            </a:endParaRPr>
          </a:p>
        </p:txBody>
      </p:sp>
      <p:sp>
        <p:nvSpPr>
          <p:cNvPr id="8" name="Content Placeholder 2">
            <a:extLst>
              <a:ext uri="{FF2B5EF4-FFF2-40B4-BE49-F238E27FC236}">
                <a16:creationId xmlns:a16="http://schemas.microsoft.com/office/drawing/2014/main" id="{3EDA7588-A72F-E51A-CA07-9C8EB80B2AD7}"/>
              </a:ext>
            </a:extLst>
          </p:cNvPr>
          <p:cNvSpPr txBox="1">
            <a:spLocks/>
          </p:cNvSpPr>
          <p:nvPr/>
        </p:nvSpPr>
        <p:spPr>
          <a:xfrm>
            <a:off x="691667" y="2933856"/>
            <a:ext cx="4214359" cy="1567967"/>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a:ea typeface="Roboto Slab"/>
              </a:rPr>
              <a:t>How can we help them?</a:t>
            </a:r>
          </a:p>
        </p:txBody>
      </p:sp>
      <p:sp>
        <p:nvSpPr>
          <p:cNvPr id="6" name="Oval 5">
            <a:extLst>
              <a:ext uri="{FF2B5EF4-FFF2-40B4-BE49-F238E27FC236}">
                <a16:creationId xmlns:a16="http://schemas.microsoft.com/office/drawing/2014/main" id="{C18E04AF-5A4E-0EF2-9741-2A7D9AE7A8EA}"/>
              </a:ext>
            </a:extLst>
          </p:cNvPr>
          <p:cNvSpPr/>
          <p:nvPr/>
        </p:nvSpPr>
        <p:spPr>
          <a:xfrm>
            <a:off x="5529211" y="1359000"/>
            <a:ext cx="4140000" cy="4140000"/>
          </a:xfrm>
          <a:prstGeom prst="ellipse">
            <a:avLst/>
          </a:prstGeom>
          <a:solidFill>
            <a:srgbClr val="C29F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94C11F"/>
              </a:solidFill>
            </a:endParaRPr>
          </a:p>
        </p:txBody>
      </p:sp>
      <p:sp>
        <p:nvSpPr>
          <p:cNvPr id="7" name="Oval 6">
            <a:extLst>
              <a:ext uri="{FF2B5EF4-FFF2-40B4-BE49-F238E27FC236}">
                <a16:creationId xmlns:a16="http://schemas.microsoft.com/office/drawing/2014/main" id="{9ABC4B49-64C0-2035-69B7-7828FF3089E7}"/>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9" name="Picture 8" descr="A picture containing text, queen, vector graphics&#10;&#10;Description automatically generated">
            <a:extLst>
              <a:ext uri="{FF2B5EF4-FFF2-40B4-BE49-F238E27FC236}">
                <a16:creationId xmlns:a16="http://schemas.microsoft.com/office/drawing/2014/main" id="{DCEE03F3-3181-C507-1014-B840E2A14952}"/>
              </a:ext>
            </a:extLst>
          </p:cNvPr>
          <p:cNvPicPr>
            <a:picLocks noChangeAspect="1"/>
          </p:cNvPicPr>
          <p:nvPr/>
        </p:nvPicPr>
        <p:blipFill>
          <a:blip r:embed="rId2"/>
          <a:stretch>
            <a:fillRect/>
          </a:stretch>
        </p:blipFill>
        <p:spPr>
          <a:xfrm>
            <a:off x="5824611" y="1965957"/>
            <a:ext cx="3169926" cy="2926086"/>
          </a:xfrm>
          <a:prstGeom prst="rect">
            <a:avLst/>
          </a:prstGeom>
        </p:spPr>
      </p:pic>
    </p:spTree>
    <p:extLst>
      <p:ext uri="{BB962C8B-B14F-4D97-AF65-F5344CB8AC3E}">
        <p14:creationId xmlns:p14="http://schemas.microsoft.com/office/powerpoint/2010/main" val="2120242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976254" y="529322"/>
            <a:ext cx="5040313" cy="2663825"/>
          </a:xfrm>
        </p:spPr>
        <p:txBody>
          <a:bodyPr/>
          <a:lstStyle/>
          <a:p>
            <a:r>
              <a:rPr lang="en-GB"/>
              <a:t>A positive comment</a:t>
            </a:r>
          </a:p>
        </p:txBody>
      </p:sp>
      <p:sp>
        <p:nvSpPr>
          <p:cNvPr id="3" name="Rectangle 2">
            <a:extLst>
              <a:ext uri="{FF2B5EF4-FFF2-40B4-BE49-F238E27FC236}">
                <a16:creationId xmlns:a16="http://schemas.microsoft.com/office/drawing/2014/main" id="{3B72B196-FA34-4EFE-DB1D-49AE26A898C9}"/>
              </a:ext>
            </a:extLst>
          </p:cNvPr>
          <p:cNvSpPr/>
          <p:nvPr/>
        </p:nvSpPr>
        <p:spPr>
          <a:xfrm>
            <a:off x="973568" y="3429000"/>
            <a:ext cx="4909860" cy="1292662"/>
          </a:xfrm>
          <a:prstGeom prst="rect">
            <a:avLst/>
          </a:prstGeom>
        </p:spPr>
        <p:txBody>
          <a:bodyPr wrap="square" lIns="91440" tIns="45720" rIns="91440" bIns="45720" anchor="t">
            <a:spAutoFit/>
          </a:bodyPr>
          <a:lstStyle/>
          <a:p>
            <a:pPr fontAlgn="base"/>
            <a:r>
              <a:rPr lang="en-GB" sz="2600">
                <a:solidFill>
                  <a:srgbClr val="005E84"/>
                </a:solidFill>
                <a:latin typeface="Roboto Slab"/>
              </a:rPr>
              <a:t>Think of something positive about the partner you have worked with today.</a:t>
            </a:r>
            <a:endParaRPr lang="en-US" sz="2600">
              <a:latin typeface="Roboto Slab" pitchFamily="2" charset="0"/>
            </a:endParaRPr>
          </a:p>
        </p:txBody>
      </p:sp>
    </p:spTree>
    <p:extLst>
      <p:ext uri="{BB962C8B-B14F-4D97-AF65-F5344CB8AC3E}">
        <p14:creationId xmlns:p14="http://schemas.microsoft.com/office/powerpoint/2010/main" val="3035103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F9D4-23B5-8BBA-2386-7DEB6F17D88F}"/>
              </a:ext>
            </a:extLst>
          </p:cNvPr>
          <p:cNvSpPr>
            <a:spLocks noGrp="1"/>
          </p:cNvSpPr>
          <p:nvPr>
            <p:ph type="ctrTitle"/>
          </p:nvPr>
        </p:nvSpPr>
        <p:spPr>
          <a:xfrm>
            <a:off x="1315287" y="1109010"/>
            <a:ext cx="5040313" cy="2663825"/>
          </a:xfrm>
        </p:spPr>
        <p:txBody>
          <a:bodyPr/>
          <a:lstStyle/>
          <a:p>
            <a:r>
              <a:rPr lang="en-GB">
                <a:latin typeface="Brown-RegularItalic"/>
              </a:rPr>
              <a:t>What Helps?</a:t>
            </a:r>
            <a:endParaRPr lang="en-GB"/>
          </a:p>
        </p:txBody>
      </p:sp>
    </p:spTree>
    <p:extLst>
      <p:ext uri="{BB962C8B-B14F-4D97-AF65-F5344CB8AC3E}">
        <p14:creationId xmlns:p14="http://schemas.microsoft.com/office/powerpoint/2010/main" val="3110280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4D1D62-D137-E078-ADE2-9C2C9096F587}"/>
              </a:ext>
            </a:extLst>
          </p:cNvPr>
          <p:cNvPicPr>
            <a:picLocks noChangeAspect="1"/>
          </p:cNvPicPr>
          <p:nvPr/>
        </p:nvPicPr>
        <p:blipFill>
          <a:blip r:embed="rId3"/>
          <a:stretch>
            <a:fillRect/>
          </a:stretch>
        </p:blipFill>
        <p:spPr>
          <a:xfrm>
            <a:off x="0" y="855295"/>
            <a:ext cx="9144000" cy="5147409"/>
          </a:xfrm>
          <a:prstGeom prst="rect">
            <a:avLst/>
          </a:prstGeom>
        </p:spPr>
      </p:pic>
    </p:spTree>
    <p:extLst>
      <p:ext uri="{BB962C8B-B14F-4D97-AF65-F5344CB8AC3E}">
        <p14:creationId xmlns:p14="http://schemas.microsoft.com/office/powerpoint/2010/main" val="748014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9" name="Oval 8">
            <a:extLst>
              <a:ext uri="{FF2B5EF4-FFF2-40B4-BE49-F238E27FC236}">
                <a16:creationId xmlns:a16="http://schemas.microsoft.com/office/drawing/2014/main" id="{A0B77B26-D5EC-1A78-51A1-F9EFC0550803}"/>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0B7F19C-8A3F-6B23-6DDF-052847B6CF95}"/>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1" name="Picture 10" descr="Logo&#10;&#10;Description automatically generated">
            <a:hlinkClick r:id="rId3"/>
            <a:extLst>
              <a:ext uri="{FF2B5EF4-FFF2-40B4-BE49-F238E27FC236}">
                <a16:creationId xmlns:a16="http://schemas.microsoft.com/office/drawing/2014/main" id="{3A53A103-C372-F963-9847-A0614F4C91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4" name="Picture 13" descr="Logo&#10;&#10;Description automatically generated">
            <a:hlinkClick r:id="rId5"/>
            <a:extLst>
              <a:ext uri="{FF2B5EF4-FFF2-40B4-BE49-F238E27FC236}">
                <a16:creationId xmlns:a16="http://schemas.microsoft.com/office/drawing/2014/main" id="{D82D2146-43D9-42D6-A4EF-3D90AF6F129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21" name="Content Placeholder 5">
            <a:extLst>
              <a:ext uri="{FF2B5EF4-FFF2-40B4-BE49-F238E27FC236}">
                <a16:creationId xmlns:a16="http://schemas.microsoft.com/office/drawing/2014/main" id="{D35B667D-F35F-3A46-81CE-DBED7D73E274}"/>
              </a:ext>
            </a:extLst>
          </p:cNvPr>
          <p:cNvSpPr txBox="1">
            <a:spLocks/>
          </p:cNvSpPr>
          <p:nvPr/>
        </p:nvSpPr>
        <p:spPr>
          <a:xfrm>
            <a:off x="684213" y="2092569"/>
            <a:ext cx="4816657" cy="1968032"/>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ea typeface="Roboto Slab"/>
                <a:cs typeface="Roboto Slab"/>
              </a:rPr>
              <a:t>The </a:t>
            </a:r>
            <a:r>
              <a:rPr lang="en-GB" sz="2000" err="1">
                <a:ea typeface="Roboto Slab"/>
                <a:cs typeface="Roboto Slab"/>
              </a:rPr>
              <a:t>CoRAY</a:t>
            </a:r>
            <a:r>
              <a:rPr lang="en-GB" sz="2000">
                <a:ea typeface="Roboto Slab"/>
                <a:cs typeface="Roboto Slab"/>
              </a:rPr>
              <a:t> Project, based at the University of Oxford, worked with young people, researchers and clinicians to develop </a:t>
            </a:r>
            <a:r>
              <a:rPr lang="en-GB" sz="2000" b="1">
                <a:solidFill>
                  <a:srgbClr val="F44B7E"/>
                </a:solidFill>
                <a:ea typeface="Roboto Slab"/>
                <a:cs typeface="Roboto Slab"/>
              </a:rPr>
              <a:t>evidence-informed advice</a:t>
            </a:r>
            <a:r>
              <a:rPr lang="en-GB" sz="2000">
                <a:ea typeface="Roboto Slab"/>
                <a:cs typeface="Roboto Slab"/>
              </a:rPr>
              <a:t> for dealing with difficult thoughts and feelings young people told us they most wanted support with. </a:t>
            </a:r>
            <a:endParaRPr lang="en-GB" sz="2000">
              <a:latin typeface="Roboto Slab" pitchFamily="2" charset="0"/>
              <a:cs typeface="Roboto Slab"/>
            </a:endParaRPr>
          </a:p>
          <a:p>
            <a:endParaRPr lang="en-GB" sz="2000">
              <a:ea typeface="Roboto Slab"/>
              <a:cs typeface="Roboto Slab"/>
            </a:endParaRPr>
          </a:p>
          <a:p>
            <a:r>
              <a:rPr lang="en-GB" sz="2000">
                <a:ea typeface="Roboto Slab"/>
                <a:cs typeface="Roboto Slab"/>
              </a:rPr>
              <a:t>The </a:t>
            </a:r>
            <a:r>
              <a:rPr lang="en-GB" sz="2000" err="1">
                <a:ea typeface="Roboto Slab"/>
                <a:cs typeface="Roboto Slab"/>
              </a:rPr>
              <a:t>CoRAY</a:t>
            </a:r>
            <a:r>
              <a:rPr lang="en-GB" sz="2000">
                <a:ea typeface="Roboto Slab"/>
                <a:cs typeface="Roboto Slab"/>
              </a:rPr>
              <a:t> project is </a:t>
            </a:r>
            <a:r>
              <a:rPr lang="en-GB" sz="2000" b="1">
                <a:solidFill>
                  <a:srgbClr val="F44B7E"/>
                </a:solidFill>
                <a:ea typeface="Roboto Slab"/>
                <a:cs typeface="Roboto Slab"/>
              </a:rPr>
              <a:t>working in partnership</a:t>
            </a:r>
            <a:r>
              <a:rPr lang="en-GB" sz="2000">
                <a:ea typeface="Roboto Slab"/>
                <a:cs typeface="Roboto Slab"/>
              </a:rPr>
              <a:t> with the Charlie Waller Trust, a mental health charity, to </a:t>
            </a:r>
            <a:r>
              <a:rPr lang="en-GB" sz="2000" b="1">
                <a:solidFill>
                  <a:srgbClr val="F44B7E"/>
                </a:solidFill>
                <a:ea typeface="Roboto Slab"/>
                <a:cs typeface="Roboto Slab"/>
              </a:rPr>
              <a:t>develop a range of lessons and resources.</a:t>
            </a:r>
          </a:p>
        </p:txBody>
      </p:sp>
      <p:sp>
        <p:nvSpPr>
          <p:cNvPr id="22" name="Title 4">
            <a:extLst>
              <a:ext uri="{FF2B5EF4-FFF2-40B4-BE49-F238E27FC236}">
                <a16:creationId xmlns:a16="http://schemas.microsoft.com/office/drawing/2014/main" id="{F688530E-FCDC-6C48-9333-05560D529611}"/>
              </a:ext>
            </a:extLst>
          </p:cNvPr>
          <p:cNvSpPr txBox="1">
            <a:spLocks/>
          </p:cNvSpPr>
          <p:nvPr/>
        </p:nvSpPr>
        <p:spPr>
          <a:xfrm>
            <a:off x="684213" y="765175"/>
            <a:ext cx="6702816" cy="13445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a:latin typeface="Brown" pitchFamily="2" charset="0"/>
              </a:rPr>
              <a:t>The </a:t>
            </a:r>
            <a:r>
              <a:rPr lang="en-GB" err="1">
                <a:latin typeface="Brown" pitchFamily="2" charset="0"/>
              </a:rPr>
              <a:t>CoRAY</a:t>
            </a:r>
            <a:r>
              <a:rPr lang="en-GB">
                <a:latin typeface="Brown" pitchFamily="2" charset="0"/>
              </a:rPr>
              <a:t> Project with </a:t>
            </a:r>
            <a:br>
              <a:rPr lang="en-GB">
                <a:latin typeface="Brown" pitchFamily="2" charset="0"/>
              </a:rPr>
            </a:br>
            <a:r>
              <a:rPr lang="en-GB">
                <a:latin typeface="Brown" pitchFamily="2" charset="0"/>
              </a:rPr>
              <a:t>the Charlie Waller Trust</a:t>
            </a:r>
          </a:p>
        </p:txBody>
      </p:sp>
    </p:spTree>
    <p:extLst>
      <p:ext uri="{BB962C8B-B14F-4D97-AF65-F5344CB8AC3E}">
        <p14:creationId xmlns:p14="http://schemas.microsoft.com/office/powerpoint/2010/main" val="176492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B8433C-9775-6142-983F-DB2593950E8F}"/>
              </a:ext>
            </a:extLst>
          </p:cNvPr>
          <p:cNvSpPr>
            <a:spLocks noGrp="1"/>
          </p:cNvSpPr>
          <p:nvPr>
            <p:ph type="title"/>
          </p:nvPr>
        </p:nvSpPr>
        <p:spPr/>
        <p:txBody>
          <a:bodyPr/>
          <a:lstStyle/>
          <a:p>
            <a:r>
              <a:rPr lang="en-US"/>
              <a:t>Speak out</a:t>
            </a:r>
          </a:p>
        </p:txBody>
      </p:sp>
      <p:sp>
        <p:nvSpPr>
          <p:cNvPr id="7" name="Content Placeholder 6">
            <a:extLst>
              <a:ext uri="{FF2B5EF4-FFF2-40B4-BE49-F238E27FC236}">
                <a16:creationId xmlns:a16="http://schemas.microsoft.com/office/drawing/2014/main" id="{0752303B-1AE4-A34B-A108-FEFAB1294F96}"/>
              </a:ext>
            </a:extLst>
          </p:cNvPr>
          <p:cNvSpPr>
            <a:spLocks noGrp="1"/>
          </p:cNvSpPr>
          <p:nvPr>
            <p:ph idx="1"/>
          </p:nvPr>
        </p:nvSpPr>
        <p:spPr>
          <a:xfrm>
            <a:off x="684212" y="1593056"/>
            <a:ext cx="6365007" cy="3816351"/>
          </a:xfrm>
        </p:spPr>
        <p:txBody>
          <a:bodyPr vert="horz" lIns="0" tIns="0" rIns="0" bIns="0" rtlCol="0" anchor="t">
            <a:normAutofit/>
          </a:bodyPr>
          <a:lstStyle/>
          <a:p>
            <a:r>
              <a:rPr lang="en-US" b="1">
                <a:ea typeface="Roboto Slab"/>
              </a:rPr>
              <a:t>Think about who you could talk to inside and outside of school:</a:t>
            </a:r>
          </a:p>
          <a:p>
            <a:pPr marL="342900" indent="-342900">
              <a:buFont typeface="Arial" panose="020B0604020202020204" pitchFamily="34" charset="0"/>
              <a:buChar char="•"/>
            </a:pPr>
            <a:r>
              <a:rPr lang="en-US"/>
              <a:t>Talk to a friend</a:t>
            </a:r>
          </a:p>
          <a:p>
            <a:pPr marL="342900" indent="-342900">
              <a:buFont typeface="Arial" panose="020B0604020202020204" pitchFamily="34" charset="0"/>
              <a:buChar char="•"/>
            </a:pPr>
            <a:r>
              <a:rPr lang="en-US"/>
              <a:t>Call ChildLine/visit online</a:t>
            </a:r>
          </a:p>
          <a:p>
            <a:pPr marL="342900" indent="-342900">
              <a:buFont typeface="Arial" panose="020B0604020202020204" pitchFamily="34" charset="0"/>
              <a:buChar char="•"/>
            </a:pPr>
            <a:r>
              <a:rPr lang="en-US"/>
              <a:t>Speak to a trusted family member</a:t>
            </a:r>
          </a:p>
          <a:p>
            <a:pPr marL="342900" indent="-342900">
              <a:buFont typeface="Arial" panose="020B0604020202020204" pitchFamily="34" charset="0"/>
              <a:buChar char="•"/>
            </a:pPr>
            <a:r>
              <a:rPr lang="en-US"/>
              <a:t>Talk to a teacher/school staff member</a:t>
            </a:r>
          </a:p>
          <a:p>
            <a:pPr marL="342900" indent="-342900">
              <a:buFont typeface="Arial" panose="020B0604020202020204" pitchFamily="34" charset="0"/>
              <a:buChar char="•"/>
            </a:pPr>
            <a:r>
              <a:rPr lang="en-US"/>
              <a:t>Speak to a trusted adult</a:t>
            </a:r>
          </a:p>
          <a:p>
            <a:pPr marL="342900" indent="-342900">
              <a:buFont typeface="Arial" panose="020B0604020202020204" pitchFamily="34" charset="0"/>
              <a:buChar char="•"/>
            </a:pPr>
            <a:r>
              <a:rPr lang="en-US"/>
              <a:t>Speak to a counsellor</a:t>
            </a:r>
          </a:p>
        </p:txBody>
      </p:sp>
      <p:grpSp>
        <p:nvGrpSpPr>
          <p:cNvPr id="12" name="Group 11">
            <a:extLst>
              <a:ext uri="{FF2B5EF4-FFF2-40B4-BE49-F238E27FC236}">
                <a16:creationId xmlns:a16="http://schemas.microsoft.com/office/drawing/2014/main" id="{429D9483-7E39-7721-EA82-D1F04400C334}"/>
              </a:ext>
            </a:extLst>
          </p:cNvPr>
          <p:cNvGrpSpPr/>
          <p:nvPr/>
        </p:nvGrpSpPr>
        <p:grpSpPr>
          <a:xfrm>
            <a:off x="489072" y="4725214"/>
            <a:ext cx="8444061" cy="1833802"/>
            <a:chOff x="489072" y="4725214"/>
            <a:chExt cx="8444061" cy="1833802"/>
          </a:xfrm>
        </p:grpSpPr>
        <p:grpSp>
          <p:nvGrpSpPr>
            <p:cNvPr id="2" name="Group 1">
              <a:extLst>
                <a:ext uri="{FF2B5EF4-FFF2-40B4-BE49-F238E27FC236}">
                  <a16:creationId xmlns:a16="http://schemas.microsoft.com/office/drawing/2014/main" id="{21D26268-0B22-D006-B58C-93192A3A4E2A}"/>
                </a:ext>
              </a:extLst>
            </p:cNvPr>
            <p:cNvGrpSpPr/>
            <p:nvPr/>
          </p:nvGrpSpPr>
          <p:grpSpPr>
            <a:xfrm>
              <a:off x="651818" y="4725214"/>
              <a:ext cx="8281315" cy="1626520"/>
              <a:chOff x="572173" y="4894483"/>
              <a:chExt cx="8281315" cy="1626520"/>
            </a:xfrm>
          </p:grpSpPr>
          <p:sp>
            <p:nvSpPr>
              <p:cNvPr id="24" name="Rectangle 23">
                <a:extLst>
                  <a:ext uri="{FF2B5EF4-FFF2-40B4-BE49-F238E27FC236}">
                    <a16:creationId xmlns:a16="http://schemas.microsoft.com/office/drawing/2014/main" id="{41AAE128-FCAE-30AC-5DE7-3FB62FD9FF84}"/>
                  </a:ext>
                </a:extLst>
              </p:cNvPr>
              <p:cNvSpPr/>
              <p:nvPr/>
            </p:nvSpPr>
            <p:spPr>
              <a:xfrm>
                <a:off x="669925" y="4894483"/>
                <a:ext cx="8183563" cy="1626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Content Placeholder 2">
                <a:extLst>
                  <a:ext uri="{FF2B5EF4-FFF2-40B4-BE49-F238E27FC236}">
                    <a16:creationId xmlns:a16="http://schemas.microsoft.com/office/drawing/2014/main" id="{DF58AB7F-9AE8-034A-BED2-295D68E7FA33}"/>
                  </a:ext>
                </a:extLst>
              </p:cNvPr>
              <p:cNvSpPr txBox="1">
                <a:spLocks/>
              </p:cNvSpPr>
              <p:nvPr/>
            </p:nvSpPr>
            <p:spPr>
              <a:xfrm>
                <a:off x="606303" y="5087174"/>
                <a:ext cx="7768908" cy="732591"/>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Remember, if difficulties are causing distress or interfering with daily life, it’s important to </a:t>
                </a:r>
                <a:r>
                  <a:rPr lang="en-US">
                    <a:solidFill>
                      <a:srgbClr val="EF811B"/>
                    </a:solidFill>
                  </a:rPr>
                  <a:t>SEEK HELP</a:t>
                </a:r>
                <a:r>
                  <a:rPr lang="en-US"/>
                  <a:t>.</a:t>
                </a:r>
              </a:p>
            </p:txBody>
          </p:sp>
          <p:pic>
            <p:nvPicPr>
              <p:cNvPr id="5" name="Picture 2">
                <a:extLst>
                  <a:ext uri="{FF2B5EF4-FFF2-40B4-BE49-F238E27FC236}">
                    <a16:creationId xmlns:a16="http://schemas.microsoft.com/office/drawing/2014/main" id="{A4115315-CB7C-2B4E-9F4B-6BE5D3F962E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16504" y="5961741"/>
                <a:ext cx="1253328" cy="524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hlinkClick r:id="rId4"/>
                <a:extLst>
                  <a:ext uri="{FF2B5EF4-FFF2-40B4-BE49-F238E27FC236}">
                    <a16:creationId xmlns:a16="http://schemas.microsoft.com/office/drawing/2014/main" id="{BDD34B5A-8A2B-684A-872C-BF565E76C0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00922" y="5915862"/>
                <a:ext cx="1164286" cy="600095"/>
              </a:xfrm>
              <a:prstGeom prst="rect">
                <a:avLst/>
              </a:prstGeom>
            </p:spPr>
          </p:pic>
          <p:pic>
            <p:nvPicPr>
              <p:cNvPr id="9" name="Picture 3" descr="Diagram&#10;&#10;Description automatically generated">
                <a:extLst>
                  <a:ext uri="{FF2B5EF4-FFF2-40B4-BE49-F238E27FC236}">
                    <a16:creationId xmlns:a16="http://schemas.microsoft.com/office/drawing/2014/main" id="{C5F2BFB1-81C2-E94A-9F9A-12477B74CB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2173" y="5910985"/>
                <a:ext cx="1446249" cy="608086"/>
              </a:xfrm>
              <a:prstGeom prst="rect">
                <a:avLst/>
              </a:prstGeom>
            </p:spPr>
          </p:pic>
          <p:pic>
            <p:nvPicPr>
              <p:cNvPr id="10" name="Picture 7" descr="Text&#10;&#10;Description automatically generated">
                <a:extLst>
                  <a:ext uri="{FF2B5EF4-FFF2-40B4-BE49-F238E27FC236}">
                    <a16:creationId xmlns:a16="http://schemas.microsoft.com/office/drawing/2014/main" id="{12D0E720-BAEE-8C4D-966A-031CA207C68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07534" y="5943875"/>
                <a:ext cx="1563343" cy="554201"/>
              </a:xfrm>
              <a:prstGeom prst="rect">
                <a:avLst/>
              </a:prstGeom>
            </p:spPr>
          </p:pic>
          <p:pic>
            <p:nvPicPr>
              <p:cNvPr id="11" name="Picture 9">
                <a:extLst>
                  <a:ext uri="{FF2B5EF4-FFF2-40B4-BE49-F238E27FC236}">
                    <a16:creationId xmlns:a16="http://schemas.microsoft.com/office/drawing/2014/main" id="{1C8A538B-AFFF-644B-837D-C5A71F05291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86494" y="5991958"/>
                <a:ext cx="1563343" cy="475427"/>
              </a:xfrm>
              <a:prstGeom prst="rect">
                <a:avLst/>
              </a:prstGeom>
            </p:spPr>
          </p:pic>
        </p:grpSp>
        <p:pic>
          <p:nvPicPr>
            <p:cNvPr id="3" name="Graphic 2">
              <a:extLst>
                <a:ext uri="{FF2B5EF4-FFF2-40B4-BE49-F238E27FC236}">
                  <a16:creationId xmlns:a16="http://schemas.microsoft.com/office/drawing/2014/main" id="{776C3D97-45BC-DAB8-3830-7736BA196DE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9072" y="4741976"/>
              <a:ext cx="8317476" cy="1817040"/>
            </a:xfrm>
            <a:prstGeom prst="rect">
              <a:avLst/>
            </a:prstGeom>
          </p:spPr>
        </p:pic>
      </p:grpSp>
    </p:spTree>
    <p:extLst>
      <p:ext uri="{BB962C8B-B14F-4D97-AF65-F5344CB8AC3E}">
        <p14:creationId xmlns:p14="http://schemas.microsoft.com/office/powerpoint/2010/main" val="1722808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0A9C-B518-6742-9BE9-EC014A414ABF}"/>
              </a:ext>
            </a:extLst>
          </p:cNvPr>
          <p:cNvSpPr>
            <a:spLocks noGrp="1"/>
          </p:cNvSpPr>
          <p:nvPr>
            <p:ph type="title"/>
          </p:nvPr>
        </p:nvSpPr>
        <p:spPr/>
        <p:txBody>
          <a:bodyPr/>
          <a:lstStyle/>
          <a:p>
            <a:r>
              <a:rPr lang="en-US"/>
              <a:t>Supporting a friend</a:t>
            </a:r>
          </a:p>
        </p:txBody>
      </p:sp>
      <p:sp>
        <p:nvSpPr>
          <p:cNvPr id="3" name="Content Placeholder 2">
            <a:extLst>
              <a:ext uri="{FF2B5EF4-FFF2-40B4-BE49-F238E27FC236}">
                <a16:creationId xmlns:a16="http://schemas.microsoft.com/office/drawing/2014/main" id="{BE34B69A-4404-4846-8765-84F5397E0F96}"/>
              </a:ext>
            </a:extLst>
          </p:cNvPr>
          <p:cNvSpPr>
            <a:spLocks noGrp="1"/>
          </p:cNvSpPr>
          <p:nvPr>
            <p:ph idx="1"/>
          </p:nvPr>
        </p:nvSpPr>
        <p:spPr>
          <a:xfrm>
            <a:off x="611060" y="1378521"/>
            <a:ext cx="6072373" cy="3816351"/>
          </a:xfrm>
        </p:spPr>
        <p:txBody>
          <a:bodyPr vert="horz" lIns="0" tIns="0" rIns="0" bIns="0" rtlCol="0" anchor="t">
            <a:noAutofit/>
          </a:bodyPr>
          <a:lstStyle/>
          <a:p>
            <a:pPr marL="342900" indent="-342900">
              <a:buFont typeface="Arial"/>
              <a:buChar char="•"/>
            </a:pPr>
            <a:endParaRPr lang="en-GB" sz="2600">
              <a:latin typeface="Roboto Slab" pitchFamily="2" charset="0"/>
              <a:cs typeface="Roboto Slab"/>
            </a:endParaRPr>
          </a:p>
          <a:p>
            <a:pPr marL="342900" lvl="1" indent="-342900"/>
            <a:r>
              <a:rPr lang="en-GB" sz="2400">
                <a:ea typeface="Roboto Slab"/>
              </a:rPr>
              <a:t>Listen </a:t>
            </a:r>
            <a:endParaRPr lang="en-GB" sz="2400">
              <a:cs typeface="Roboto Slab"/>
            </a:endParaRPr>
          </a:p>
          <a:p>
            <a:pPr marL="342900" lvl="1" indent="-342900"/>
            <a:r>
              <a:rPr lang="en-GB" sz="2400">
                <a:ea typeface="Roboto Slab"/>
              </a:rPr>
              <a:t>Try to understand their point of view</a:t>
            </a:r>
            <a:endParaRPr lang="en-GB" sz="2400">
              <a:cs typeface="Roboto Slab"/>
            </a:endParaRPr>
          </a:p>
          <a:p>
            <a:pPr marL="342900" lvl="1" indent="-342900"/>
            <a:r>
              <a:rPr lang="en-GB" sz="2400">
                <a:ea typeface="Roboto Slab"/>
              </a:rPr>
              <a:t>Try not to judge </a:t>
            </a:r>
            <a:endParaRPr lang="en-GB" sz="2400">
              <a:cs typeface="Roboto Slab"/>
            </a:endParaRPr>
          </a:p>
          <a:p>
            <a:pPr marL="342900" lvl="1" indent="-342900"/>
            <a:r>
              <a:rPr lang="en-GB" sz="2400">
                <a:ea typeface="Roboto Slab"/>
              </a:rPr>
              <a:t>Encourage a friend to seek help if needed</a:t>
            </a:r>
            <a:endParaRPr lang="en-GB" sz="2400">
              <a:cs typeface="Roboto Slab"/>
            </a:endParaRPr>
          </a:p>
          <a:p>
            <a:pPr marL="342900" lvl="1" indent="-342900"/>
            <a:r>
              <a:rPr lang="en-GB" sz="2400">
                <a:ea typeface="Roboto Slab"/>
              </a:rPr>
              <a:t>If you feel comfortable go with them if they are worried/unsure</a:t>
            </a:r>
            <a:endParaRPr lang="en-GB" sz="2400">
              <a:ea typeface="Roboto Slab"/>
              <a:cs typeface="Roboto Slab"/>
            </a:endParaRPr>
          </a:p>
          <a:p>
            <a:pPr marL="342900" lvl="1" indent="-342900"/>
            <a:r>
              <a:rPr lang="en-GB" sz="2400">
                <a:ea typeface="Roboto Slab"/>
              </a:rPr>
              <a:t>If you are worried, share this with a trusted adult </a:t>
            </a:r>
            <a:endParaRPr lang="en-GB" sz="2400">
              <a:ea typeface="Roboto Slab"/>
              <a:cs typeface="Roboto Slab"/>
            </a:endParaRPr>
          </a:p>
          <a:p>
            <a:pPr marL="342900" lvl="1" indent="-342900"/>
            <a:r>
              <a:rPr lang="en-GB" sz="2400">
                <a:ea typeface="Roboto Slab"/>
              </a:rPr>
              <a:t>Check in with your friend </a:t>
            </a:r>
            <a:endParaRPr lang="en-GB" sz="2400">
              <a:cs typeface="Roboto Slab"/>
            </a:endParaRPr>
          </a:p>
          <a:p>
            <a:pPr marL="342900" indent="-342900">
              <a:buFont typeface="Arial"/>
              <a:buChar char="•"/>
            </a:pPr>
            <a:endParaRPr lang="en-GB"/>
          </a:p>
        </p:txBody>
      </p:sp>
    </p:spTree>
    <p:extLst>
      <p:ext uri="{BB962C8B-B14F-4D97-AF65-F5344CB8AC3E}">
        <p14:creationId xmlns:p14="http://schemas.microsoft.com/office/powerpoint/2010/main" val="428928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a:solidFill>
                  <a:srgbClr val="005E84"/>
                </a:solidFill>
                <a:latin typeface="Brown" pitchFamily="2" charset="0"/>
              </a:rPr>
              <a:t>Am I able to:</a:t>
            </a:r>
          </a:p>
        </p:txBody>
      </p:sp>
      <p:pic>
        <p:nvPicPr>
          <p:cNvPr id="8" name="Graphic 7">
            <a:extLst>
              <a:ext uri="{FF2B5EF4-FFF2-40B4-BE49-F238E27FC236}">
                <a16:creationId xmlns:a16="http://schemas.microsoft.com/office/drawing/2014/main" id="{C24E0B9A-8385-EB8F-9EBA-520626A267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1749287"/>
            <a:ext cx="5605170" cy="967815"/>
          </a:xfrm>
          <a:prstGeom prst="rect">
            <a:avLst/>
          </a:prstGeom>
        </p:spPr>
      </p:pic>
      <p:pic>
        <p:nvPicPr>
          <p:cNvPr id="9" name="Graphic 8">
            <a:extLst>
              <a:ext uri="{FF2B5EF4-FFF2-40B4-BE49-F238E27FC236}">
                <a16:creationId xmlns:a16="http://schemas.microsoft.com/office/drawing/2014/main" id="{4D64F991-FD4F-D50C-4227-AF29E26344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4263930"/>
            <a:ext cx="5605170" cy="972414"/>
          </a:xfrm>
          <a:prstGeom prst="rect">
            <a:avLst/>
          </a:prstGeom>
        </p:spPr>
      </p:pic>
      <p:pic>
        <p:nvPicPr>
          <p:cNvPr id="10" name="Graphic 9">
            <a:extLst>
              <a:ext uri="{FF2B5EF4-FFF2-40B4-BE49-F238E27FC236}">
                <a16:creationId xmlns:a16="http://schemas.microsoft.com/office/drawing/2014/main" id="{FF0CC9A7-E419-B1D0-390C-02C4EC0747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2936446"/>
            <a:ext cx="5605170" cy="1131732"/>
          </a:xfrm>
          <a:prstGeom prst="rect">
            <a:avLst/>
          </a:prstGeom>
        </p:spPr>
      </p:pic>
      <p:pic>
        <p:nvPicPr>
          <p:cNvPr id="11" name="Graphic 10">
            <a:extLst>
              <a:ext uri="{FF2B5EF4-FFF2-40B4-BE49-F238E27FC236}">
                <a16:creationId xmlns:a16="http://schemas.microsoft.com/office/drawing/2014/main" id="{D8B654E6-0BAF-7083-3642-EFEF8D2D4F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5465033"/>
            <a:ext cx="5605170" cy="830998"/>
          </a:xfrm>
          <a:prstGeom prst="rect">
            <a:avLst/>
          </a:prstGeom>
        </p:spPr>
      </p:pic>
      <p:sp>
        <p:nvSpPr>
          <p:cNvPr id="12" name="Content Placeholder 4">
            <a:extLst>
              <a:ext uri="{FF2B5EF4-FFF2-40B4-BE49-F238E27FC236}">
                <a16:creationId xmlns:a16="http://schemas.microsoft.com/office/drawing/2014/main" id="{6183B5C4-A8EF-1D14-F47A-4DF3FE804304}"/>
              </a:ext>
            </a:extLst>
          </p:cNvPr>
          <p:cNvSpPr txBox="1">
            <a:spLocks/>
          </p:cNvSpPr>
          <p:nvPr/>
        </p:nvSpPr>
        <p:spPr>
          <a:xfrm>
            <a:off x="684214" y="4417565"/>
            <a:ext cx="5288324" cy="893832"/>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ea typeface="Roboto Slab"/>
              </a:rPr>
              <a:t>RECOGNISE </a:t>
            </a:r>
            <a:r>
              <a:rPr lang="en-GB" sz="2000">
                <a:ea typeface="Roboto Slab"/>
              </a:rPr>
              <a:t>when a </a:t>
            </a:r>
            <a:r>
              <a:rPr lang="en-GB" sz="2000">
                <a:latin typeface="Roboto Slab"/>
                <a:ea typeface="Roboto Slab"/>
              </a:rPr>
              <a:t>friend </a:t>
            </a:r>
            <a:r>
              <a:rPr lang="en-GB" sz="2000">
                <a:ea typeface="Roboto Slab"/>
              </a:rPr>
              <a:t>may be struggling  </a:t>
            </a:r>
            <a:r>
              <a:rPr lang="en-GB" sz="2000">
                <a:latin typeface="Roboto Slab"/>
                <a:ea typeface="Roboto Slab"/>
              </a:rPr>
              <a:t>and suggest how </a:t>
            </a:r>
            <a:r>
              <a:rPr lang="en-GB" sz="2000">
                <a:ea typeface="Roboto Slab"/>
              </a:rPr>
              <a:t>to help</a:t>
            </a:r>
            <a:r>
              <a:rPr lang="en-GB" sz="2000">
                <a:latin typeface="Roboto Slab"/>
                <a:ea typeface="Roboto Slab"/>
              </a:rPr>
              <a:t> them</a:t>
            </a:r>
            <a:r>
              <a:rPr lang="en-GB" sz="2000">
                <a:ea typeface="Roboto Slab"/>
              </a:rPr>
              <a:t>?</a:t>
            </a:r>
            <a:endParaRPr lang="en-GB" sz="2000">
              <a:latin typeface="Roboto Slab"/>
              <a:ea typeface="Roboto Slab"/>
            </a:endParaRPr>
          </a:p>
        </p:txBody>
      </p:sp>
      <p:sp>
        <p:nvSpPr>
          <p:cNvPr id="13" name="Content Placeholder 4">
            <a:extLst>
              <a:ext uri="{FF2B5EF4-FFF2-40B4-BE49-F238E27FC236}">
                <a16:creationId xmlns:a16="http://schemas.microsoft.com/office/drawing/2014/main" id="{ACF4039C-DCF4-75D6-F68F-43AE2458418D}"/>
              </a:ext>
            </a:extLst>
          </p:cNvPr>
          <p:cNvSpPr txBox="1">
            <a:spLocks/>
          </p:cNvSpPr>
          <p:nvPr/>
        </p:nvSpPr>
        <p:spPr>
          <a:xfrm>
            <a:off x="684209" y="5532509"/>
            <a:ext cx="5529580" cy="830999"/>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ea typeface="Roboto Slab"/>
                <a:cs typeface="Roboto Slab"/>
              </a:rPr>
              <a:t>UNDERSTAND</a:t>
            </a:r>
            <a:r>
              <a:rPr lang="en-GB" sz="2000">
                <a:ea typeface="Roboto Slab"/>
                <a:cs typeface="Roboto Slab"/>
              </a:rPr>
              <a:t> the three key messages of support from </a:t>
            </a:r>
            <a:r>
              <a:rPr lang="en-GB" sz="2000" err="1">
                <a:ea typeface="Roboto Slab"/>
                <a:cs typeface="Roboto Slab"/>
              </a:rPr>
              <a:t>CoRAY</a:t>
            </a:r>
            <a:r>
              <a:rPr lang="en-GB" sz="2000">
                <a:ea typeface="Roboto Slab"/>
                <a:cs typeface="Roboto Slab"/>
              </a:rPr>
              <a:t> and how to seek help?</a:t>
            </a:r>
          </a:p>
          <a:p>
            <a:endParaRPr lang="en-GB" sz="2000" b="1"/>
          </a:p>
        </p:txBody>
      </p:sp>
      <p:sp>
        <p:nvSpPr>
          <p:cNvPr id="14" name="Content Placeholder 4">
            <a:extLst>
              <a:ext uri="{FF2B5EF4-FFF2-40B4-BE49-F238E27FC236}">
                <a16:creationId xmlns:a16="http://schemas.microsoft.com/office/drawing/2014/main" id="{F93F43DE-C693-EA63-90B1-E9126D856415}"/>
              </a:ext>
            </a:extLst>
          </p:cNvPr>
          <p:cNvSpPr>
            <a:spLocks noGrp="1"/>
          </p:cNvSpPr>
          <p:nvPr>
            <p:ph idx="1"/>
          </p:nvPr>
        </p:nvSpPr>
        <p:spPr>
          <a:xfrm>
            <a:off x="684209" y="1902124"/>
            <a:ext cx="5288329" cy="745021"/>
          </a:xfrm>
        </p:spPr>
        <p:txBody>
          <a:bodyPr vert="horz" lIns="0" tIns="0" rIns="0" bIns="0" rtlCol="0" anchor="t">
            <a:normAutofit/>
          </a:bodyPr>
          <a:lstStyle/>
          <a:p>
            <a:r>
              <a:rPr lang="en-GB" sz="2400" b="1">
                <a:ea typeface="Roboto Slab"/>
                <a:cs typeface="Roboto Slab"/>
              </a:rPr>
              <a:t>UNDERSTAND </a:t>
            </a:r>
            <a:r>
              <a:rPr lang="en-GB" sz="2000">
                <a:ea typeface="Roboto Slab"/>
                <a:cs typeface="Roboto Slab"/>
              </a:rPr>
              <a:t>what it means to feel anxious about social situations?</a:t>
            </a:r>
            <a:endParaRPr lang="en-US" sz="2000">
              <a:ea typeface="Roboto Slab"/>
              <a:cs typeface="Roboto Slab"/>
            </a:endParaRPr>
          </a:p>
        </p:txBody>
      </p:sp>
      <p:sp>
        <p:nvSpPr>
          <p:cNvPr id="15" name="Content Placeholder 4">
            <a:extLst>
              <a:ext uri="{FF2B5EF4-FFF2-40B4-BE49-F238E27FC236}">
                <a16:creationId xmlns:a16="http://schemas.microsoft.com/office/drawing/2014/main" id="{E1466F53-9DE2-E146-95A1-4B965488C379}"/>
              </a:ext>
            </a:extLst>
          </p:cNvPr>
          <p:cNvSpPr txBox="1">
            <a:spLocks/>
          </p:cNvSpPr>
          <p:nvPr/>
        </p:nvSpPr>
        <p:spPr>
          <a:xfrm>
            <a:off x="684214" y="3060223"/>
            <a:ext cx="5288324" cy="893832"/>
          </a:xfrm>
          <a:prstGeom prst="rect">
            <a:avLst/>
          </a:prstGeom>
        </p:spPr>
        <p:txBody>
          <a:bodyPr vert="horz" lIns="0" tIns="0" rIns="0" bIns="0" rtlCol="0" anchor="t">
            <a:normAutofit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ea typeface="Roboto Slab"/>
                <a:cs typeface="Roboto Slab"/>
              </a:rPr>
              <a:t>IDENTIFY</a:t>
            </a:r>
            <a:r>
              <a:rPr lang="en-GB" sz="2000">
                <a:ea typeface="Roboto Slab"/>
                <a:cs typeface="Roboto Slab"/>
              </a:rPr>
              <a:t> how feeling anxious about social situations can affect our thoughts, feelings and behaviours?</a:t>
            </a:r>
          </a:p>
        </p:txBody>
      </p:sp>
    </p:spTree>
    <p:extLst>
      <p:ext uri="{BB962C8B-B14F-4D97-AF65-F5344CB8AC3E}">
        <p14:creationId xmlns:p14="http://schemas.microsoft.com/office/powerpoint/2010/main" val="434151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4" y="2958432"/>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a:solidFill>
                  <a:srgbClr val="005E84"/>
                </a:solidFill>
                <a:latin typeface="Brown" pitchFamily="2" charset="0"/>
              </a:rPr>
              <a:t>Any questions?</a:t>
            </a:r>
            <a:endParaRPr lang="en-US" sz="3200">
              <a:solidFill>
                <a:srgbClr val="005E84"/>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EF8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82172155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3" name="Rectangle 2">
            <a:extLst>
              <a:ext uri="{FF2B5EF4-FFF2-40B4-BE49-F238E27FC236}">
                <a16:creationId xmlns:a16="http://schemas.microsoft.com/office/drawing/2014/main" id="{8198267F-068E-EF46-9594-F1A6714FD583}"/>
              </a:ext>
            </a:extLst>
          </p:cNvPr>
          <p:cNvSpPr/>
          <p:nvPr/>
        </p:nvSpPr>
        <p:spPr>
          <a:xfrm>
            <a:off x="333200" y="3244333"/>
            <a:ext cx="4357583" cy="369332"/>
          </a:xfrm>
          <a:prstGeom prst="rect">
            <a:avLst/>
          </a:prstGeom>
        </p:spPr>
        <p:txBody>
          <a:bodyPr wrap="square">
            <a:spAutoFit/>
          </a:bodyPr>
          <a:lstStyle/>
          <a:p>
            <a:r>
              <a:rPr lang="en-GB">
                <a:solidFill>
                  <a:srgbClr val="000000"/>
                </a:solidFill>
                <a:latin typeface="-webkit-standard"/>
              </a:rPr>
              <a:t> </a:t>
            </a:r>
            <a:endParaRPr lang="en-US"/>
          </a:p>
        </p:txBody>
      </p:sp>
      <p:sp>
        <p:nvSpPr>
          <p:cNvPr id="7" name="Oval 6">
            <a:extLst>
              <a:ext uri="{FF2B5EF4-FFF2-40B4-BE49-F238E27FC236}">
                <a16:creationId xmlns:a16="http://schemas.microsoft.com/office/drawing/2014/main" id="{65201107-BF80-1A75-5E3D-8C930215E8FB}"/>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9493F5-4BF9-0672-E4AB-EE1E0EDA036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1" name="Picture 10" descr="Logo&#10;&#10;Description automatically generated">
            <a:hlinkClick r:id="rId3"/>
            <a:extLst>
              <a:ext uri="{FF2B5EF4-FFF2-40B4-BE49-F238E27FC236}">
                <a16:creationId xmlns:a16="http://schemas.microsoft.com/office/drawing/2014/main" id="{6BAC6325-D81F-794C-86A9-A6A9481C1E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2" name="Picture 11" descr="Logo&#10;&#10;Description automatically generated">
            <a:hlinkClick r:id="rId5"/>
            <a:extLst>
              <a:ext uri="{FF2B5EF4-FFF2-40B4-BE49-F238E27FC236}">
                <a16:creationId xmlns:a16="http://schemas.microsoft.com/office/drawing/2014/main" id="{F1BE5E2C-C7FA-4E4D-8F08-214D9C2B52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16" name="Content Placeholder 5">
            <a:extLst>
              <a:ext uri="{FF2B5EF4-FFF2-40B4-BE49-F238E27FC236}">
                <a16:creationId xmlns:a16="http://schemas.microsoft.com/office/drawing/2014/main" id="{33180D4E-79E9-1E4F-9FC0-3D6EA72A1E61}"/>
              </a:ext>
            </a:extLst>
          </p:cNvPr>
          <p:cNvSpPr txBox="1">
            <a:spLocks/>
          </p:cNvSpPr>
          <p:nvPr/>
        </p:nvSpPr>
        <p:spPr>
          <a:xfrm>
            <a:off x="685806" y="2420938"/>
            <a:ext cx="3652369" cy="3632867"/>
          </a:xfrm>
          <a:prstGeom prst="rect">
            <a:avLst/>
          </a:prstGeom>
        </p:spPr>
        <p:txBody>
          <a:bodyPr vert="horz" lIns="0" tIns="0" rIns="0" bIns="0" rtlCol="0" anchor="t">
            <a:normAutofit fontScale="92500"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2400"/>
              <a:t>Managing change and uncertainty</a:t>
            </a:r>
          </a:p>
          <a:p>
            <a:pPr marL="285750" indent="-285750">
              <a:buFont typeface="Arial" panose="020B0604020202020204" pitchFamily="34" charset="0"/>
              <a:buChar char="•"/>
            </a:pPr>
            <a:r>
              <a:rPr lang="en-GB" sz="2400"/>
              <a:t>Feeling lonely, isolated and disconnected</a:t>
            </a:r>
          </a:p>
          <a:p>
            <a:pPr marL="285750" indent="-285750">
              <a:buFont typeface="Arial" panose="020B0604020202020204" pitchFamily="34" charset="0"/>
              <a:buChar char="•"/>
            </a:pPr>
            <a:r>
              <a:rPr lang="en-GB" sz="2400">
                <a:ea typeface="Roboto Slab"/>
              </a:rPr>
              <a:t>Feeling bored, flat and unmotivated</a:t>
            </a:r>
            <a:endParaRPr lang="en-GB" sz="2400">
              <a:ea typeface="Roboto Slab"/>
              <a:cs typeface="Roboto Slab"/>
            </a:endParaRPr>
          </a:p>
          <a:p>
            <a:pPr marL="285750" indent="-285750">
              <a:buFont typeface="Arial" panose="020B0604020202020204" pitchFamily="34" charset="0"/>
              <a:buChar char="•"/>
            </a:pPr>
            <a:r>
              <a:rPr lang="en-GB" sz="2400">
                <a:ea typeface="Roboto Slab"/>
              </a:rPr>
              <a:t>Seeking help for mental health </a:t>
            </a:r>
            <a:endParaRPr lang="en-GB" sz="2400">
              <a:ea typeface="Roboto Slab"/>
              <a:cs typeface="Roboto Slab"/>
            </a:endParaRPr>
          </a:p>
          <a:p>
            <a:pPr marL="285750" indent="-285750">
              <a:buFont typeface="Arial" panose="020B0604020202020204" pitchFamily="34" charset="0"/>
              <a:buChar char="•"/>
            </a:pPr>
            <a:r>
              <a:rPr lang="en-GB" sz="2400" b="1">
                <a:solidFill>
                  <a:srgbClr val="F44B7E"/>
                </a:solidFill>
                <a:ea typeface="Roboto Slab"/>
              </a:rPr>
              <a:t>Feeling anxious about social situations</a:t>
            </a:r>
            <a:endParaRPr lang="en-GB" sz="2400" b="1">
              <a:solidFill>
                <a:srgbClr val="F44B7E"/>
              </a:solidFill>
              <a:ea typeface="Roboto Slab"/>
              <a:cs typeface="Roboto Slab"/>
            </a:endParaRPr>
          </a:p>
          <a:p>
            <a:pPr marL="285750" indent="-285750">
              <a:buFont typeface="Arial" panose="020B0604020202020204" pitchFamily="34" charset="0"/>
              <a:buChar char="•"/>
            </a:pPr>
            <a:endParaRPr lang="en-GB" sz="2400">
              <a:cs typeface="Roboto Slab"/>
            </a:endParaRPr>
          </a:p>
          <a:p>
            <a:endParaRPr lang="en-GB">
              <a:cs typeface="Roboto Slab"/>
            </a:endParaRPr>
          </a:p>
        </p:txBody>
      </p:sp>
      <p:sp>
        <p:nvSpPr>
          <p:cNvPr id="17" name="Title 4">
            <a:extLst>
              <a:ext uri="{FF2B5EF4-FFF2-40B4-BE49-F238E27FC236}">
                <a16:creationId xmlns:a16="http://schemas.microsoft.com/office/drawing/2014/main" id="{77DB28D0-8948-9A4B-B95A-CD09E9007C81}"/>
              </a:ext>
            </a:extLst>
          </p:cNvPr>
          <p:cNvSpPr txBox="1">
            <a:spLocks/>
          </p:cNvSpPr>
          <p:nvPr/>
        </p:nvSpPr>
        <p:spPr>
          <a:xfrm>
            <a:off x="684213" y="733540"/>
            <a:ext cx="6702816" cy="136045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a:latin typeface="Brown" pitchFamily="2" charset="0"/>
              </a:rPr>
              <a:t>The </a:t>
            </a:r>
            <a:r>
              <a:rPr lang="en-GB" err="1">
                <a:latin typeface="Brown" pitchFamily="2" charset="0"/>
              </a:rPr>
              <a:t>CoRAY</a:t>
            </a:r>
            <a:r>
              <a:rPr lang="en-GB">
                <a:latin typeface="Brown" pitchFamily="2" charset="0"/>
              </a:rPr>
              <a:t> Project with </a:t>
            </a:r>
            <a:br>
              <a:rPr lang="en-GB">
                <a:latin typeface="Brown" pitchFamily="2" charset="0"/>
              </a:rPr>
            </a:br>
            <a:r>
              <a:rPr lang="en-GB">
                <a:latin typeface="Brown" pitchFamily="2" charset="0"/>
              </a:rPr>
              <a:t>the Charlie Waller Trust</a:t>
            </a:r>
          </a:p>
        </p:txBody>
      </p:sp>
    </p:spTree>
    <p:extLst>
      <p:ext uri="{BB962C8B-B14F-4D97-AF65-F5344CB8AC3E}">
        <p14:creationId xmlns:p14="http://schemas.microsoft.com/office/powerpoint/2010/main" val="270135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a:t>Learning Outcomes:</a:t>
            </a:r>
            <a:endParaRPr lang="en-US"/>
          </a:p>
        </p:txBody>
      </p:sp>
      <p:pic>
        <p:nvPicPr>
          <p:cNvPr id="8" name="Graphic 7">
            <a:extLst>
              <a:ext uri="{FF2B5EF4-FFF2-40B4-BE49-F238E27FC236}">
                <a16:creationId xmlns:a16="http://schemas.microsoft.com/office/drawing/2014/main" id="{C24E0B9A-8385-EB8F-9EBA-520626A267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1749287"/>
            <a:ext cx="5605170" cy="967815"/>
          </a:xfrm>
          <a:prstGeom prst="rect">
            <a:avLst/>
          </a:prstGeom>
        </p:spPr>
      </p:pic>
      <p:pic>
        <p:nvPicPr>
          <p:cNvPr id="9" name="Graphic 8">
            <a:extLst>
              <a:ext uri="{FF2B5EF4-FFF2-40B4-BE49-F238E27FC236}">
                <a16:creationId xmlns:a16="http://schemas.microsoft.com/office/drawing/2014/main" id="{4D64F991-FD4F-D50C-4227-AF29E26344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4263930"/>
            <a:ext cx="5605170" cy="972414"/>
          </a:xfrm>
          <a:prstGeom prst="rect">
            <a:avLst/>
          </a:prstGeom>
        </p:spPr>
      </p:pic>
      <p:pic>
        <p:nvPicPr>
          <p:cNvPr id="10" name="Graphic 9">
            <a:extLst>
              <a:ext uri="{FF2B5EF4-FFF2-40B4-BE49-F238E27FC236}">
                <a16:creationId xmlns:a16="http://schemas.microsoft.com/office/drawing/2014/main" id="{FF0CC9A7-E419-B1D0-390C-02C4EC0747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2936446"/>
            <a:ext cx="5605170" cy="1131732"/>
          </a:xfrm>
          <a:prstGeom prst="rect">
            <a:avLst/>
          </a:prstGeom>
        </p:spPr>
      </p:pic>
      <p:pic>
        <p:nvPicPr>
          <p:cNvPr id="11" name="Graphic 10">
            <a:extLst>
              <a:ext uri="{FF2B5EF4-FFF2-40B4-BE49-F238E27FC236}">
                <a16:creationId xmlns:a16="http://schemas.microsoft.com/office/drawing/2014/main" id="{D8B654E6-0BAF-7083-3642-EFEF8D2D4F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5465033"/>
            <a:ext cx="5605170" cy="830998"/>
          </a:xfrm>
          <a:prstGeom prst="rect">
            <a:avLst/>
          </a:prstGeom>
        </p:spPr>
      </p:pic>
      <p:sp>
        <p:nvSpPr>
          <p:cNvPr id="12" name="Content Placeholder 4">
            <a:extLst>
              <a:ext uri="{FF2B5EF4-FFF2-40B4-BE49-F238E27FC236}">
                <a16:creationId xmlns:a16="http://schemas.microsoft.com/office/drawing/2014/main" id="{6183B5C4-A8EF-1D14-F47A-4DF3FE804304}"/>
              </a:ext>
            </a:extLst>
          </p:cNvPr>
          <p:cNvSpPr txBox="1">
            <a:spLocks/>
          </p:cNvSpPr>
          <p:nvPr/>
        </p:nvSpPr>
        <p:spPr>
          <a:xfrm>
            <a:off x="684214" y="4417565"/>
            <a:ext cx="5288324" cy="893832"/>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ea typeface="Roboto Slab"/>
              </a:rPr>
              <a:t>RECOGNISE </a:t>
            </a:r>
            <a:r>
              <a:rPr lang="en-GB" sz="2000">
                <a:ea typeface="Roboto Slab"/>
              </a:rPr>
              <a:t>when a </a:t>
            </a:r>
            <a:r>
              <a:rPr lang="en-GB" sz="2000">
                <a:latin typeface="Roboto Slab"/>
                <a:ea typeface="Roboto Slab"/>
              </a:rPr>
              <a:t>friend </a:t>
            </a:r>
            <a:r>
              <a:rPr lang="en-GB" sz="2000">
                <a:ea typeface="Roboto Slab"/>
              </a:rPr>
              <a:t>may be struggling  </a:t>
            </a:r>
            <a:r>
              <a:rPr lang="en-GB" sz="2000">
                <a:latin typeface="Roboto Slab"/>
                <a:ea typeface="Roboto Slab"/>
              </a:rPr>
              <a:t>and suggest how </a:t>
            </a:r>
            <a:r>
              <a:rPr lang="en-GB" sz="2000">
                <a:ea typeface="Roboto Slab"/>
              </a:rPr>
              <a:t>to help</a:t>
            </a:r>
            <a:r>
              <a:rPr lang="en-GB" sz="2000">
                <a:latin typeface="Roboto Slab"/>
                <a:ea typeface="Roboto Slab"/>
              </a:rPr>
              <a:t> them</a:t>
            </a:r>
          </a:p>
        </p:txBody>
      </p:sp>
      <p:sp>
        <p:nvSpPr>
          <p:cNvPr id="13" name="Content Placeholder 4">
            <a:extLst>
              <a:ext uri="{FF2B5EF4-FFF2-40B4-BE49-F238E27FC236}">
                <a16:creationId xmlns:a16="http://schemas.microsoft.com/office/drawing/2014/main" id="{ACF4039C-DCF4-75D6-F68F-43AE2458418D}"/>
              </a:ext>
            </a:extLst>
          </p:cNvPr>
          <p:cNvSpPr txBox="1">
            <a:spLocks/>
          </p:cNvSpPr>
          <p:nvPr/>
        </p:nvSpPr>
        <p:spPr>
          <a:xfrm>
            <a:off x="684209" y="5532509"/>
            <a:ext cx="5179957" cy="830999"/>
          </a:xfrm>
          <a:prstGeom prst="rect">
            <a:avLst/>
          </a:prstGeom>
        </p:spPr>
        <p:txBody>
          <a:bodyPr vert="horz" lIns="0" tIns="0" rIns="0" bIns="0" rtlCol="0" anchor="t">
            <a:normAutofit fontScale="925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ea typeface="Roboto Slab"/>
                <a:cs typeface="Roboto Slab"/>
              </a:rPr>
              <a:t>UNDERSTAND</a:t>
            </a:r>
            <a:r>
              <a:rPr lang="en-GB" sz="2000">
                <a:ea typeface="Roboto Slab"/>
                <a:cs typeface="Roboto Slab"/>
              </a:rPr>
              <a:t> the three key messages of support from </a:t>
            </a:r>
            <a:r>
              <a:rPr lang="en-GB" sz="2000" err="1">
                <a:ea typeface="Roboto Slab"/>
                <a:cs typeface="Roboto Slab"/>
              </a:rPr>
              <a:t>CoRAY</a:t>
            </a:r>
            <a:r>
              <a:rPr lang="en-GB" sz="2000">
                <a:ea typeface="Roboto Slab"/>
                <a:cs typeface="Roboto Slab"/>
              </a:rPr>
              <a:t> and how to seek help</a:t>
            </a:r>
          </a:p>
          <a:p>
            <a:endParaRPr lang="en-GB" sz="2000" b="1"/>
          </a:p>
        </p:txBody>
      </p:sp>
      <p:sp>
        <p:nvSpPr>
          <p:cNvPr id="14" name="Content Placeholder 4">
            <a:extLst>
              <a:ext uri="{FF2B5EF4-FFF2-40B4-BE49-F238E27FC236}">
                <a16:creationId xmlns:a16="http://schemas.microsoft.com/office/drawing/2014/main" id="{F93F43DE-C693-EA63-90B1-E9126D856415}"/>
              </a:ext>
            </a:extLst>
          </p:cNvPr>
          <p:cNvSpPr>
            <a:spLocks noGrp="1"/>
          </p:cNvSpPr>
          <p:nvPr>
            <p:ph idx="1"/>
          </p:nvPr>
        </p:nvSpPr>
        <p:spPr>
          <a:xfrm>
            <a:off x="684209" y="1902124"/>
            <a:ext cx="5288329" cy="745021"/>
          </a:xfrm>
        </p:spPr>
        <p:txBody>
          <a:bodyPr vert="horz" lIns="0" tIns="0" rIns="0" bIns="0" rtlCol="0" anchor="t">
            <a:normAutofit/>
          </a:bodyPr>
          <a:lstStyle/>
          <a:p>
            <a:r>
              <a:rPr lang="en-GB" sz="2400" b="1">
                <a:ea typeface="Roboto Slab"/>
                <a:cs typeface="Roboto Slab"/>
              </a:rPr>
              <a:t>UNDERSTAND </a:t>
            </a:r>
            <a:r>
              <a:rPr lang="en-GB" sz="2000">
                <a:ea typeface="Roboto Slab"/>
                <a:cs typeface="Roboto Slab"/>
              </a:rPr>
              <a:t>what it means to feel anxious about social situations</a:t>
            </a:r>
            <a:endParaRPr lang="en-US" sz="2000">
              <a:ea typeface="Roboto Slab"/>
              <a:cs typeface="Roboto Slab"/>
            </a:endParaRPr>
          </a:p>
        </p:txBody>
      </p:sp>
      <p:sp>
        <p:nvSpPr>
          <p:cNvPr id="15" name="Content Placeholder 4">
            <a:extLst>
              <a:ext uri="{FF2B5EF4-FFF2-40B4-BE49-F238E27FC236}">
                <a16:creationId xmlns:a16="http://schemas.microsoft.com/office/drawing/2014/main" id="{E1466F53-9DE2-E146-95A1-4B965488C379}"/>
              </a:ext>
            </a:extLst>
          </p:cNvPr>
          <p:cNvSpPr txBox="1">
            <a:spLocks/>
          </p:cNvSpPr>
          <p:nvPr/>
        </p:nvSpPr>
        <p:spPr>
          <a:xfrm>
            <a:off x="684214" y="3060223"/>
            <a:ext cx="5288324" cy="893832"/>
          </a:xfrm>
          <a:prstGeom prst="rect">
            <a:avLst/>
          </a:prstGeom>
        </p:spPr>
        <p:txBody>
          <a:bodyPr vert="horz" lIns="0" tIns="0" rIns="0" bIns="0" rtlCol="0" anchor="t">
            <a:normAutofit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ea typeface="Roboto Slab"/>
                <a:cs typeface="Roboto Slab"/>
              </a:rPr>
              <a:t>IDENTIFY</a:t>
            </a:r>
            <a:r>
              <a:rPr lang="en-GB" sz="2000">
                <a:ea typeface="Roboto Slab"/>
                <a:cs typeface="Roboto Slab"/>
              </a:rPr>
              <a:t> how feeling anxious about social situations can affect our thoughts, feelings and behaviours</a:t>
            </a:r>
          </a:p>
        </p:txBody>
      </p:sp>
    </p:spTree>
    <p:extLst>
      <p:ext uri="{BB962C8B-B14F-4D97-AF65-F5344CB8AC3E}">
        <p14:creationId xmlns:p14="http://schemas.microsoft.com/office/powerpoint/2010/main" val="165757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18EBF023-395D-7126-F7A9-F8F18E0BA004}"/>
              </a:ext>
            </a:extLst>
          </p:cNvPr>
          <p:cNvPicPr>
            <a:picLocks noChangeAspect="1"/>
          </p:cNvPicPr>
          <p:nvPr/>
        </p:nvPicPr>
        <p:blipFill rotWithShape="1">
          <a:blip r:embed="rId4"/>
          <a:srcRect l="2182" t="2086" r="3091"/>
          <a:stretch/>
        </p:blipFill>
        <p:spPr>
          <a:xfrm>
            <a:off x="-149629" y="0"/>
            <a:ext cx="9526385" cy="6857999"/>
          </a:xfrm>
          <a:prstGeom prst="rect">
            <a:avLst/>
          </a:prstGeom>
        </p:spPr>
      </p:pic>
    </p:spTree>
    <p:extLst>
      <p:ext uri="{BB962C8B-B14F-4D97-AF65-F5344CB8AC3E}">
        <p14:creationId xmlns:p14="http://schemas.microsoft.com/office/powerpoint/2010/main" val="1091358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7" name="Content Placeholder 6">
            <a:extLst>
              <a:ext uri="{FF2B5EF4-FFF2-40B4-BE49-F238E27FC236}">
                <a16:creationId xmlns:a16="http://schemas.microsoft.com/office/drawing/2014/main" id="{6D2A9FB8-892F-9944-9AFF-DA859A577EAE}"/>
              </a:ext>
            </a:extLst>
          </p:cNvPr>
          <p:cNvSpPr>
            <a:spLocks noGrp="1"/>
          </p:cNvSpPr>
          <p:nvPr>
            <p:ph idx="1"/>
          </p:nvPr>
        </p:nvSpPr>
        <p:spPr>
          <a:xfrm>
            <a:off x="684212" y="2420937"/>
            <a:ext cx="4876801" cy="3816351"/>
          </a:xfrm>
        </p:spPr>
        <p:txBody>
          <a:bodyPr>
            <a:normAutofit/>
          </a:bodyPr>
          <a:lstStyle/>
          <a:p>
            <a:r>
              <a:rPr lang="en-US" sz="2800" dirty="0"/>
              <a:t>What is going on for the person who is struggling?</a:t>
            </a:r>
          </a:p>
        </p:txBody>
      </p:sp>
      <p:pic>
        <p:nvPicPr>
          <p:cNvPr id="3" name="Picture 2" descr="A cartoon of a person&#10;&#10;Description automatically generated with low confidence">
            <a:extLst>
              <a:ext uri="{FF2B5EF4-FFF2-40B4-BE49-F238E27FC236}">
                <a16:creationId xmlns:a16="http://schemas.microsoft.com/office/drawing/2014/main" id="{6EA8626A-F49D-4D43-8845-26BD134C18C1}"/>
              </a:ext>
            </a:extLst>
          </p:cNvPr>
          <p:cNvPicPr>
            <a:picLocks noChangeAspect="1"/>
          </p:cNvPicPr>
          <p:nvPr/>
        </p:nvPicPr>
        <p:blipFill>
          <a:blip r:embed="rId3"/>
          <a:stretch>
            <a:fillRect/>
          </a:stretch>
        </p:blipFill>
        <p:spPr>
          <a:xfrm>
            <a:off x="5788025" y="2224569"/>
            <a:ext cx="3773427" cy="4805707"/>
          </a:xfrm>
          <a:prstGeom prst="rect">
            <a:avLst/>
          </a:prstGeom>
        </p:spPr>
      </p:pic>
    </p:spTree>
    <p:extLst>
      <p:ext uri="{BB962C8B-B14F-4D97-AF65-F5344CB8AC3E}">
        <p14:creationId xmlns:p14="http://schemas.microsoft.com/office/powerpoint/2010/main" val="34525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3575CFA-F38C-E4D1-9807-E8D6406F222C}"/>
              </a:ext>
            </a:extLst>
          </p:cNvPr>
          <p:cNvSpPr txBox="1">
            <a:spLocks/>
          </p:cNvSpPr>
          <p:nvPr/>
        </p:nvSpPr>
        <p:spPr>
          <a:xfrm>
            <a:off x="689091" y="762547"/>
            <a:ext cx="5688013" cy="16557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US" dirty="0"/>
              <a:t>Feeling Anxious</a:t>
            </a:r>
            <a:endParaRPr lang="en-US" dirty="0">
              <a:highlight>
                <a:srgbClr val="FFFF00"/>
              </a:highlight>
            </a:endParaRPr>
          </a:p>
        </p:txBody>
      </p:sp>
      <p:sp>
        <p:nvSpPr>
          <p:cNvPr id="7" name="Content Placeholder 2">
            <a:extLst>
              <a:ext uri="{FF2B5EF4-FFF2-40B4-BE49-F238E27FC236}">
                <a16:creationId xmlns:a16="http://schemas.microsoft.com/office/drawing/2014/main" id="{D8743908-4BEA-FC6C-F13A-304C53BCBEB2}"/>
              </a:ext>
            </a:extLst>
          </p:cNvPr>
          <p:cNvSpPr txBox="1">
            <a:spLocks/>
          </p:cNvSpPr>
          <p:nvPr/>
        </p:nvSpPr>
        <p:spPr>
          <a:xfrm>
            <a:off x="684213" y="2418309"/>
            <a:ext cx="5541224" cy="3818979"/>
          </a:xfrm>
          <a:prstGeom prst="rect">
            <a:avLst/>
          </a:prstGeom>
        </p:spPr>
        <p:txBody>
          <a:bodyPr vert="horz" lIns="0" tIns="0" rIns="0" bIns="0" rtlCol="0" anchor="t">
            <a:normAutofit fontScale="92500" lnSpcReduction="2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oboto Slab" pitchFamily="2" charset="0"/>
              </a:rPr>
              <a:t>This can involve feeling worried, nervous or afraid about something that we feel might happen.</a:t>
            </a:r>
          </a:p>
          <a:p>
            <a:endParaRPr lang="en-GB" dirty="0">
              <a:latin typeface="Roboto Slab" pitchFamily="2" charset="0"/>
            </a:endParaRPr>
          </a:p>
          <a:p>
            <a:r>
              <a:rPr lang="en-GB" dirty="0">
                <a:latin typeface="Roboto Slab" pitchFamily="2" charset="0"/>
                <a:cs typeface="arial"/>
              </a:rPr>
              <a:t>It can affect the way we think, feel and behave. It can be felt in our bodies too. Sometimes we might feel sick, our hearts might beat faster than usual, or we might breathe quicker than usual, for example.</a:t>
            </a:r>
          </a:p>
          <a:p>
            <a:endParaRPr lang="en-GB" dirty="0">
              <a:latin typeface="Roboto Slab" pitchFamily="2" charset="0"/>
            </a:endParaRPr>
          </a:p>
          <a:p>
            <a:r>
              <a:rPr lang="en-GB" dirty="0">
                <a:latin typeface="Roboto Slab" pitchFamily="2" charset="0"/>
                <a:cs typeface="arial"/>
              </a:rPr>
              <a:t>Feeling anxious is a </a:t>
            </a:r>
            <a:r>
              <a:rPr lang="en-GB" dirty="0">
                <a:latin typeface="Roboto Slab" pitchFamily="2" charset="0"/>
                <a:cs typeface="Helvetica"/>
              </a:rPr>
              <a:t>normal and important part of being human. It is our body’s way of helping us prepare to escape from something it feels is dangerous.</a:t>
            </a:r>
          </a:p>
          <a:p>
            <a:endParaRPr lang="en-GB" dirty="0">
              <a:solidFill>
                <a:srgbClr val="4D5156"/>
              </a:solidFill>
              <a:latin typeface="arial" panose="020B0604020202020204" pitchFamily="34" charset="0"/>
            </a:endParaRPr>
          </a:p>
          <a:p>
            <a:endParaRPr lang="en-GB" dirty="0">
              <a:solidFill>
                <a:srgbClr val="4D5156"/>
              </a:solidFill>
              <a:latin typeface="arial" panose="020B0604020202020204" pitchFamily="34" charset="0"/>
            </a:endParaRPr>
          </a:p>
          <a:p>
            <a:endParaRPr lang="en-US" dirty="0"/>
          </a:p>
        </p:txBody>
      </p:sp>
    </p:spTree>
    <p:extLst>
      <p:ext uri="{BB962C8B-B14F-4D97-AF65-F5344CB8AC3E}">
        <p14:creationId xmlns:p14="http://schemas.microsoft.com/office/powerpoint/2010/main" val="137399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7" name="Content Placeholder 6">
            <a:extLst>
              <a:ext uri="{FF2B5EF4-FFF2-40B4-BE49-F238E27FC236}">
                <a16:creationId xmlns:a16="http://schemas.microsoft.com/office/drawing/2014/main" id="{6D2A9FB8-892F-9944-9AFF-DA859A577EAE}"/>
              </a:ext>
            </a:extLst>
          </p:cNvPr>
          <p:cNvSpPr>
            <a:spLocks noGrp="1"/>
          </p:cNvSpPr>
          <p:nvPr>
            <p:ph idx="1"/>
          </p:nvPr>
        </p:nvSpPr>
        <p:spPr>
          <a:xfrm>
            <a:off x="684212" y="2420937"/>
            <a:ext cx="5305771" cy="3816351"/>
          </a:xfrm>
        </p:spPr>
        <p:txBody>
          <a:bodyPr vert="horz" lIns="0" tIns="0" rIns="0" bIns="0" rtlCol="0" anchor="t">
            <a:normAutofit/>
          </a:bodyPr>
          <a:lstStyle/>
          <a:p>
            <a:r>
              <a:rPr lang="en-US" sz="2800">
                <a:ea typeface="Roboto Slab"/>
              </a:rPr>
              <a:t>What does </a:t>
            </a:r>
            <a:r>
              <a:rPr lang="en-US" sz="2800" b="1">
                <a:solidFill>
                  <a:srgbClr val="94C11F"/>
                </a:solidFill>
                <a:ea typeface="Roboto Slab"/>
              </a:rPr>
              <a:t>‘FEELING ANXIOUS ABOUT A SOCIAL SITUATIONS’ </a:t>
            </a:r>
            <a:r>
              <a:rPr lang="en-US" sz="2800">
                <a:ea typeface="Roboto Slab"/>
              </a:rPr>
              <a:t>mean to you?</a:t>
            </a:r>
          </a:p>
        </p:txBody>
      </p:sp>
      <p:sp>
        <p:nvSpPr>
          <p:cNvPr id="3" name="TextBox 2">
            <a:extLst>
              <a:ext uri="{FF2B5EF4-FFF2-40B4-BE49-F238E27FC236}">
                <a16:creationId xmlns:a16="http://schemas.microsoft.com/office/drawing/2014/main" id="{0F129BFF-78B8-9EDA-B642-E5FE3128F87E}"/>
              </a:ext>
            </a:extLst>
          </p:cNvPr>
          <p:cNvSpPr txBox="1"/>
          <p:nvPr/>
        </p:nvSpPr>
        <p:spPr>
          <a:xfrm>
            <a:off x="922713" y="1782395"/>
            <a:ext cx="5660136" cy="32932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600" b="1" i="1" dirty="0">
                <a:solidFill>
                  <a:srgbClr val="005E84"/>
                </a:solidFill>
                <a:latin typeface="Roboto Slab"/>
                <a:cs typeface="Segoe UI"/>
              </a:rPr>
              <a:t>“Worrying about social situations can involve being afraid of being judged by others, feeling self-conscious in public or being concerned about meeting new people…these are common feelings for adolescents...</a:t>
            </a:r>
            <a:r>
              <a:rPr lang="en-GB" sz="2600" dirty="0">
                <a:latin typeface="Roboto Slab"/>
                <a:cs typeface="Segoe UI"/>
              </a:rPr>
              <a:t>​</a:t>
            </a:r>
            <a:endParaRPr lang="en-GB" sz="2600" dirty="0">
              <a:latin typeface="Roboto Slab"/>
              <a:ea typeface="Roboto Slab"/>
              <a:cs typeface="Segoe UI"/>
            </a:endParaRPr>
          </a:p>
          <a:p>
            <a:r>
              <a:rPr lang="en-GB" sz="2600" dirty="0">
                <a:latin typeface="Roboto Slab"/>
                <a:cs typeface="Segoe UI"/>
              </a:rPr>
              <a:t>​</a:t>
            </a:r>
            <a:endParaRPr lang="en-GB" sz="2600" dirty="0">
              <a:latin typeface="Roboto Slab"/>
              <a:ea typeface="Roboto Slab"/>
              <a:cs typeface="Segoe UI"/>
            </a:endParaRPr>
          </a:p>
        </p:txBody>
      </p:sp>
    </p:spTree>
    <p:extLst>
      <p:ext uri="{BB962C8B-B14F-4D97-AF65-F5344CB8AC3E}">
        <p14:creationId xmlns:p14="http://schemas.microsoft.com/office/powerpoint/2010/main" val="372802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theme/theme1.xml><?xml version="1.0" encoding="utf-8"?>
<a:theme xmlns:a="http://schemas.openxmlformats.org/drawingml/2006/main" name="Charlie Waller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b0932b2-0880-40b8-874b-867a586df499">
      <Terms xmlns="http://schemas.microsoft.com/office/infopath/2007/PartnerControls"/>
    </lcf76f155ced4ddcb4097134ff3c332f>
    <TaxCatchAll xmlns="c24be428-2353-415a-b5b1-dcb6d2e6748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84D4C8A8D54A742ABE019456BD19D6A" ma:contentTypeVersion="15" ma:contentTypeDescription="Create a new document." ma:contentTypeScope="" ma:versionID="fab134bcc617c93afa3bbe528fbf34d2">
  <xsd:schema xmlns:xsd="http://www.w3.org/2001/XMLSchema" xmlns:xs="http://www.w3.org/2001/XMLSchema" xmlns:p="http://schemas.microsoft.com/office/2006/metadata/properties" xmlns:ns2="bb0932b2-0880-40b8-874b-867a586df499" xmlns:ns3="c24be428-2353-415a-b5b1-dcb6d2e6748f" targetNamespace="http://schemas.microsoft.com/office/2006/metadata/properties" ma:root="true" ma:fieldsID="73ce050557d2daa092af003765be5e60" ns2:_="" ns3:_="">
    <xsd:import namespace="bb0932b2-0880-40b8-874b-867a586df499"/>
    <xsd:import namespace="c24be428-2353-415a-b5b1-dcb6d2e6748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0932b2-0880-40b8-874b-867a586df4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d28ccc9-dd63-40c3-aca5-f8d4411b7bf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24be428-2353-415a-b5b1-dcb6d2e6748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249c597-53a3-4fad-88b3-a0c25bd2dcae}" ma:internalName="TaxCatchAll" ma:showField="CatchAllData" ma:web="c24be428-2353-415a-b5b1-dcb6d2e674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1235FD-532F-4515-A483-27584A454F74}">
  <ds:schemaRefs>
    <ds:schemaRef ds:uri="http://purl.org/dc/elements/1.1/"/>
    <ds:schemaRef ds:uri="http://schemas.openxmlformats.org/package/2006/metadata/core-properties"/>
    <ds:schemaRef ds:uri="http://purl.org/dc/dcmitype/"/>
    <ds:schemaRef ds:uri="http://purl.org/dc/terms/"/>
    <ds:schemaRef ds:uri="http://schemas.microsoft.com/office/infopath/2007/PartnerControls"/>
    <ds:schemaRef ds:uri="http://schemas.microsoft.com/office/2006/documentManagement/types"/>
    <ds:schemaRef ds:uri="c24be428-2353-415a-b5b1-dcb6d2e6748f"/>
    <ds:schemaRef ds:uri="bb0932b2-0880-40b8-874b-867a586df499"/>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158BCA2B-FB4B-441C-8D1E-BEAF57C548BF}">
  <ds:schemaRefs>
    <ds:schemaRef ds:uri="http://schemas.microsoft.com/sharepoint/v3/contenttype/forms"/>
  </ds:schemaRefs>
</ds:datastoreItem>
</file>

<file path=customXml/itemProps3.xml><?xml version="1.0" encoding="utf-8"?>
<ds:datastoreItem xmlns:ds="http://schemas.openxmlformats.org/officeDocument/2006/customXml" ds:itemID="{360648CE-A9E6-4D06-812C-D12CE037C526}">
  <ds:schemaRefs>
    <ds:schemaRef ds:uri="bb0932b2-0880-40b8-874b-867a586df499"/>
    <ds:schemaRef ds:uri="c24be428-2353-415a-b5b1-dcb6d2e6748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341</TotalTime>
  <Words>1915</Words>
  <Application>Microsoft Macintosh PowerPoint</Application>
  <PresentationFormat>On-screen Show (4:3)</PresentationFormat>
  <Paragraphs>181</Paragraphs>
  <Slides>33</Slides>
  <Notes>18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33</vt:i4>
      </vt:variant>
    </vt:vector>
  </HeadingPairs>
  <TitlesOfParts>
    <vt:vector size="45" baseType="lpstr">
      <vt:lpstr>-webkit-standard</vt:lpstr>
      <vt:lpstr>arial</vt:lpstr>
      <vt:lpstr>arial</vt:lpstr>
      <vt:lpstr>Arial,Sans-Serif</vt:lpstr>
      <vt:lpstr>Brown</vt:lpstr>
      <vt:lpstr>BROWN-LIGHT</vt:lpstr>
      <vt:lpstr>Brown-RegularItalic</vt:lpstr>
      <vt:lpstr>Calibri</vt:lpstr>
      <vt:lpstr>Calibri Light</vt:lpstr>
      <vt:lpstr>Roboto Slab</vt:lpstr>
      <vt:lpstr>Roboto Slab Light</vt:lpstr>
      <vt:lpstr>Charlie Waller Theme</vt:lpstr>
      <vt:lpstr>PowerPoint Presentation</vt:lpstr>
      <vt:lpstr>Working together…</vt:lpstr>
      <vt:lpstr>PowerPoint Presentation</vt:lpstr>
      <vt:lpstr>PowerPoint Presentation</vt:lpstr>
      <vt:lpstr>Learning Outcomes:</vt:lpstr>
      <vt:lpstr>PowerPoint Presentation</vt:lpstr>
      <vt:lpstr>PowerPoint Presentation</vt:lpstr>
      <vt:lpstr>PowerPoint Presentation</vt:lpstr>
      <vt:lpstr>PowerPoint Presentation</vt:lpstr>
      <vt:lpstr>PowerPoint Presentation</vt:lpstr>
      <vt:lpstr>Exploring anxiety provoking situations</vt:lpstr>
      <vt:lpstr>PowerPoint Presentation</vt:lpstr>
      <vt:lpstr>Examples</vt:lpstr>
      <vt:lpstr>PowerPoint Presentation</vt:lpstr>
      <vt:lpstr>PowerPoint Presentation</vt:lpstr>
      <vt:lpstr>Activity</vt:lpstr>
      <vt:lpstr>Activity</vt:lpstr>
      <vt:lpstr>PowerPoint Presentation</vt:lpstr>
      <vt:lpstr>Exploring safety seeking behaviours</vt:lpstr>
      <vt:lpstr>Activity</vt:lpstr>
      <vt:lpstr>Can you think of any other examples of ‘safety seeking’ behaviours?</vt:lpstr>
      <vt:lpstr>Examples of safety seeking behaviours:</vt:lpstr>
      <vt:lpstr>PowerPoint Presentation</vt:lpstr>
      <vt:lpstr>Remember...</vt:lpstr>
      <vt:lpstr>Helping a friend</vt:lpstr>
      <vt:lpstr>Helping a friend</vt:lpstr>
      <vt:lpstr>A positive comment</vt:lpstr>
      <vt:lpstr>What Helps?</vt:lpstr>
      <vt:lpstr>PowerPoint Presentation</vt:lpstr>
      <vt:lpstr>Speak out</vt:lpstr>
      <vt:lpstr>Supporting a friend</vt:lpstr>
      <vt:lpstr>Am I able to:</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Robin Worrall</dc:creator>
  <cp:keywords/>
  <dc:description/>
  <cp:lastModifiedBy>Emily Wyatt</cp:lastModifiedBy>
  <cp:revision>19</cp:revision>
  <dcterms:created xsi:type="dcterms:W3CDTF">2020-08-14T13:32:42Z</dcterms:created>
  <dcterms:modified xsi:type="dcterms:W3CDTF">2023-06-19T07:53:34Z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0x010100684D4C8A8D54A742ABE019456BD19D6A</vt:lpwstr>
  </property>
  <property fmtid="{D5CDD505-2E9C-101B-9397-08002B2CF9AE}" pid="3" name="MediaServiceImageTags">
    <vt:lpwstr/>
  </property>
</Properties>
</file>