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18" r:id="rId4"/>
  </p:sldMasterIdLst>
  <p:notesMasterIdLst>
    <p:notesMasterId r:id="rId39"/>
  </p:notesMasterIdLst>
  <p:handoutMasterIdLst>
    <p:handoutMasterId r:id="rId40"/>
  </p:handoutMasterIdLst>
  <p:sldIdLst>
    <p:sldId id="4523" r:id="rId5"/>
    <p:sldId id="4561" r:id="rId6"/>
    <p:sldId id="4562" r:id="rId7"/>
    <p:sldId id="4556" r:id="rId8"/>
    <p:sldId id="4557" r:id="rId9"/>
    <p:sldId id="4507" r:id="rId10"/>
    <p:sldId id="4515" r:id="rId11"/>
    <p:sldId id="4477" r:id="rId12"/>
    <p:sldId id="4424" r:id="rId13"/>
    <p:sldId id="4464" r:id="rId14"/>
    <p:sldId id="4494" r:id="rId15"/>
    <p:sldId id="4516" r:id="rId16"/>
    <p:sldId id="4479" r:id="rId17"/>
    <p:sldId id="4495" r:id="rId18"/>
    <p:sldId id="4478" r:id="rId19"/>
    <p:sldId id="4496" r:id="rId20"/>
    <p:sldId id="4517" r:id="rId21"/>
    <p:sldId id="4480" r:id="rId22"/>
    <p:sldId id="4481" r:id="rId23"/>
    <p:sldId id="4497" r:id="rId24"/>
    <p:sldId id="4463" r:id="rId25"/>
    <p:sldId id="4518" r:id="rId26"/>
    <p:sldId id="4519" r:id="rId27"/>
    <p:sldId id="4462" r:id="rId28"/>
    <p:sldId id="4498" r:id="rId29"/>
    <p:sldId id="4499" r:id="rId30"/>
    <p:sldId id="4563" r:id="rId31"/>
    <p:sldId id="4465" r:id="rId32"/>
    <p:sldId id="4520" r:id="rId33"/>
    <p:sldId id="4564" r:id="rId34"/>
    <p:sldId id="4558" r:id="rId35"/>
    <p:sldId id="4559" r:id="rId36"/>
    <p:sldId id="4510" r:id="rId37"/>
    <p:sldId id="4460"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8EFBE7F-D13F-3AEA-BAD4-F6229168479A}" name="Gemma Fieldsend" initials="GF" userId="S::gemma.fieldsend@charliewaller.org::043243c8-70e3-45eb-8c25-0121049914d5" providerId="AD"/>
  <p188:author id="{1AC75295-09F6-B004-73AF-A5EE743AEAB4}" name="Lucy Llewelyn" initials="LL" userId="S::lucy.llewelyn@charliewaller.org::62d7334e-7649-4a92-8aa5-76e803c25d39" providerId="AD"/>
  <p188:author id="{A78BAEA7-A669-F6C8-2877-97670EA44A1A}" name="Amy Martin" initials="AM" userId="S::amy.martin@charliewaller.org::696df28b-a01f-4941-848a-b087e6819034" providerId="AD"/>
  <p188:author id="{9796DBC9-679B-D37B-014C-1B081BB135C6}" name="Gemma Darby" initials="GD" userId="bb2e85c27c9b490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E84"/>
    <a:srgbClr val="79A3DC"/>
    <a:srgbClr val="C29FD8"/>
    <a:srgbClr val="94C11F"/>
    <a:srgbClr val="769D91"/>
    <a:srgbClr val="F44B7E"/>
    <a:srgbClr val="EF811B"/>
    <a:srgbClr val="0081C3"/>
    <a:srgbClr val="87E5FF"/>
    <a:srgbClr val="69B0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95" autoAdjust="0"/>
    <p:restoredTop sz="86685" autoAdjust="0"/>
  </p:normalViewPr>
  <p:slideViewPr>
    <p:cSldViewPr snapToGrid="0">
      <p:cViewPr varScale="1">
        <p:scale>
          <a:sx n="167" d="100"/>
          <a:sy n="167" d="100"/>
        </p:scale>
        <p:origin x="3160" y="176"/>
      </p:cViewPr>
      <p:guideLst>
        <p:guide orient="horz" pos="2183"/>
        <p:guide pos="2880"/>
      </p:guideLst>
    </p:cSldViewPr>
  </p:slideViewPr>
  <p:notesTextViewPr>
    <p:cViewPr>
      <p:scale>
        <a:sx n="1" d="1"/>
        <a:sy n="1" d="1"/>
      </p:scale>
      <p:origin x="0" y="0"/>
    </p:cViewPr>
  </p:notesTextViewPr>
  <p:notesViewPr>
    <p:cSldViewPr snapToGrid="0" showGuides="1">
      <p:cViewPr varScale="1">
        <p:scale>
          <a:sx n="84" d="100"/>
          <a:sy n="84" d="100"/>
        </p:scale>
        <p:origin x="3912"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4DCE2F-F80C-466A-99EE-B85ADCE3A07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B50E0C18-502A-80E6-F702-7845551DC1B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E0610B8-F102-47FF-A58E-DF7D6F98901F}" type="datetimeFigureOut">
              <a:rPr lang="en-GB" smtClean="0"/>
              <a:t>29/05/2025</a:t>
            </a:fld>
            <a:endParaRPr lang="en-GB"/>
          </a:p>
        </p:txBody>
      </p:sp>
      <p:sp>
        <p:nvSpPr>
          <p:cNvPr id="4" name="Footer Placeholder 3">
            <a:extLst>
              <a:ext uri="{FF2B5EF4-FFF2-40B4-BE49-F238E27FC236}">
                <a16:creationId xmlns:a16="http://schemas.microsoft.com/office/drawing/2014/main" id="{9C1AB3FE-D099-AA35-EE20-9D5DF3B3AE2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0E55FAB-0FEB-E40D-7480-3D232102039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BBAB027-11F5-4C88-B242-40D21BB3A975}" type="slidenum">
              <a:rPr lang="en-GB" smtClean="0"/>
              <a:t>‹#›</a:t>
            </a:fld>
            <a:endParaRPr lang="en-GB"/>
          </a:p>
        </p:txBody>
      </p:sp>
    </p:spTree>
    <p:extLst>
      <p:ext uri="{BB962C8B-B14F-4D97-AF65-F5344CB8AC3E}">
        <p14:creationId xmlns:p14="http://schemas.microsoft.com/office/powerpoint/2010/main" val="284473057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C7A3B-5F49-184E-BD36-866947A20926}" type="datetimeFigureOut">
              <a:rPr lang="en-US" smtClean="0"/>
              <a:t>5/29/25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CA5DC-5553-2447-9EEC-CB1D7E52EA0F}" type="slidenum">
              <a:rPr lang="en-US" smtClean="0"/>
              <a:t>‹#›</a:t>
            </a:fld>
            <a:endParaRPr lang="en-US"/>
          </a:p>
        </p:txBody>
      </p:sp>
    </p:spTree>
    <p:extLst>
      <p:ext uri="{BB962C8B-B14F-4D97-AF65-F5344CB8AC3E}">
        <p14:creationId xmlns:p14="http://schemas.microsoft.com/office/powerpoint/2010/main" val="4219809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A04282-26E0-45A1-8E09-028CB16A080B}" type="slidenum">
              <a:rPr lang="en-GB" smtClean="0"/>
              <a:t>1</a:t>
            </a:fld>
            <a:endParaRPr lang="en-GB"/>
          </a:p>
        </p:txBody>
      </p:sp>
    </p:spTree>
    <p:extLst>
      <p:ext uri="{BB962C8B-B14F-4D97-AF65-F5344CB8AC3E}">
        <p14:creationId xmlns:p14="http://schemas.microsoft.com/office/powerpoint/2010/main" val="3175379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11</a:t>
            </a:fld>
            <a:endParaRPr lang="en-US"/>
          </a:p>
        </p:txBody>
      </p:sp>
    </p:spTree>
    <p:extLst>
      <p:ext uri="{BB962C8B-B14F-4D97-AF65-F5344CB8AC3E}">
        <p14:creationId xmlns:p14="http://schemas.microsoft.com/office/powerpoint/2010/main" val="3081984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12</a:t>
            </a:fld>
            <a:endParaRPr lang="en-US"/>
          </a:p>
        </p:txBody>
      </p:sp>
    </p:spTree>
    <p:extLst>
      <p:ext uri="{BB962C8B-B14F-4D97-AF65-F5344CB8AC3E}">
        <p14:creationId xmlns:p14="http://schemas.microsoft.com/office/powerpoint/2010/main" val="1596690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14</a:t>
            </a:fld>
            <a:endParaRPr lang="en-US"/>
          </a:p>
        </p:txBody>
      </p:sp>
    </p:spTree>
    <p:extLst>
      <p:ext uri="{BB962C8B-B14F-4D97-AF65-F5344CB8AC3E}">
        <p14:creationId xmlns:p14="http://schemas.microsoft.com/office/powerpoint/2010/main" val="2443595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200" b="1" i="0" kern="1200" dirty="0">
                <a:solidFill>
                  <a:schemeClr val="tx1"/>
                </a:solidFill>
                <a:effectLst/>
                <a:latin typeface="+mn-lt"/>
                <a:ea typeface="+mn-ea"/>
                <a:cs typeface="+mn-cs"/>
              </a:rPr>
              <a:t>https://www.bbc.co.uk/bitesize/articles/ztrx7yc</a:t>
            </a:r>
            <a:r>
              <a:rPr lang="en-GB" b="1" dirty="0"/>
              <a:t> </a:t>
            </a:r>
            <a:endParaRPr lang="en-US" dirty="0">
              <a:ea typeface="+mn-ea"/>
              <a:cs typeface="+mn-cs"/>
            </a:endParaRPr>
          </a:p>
          <a:p>
            <a:pPr rtl="0" fontAlgn="base"/>
            <a:endParaRPr lang="en-GB" b="1" dirty="0">
              <a:cs typeface="Calibri"/>
            </a:endParaRPr>
          </a:p>
        </p:txBody>
      </p:sp>
      <p:sp>
        <p:nvSpPr>
          <p:cNvPr id="4" name="Slide Number Placeholder 3"/>
          <p:cNvSpPr>
            <a:spLocks noGrp="1"/>
          </p:cNvSpPr>
          <p:nvPr>
            <p:ph type="sldNum" sz="quarter" idx="5"/>
          </p:nvPr>
        </p:nvSpPr>
        <p:spPr/>
        <p:txBody>
          <a:bodyPr/>
          <a:lstStyle/>
          <a:p>
            <a:fld id="{A77CA5DC-5553-2447-9EEC-CB1D7E52EA0F}" type="slidenum">
              <a:rPr lang="en-US" smtClean="0"/>
              <a:t>15</a:t>
            </a:fld>
            <a:endParaRPr lang="en-US"/>
          </a:p>
        </p:txBody>
      </p:sp>
    </p:spTree>
    <p:extLst>
      <p:ext uri="{BB962C8B-B14F-4D97-AF65-F5344CB8AC3E}">
        <p14:creationId xmlns:p14="http://schemas.microsoft.com/office/powerpoint/2010/main" val="2157680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16</a:t>
            </a:fld>
            <a:endParaRPr lang="en-US"/>
          </a:p>
        </p:txBody>
      </p:sp>
    </p:spTree>
    <p:extLst>
      <p:ext uri="{BB962C8B-B14F-4D97-AF65-F5344CB8AC3E}">
        <p14:creationId xmlns:p14="http://schemas.microsoft.com/office/powerpoint/2010/main" val="624446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77CA5DC-5553-2447-9EEC-CB1D7E52EA0F}" type="slidenum">
              <a:rPr lang="en-US" smtClean="0"/>
              <a:t>18</a:t>
            </a:fld>
            <a:endParaRPr lang="en-US"/>
          </a:p>
        </p:txBody>
      </p:sp>
    </p:spTree>
    <p:extLst>
      <p:ext uri="{BB962C8B-B14F-4D97-AF65-F5344CB8AC3E}">
        <p14:creationId xmlns:p14="http://schemas.microsoft.com/office/powerpoint/2010/main" val="6217276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20</a:t>
            </a:fld>
            <a:endParaRPr lang="en-US"/>
          </a:p>
        </p:txBody>
      </p:sp>
    </p:spTree>
    <p:extLst>
      <p:ext uri="{BB962C8B-B14F-4D97-AF65-F5344CB8AC3E}">
        <p14:creationId xmlns:p14="http://schemas.microsoft.com/office/powerpoint/2010/main" val="2317129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24</a:t>
            </a:fld>
            <a:endParaRPr lang="en-US"/>
          </a:p>
        </p:txBody>
      </p:sp>
    </p:spTree>
    <p:extLst>
      <p:ext uri="{BB962C8B-B14F-4D97-AF65-F5344CB8AC3E}">
        <p14:creationId xmlns:p14="http://schemas.microsoft.com/office/powerpoint/2010/main" val="801874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26</a:t>
            </a:fld>
            <a:endParaRPr lang="en-US"/>
          </a:p>
        </p:txBody>
      </p:sp>
    </p:spTree>
    <p:extLst>
      <p:ext uri="{BB962C8B-B14F-4D97-AF65-F5344CB8AC3E}">
        <p14:creationId xmlns:p14="http://schemas.microsoft.com/office/powerpoint/2010/main" val="21131796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27</a:t>
            </a:fld>
            <a:endParaRPr lang="en-US"/>
          </a:p>
        </p:txBody>
      </p:sp>
    </p:spTree>
    <p:extLst>
      <p:ext uri="{BB962C8B-B14F-4D97-AF65-F5344CB8AC3E}">
        <p14:creationId xmlns:p14="http://schemas.microsoft.com/office/powerpoint/2010/main" val="477219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7CA5DC-5553-2447-9EEC-CB1D7E52EA0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0250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28</a:t>
            </a:fld>
            <a:endParaRPr lang="en-US"/>
          </a:p>
        </p:txBody>
      </p:sp>
    </p:spTree>
    <p:extLst>
      <p:ext uri="{BB962C8B-B14F-4D97-AF65-F5344CB8AC3E}">
        <p14:creationId xmlns:p14="http://schemas.microsoft.com/office/powerpoint/2010/main" val="2744844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Highlight the importance of speaking out about a worry- the two sites are hyperlinked </a:t>
            </a:r>
          </a:p>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30</a:t>
            </a:fld>
            <a:endParaRPr lang="en-US"/>
          </a:p>
        </p:txBody>
      </p:sp>
    </p:spTree>
    <p:extLst>
      <p:ext uri="{BB962C8B-B14F-4D97-AF65-F5344CB8AC3E}">
        <p14:creationId xmlns:p14="http://schemas.microsoft.com/office/powerpoint/2010/main" val="34901589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33</a:t>
            </a:fld>
            <a:endParaRPr lang="en-US"/>
          </a:p>
        </p:txBody>
      </p:sp>
    </p:spTree>
    <p:extLst>
      <p:ext uri="{BB962C8B-B14F-4D97-AF65-F5344CB8AC3E}">
        <p14:creationId xmlns:p14="http://schemas.microsoft.com/office/powerpoint/2010/main" val="18899090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A04282-26E0-45A1-8E09-028CB16A080B}" type="slidenum">
              <a:rPr lang="en-GB" smtClean="0"/>
              <a:t>34</a:t>
            </a:fld>
            <a:endParaRPr lang="en-GB"/>
          </a:p>
        </p:txBody>
      </p:sp>
    </p:spTree>
    <p:extLst>
      <p:ext uri="{BB962C8B-B14F-4D97-AF65-F5344CB8AC3E}">
        <p14:creationId xmlns:p14="http://schemas.microsoft.com/office/powerpoint/2010/main" val="3347105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7CA5DC-5553-2447-9EEC-CB1D7E52EA0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5858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7CA5DC-5553-2447-9EEC-CB1D7E52EA0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9952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5</a:t>
            </a:fld>
            <a:endParaRPr lang="en-US"/>
          </a:p>
        </p:txBody>
      </p:sp>
    </p:spTree>
    <p:extLst>
      <p:ext uri="{BB962C8B-B14F-4D97-AF65-F5344CB8AC3E}">
        <p14:creationId xmlns:p14="http://schemas.microsoft.com/office/powerpoint/2010/main" val="3051761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6</a:t>
            </a:fld>
            <a:endParaRPr lang="en-US"/>
          </a:p>
        </p:txBody>
      </p:sp>
    </p:spTree>
    <p:extLst>
      <p:ext uri="{BB962C8B-B14F-4D97-AF65-F5344CB8AC3E}">
        <p14:creationId xmlns:p14="http://schemas.microsoft.com/office/powerpoint/2010/main" val="2560907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200" b="1" i="0" kern="1200" dirty="0">
                <a:solidFill>
                  <a:schemeClr val="tx1"/>
                </a:solidFill>
                <a:effectLst/>
                <a:latin typeface="+mn-lt"/>
                <a:ea typeface="+mn-ea"/>
                <a:cs typeface="+mn-cs"/>
              </a:rPr>
              <a:t>https://www.bbc.co.uk/bitesize/articles/ztrx7yc</a:t>
            </a:r>
            <a:r>
              <a:rPr lang="en-GB" b="1" dirty="0"/>
              <a:t> </a:t>
            </a:r>
            <a:endParaRPr lang="en-GB" sz="1200" b="1" i="0" kern="1200" dirty="0">
              <a:solidFill>
                <a:schemeClr val="tx1"/>
              </a:solidFill>
              <a:effectLst/>
              <a:latin typeface="+mn-lt"/>
              <a:ea typeface="+mn-ea"/>
              <a:cs typeface="+mn-cs"/>
            </a:endParaRPr>
          </a:p>
          <a:p>
            <a:pPr rtl="0" fontAlgn="base"/>
            <a:endParaRPr lang="en-GB" b="1" dirty="0">
              <a:cs typeface="Calibri"/>
            </a:endParaRPr>
          </a:p>
          <a:p>
            <a:endParaRPr lang="en-GB" dirty="0"/>
          </a:p>
        </p:txBody>
      </p:sp>
      <p:sp>
        <p:nvSpPr>
          <p:cNvPr id="4" name="Slide Number Placeholder 3"/>
          <p:cNvSpPr>
            <a:spLocks noGrp="1"/>
          </p:cNvSpPr>
          <p:nvPr>
            <p:ph type="sldNum" sz="quarter" idx="5"/>
          </p:nvPr>
        </p:nvSpPr>
        <p:spPr/>
        <p:txBody>
          <a:bodyPr/>
          <a:lstStyle/>
          <a:p>
            <a:fld id="{A77CA5DC-5553-2447-9EEC-CB1D7E52EA0F}" type="slidenum">
              <a:rPr lang="en-US" smtClean="0"/>
              <a:t>8</a:t>
            </a:fld>
            <a:endParaRPr lang="en-US"/>
          </a:p>
        </p:txBody>
      </p:sp>
    </p:spTree>
    <p:extLst>
      <p:ext uri="{BB962C8B-B14F-4D97-AF65-F5344CB8AC3E}">
        <p14:creationId xmlns:p14="http://schemas.microsoft.com/office/powerpoint/2010/main" val="2673422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9</a:t>
            </a:fld>
            <a:endParaRPr lang="en-US"/>
          </a:p>
        </p:txBody>
      </p:sp>
    </p:spTree>
    <p:extLst>
      <p:ext uri="{BB962C8B-B14F-4D97-AF65-F5344CB8AC3E}">
        <p14:creationId xmlns:p14="http://schemas.microsoft.com/office/powerpoint/2010/main" val="270585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10</a:t>
            </a:fld>
            <a:endParaRPr lang="en-US"/>
          </a:p>
        </p:txBody>
      </p:sp>
    </p:spTree>
    <p:extLst>
      <p:ext uri="{BB962C8B-B14F-4D97-AF65-F5344CB8AC3E}">
        <p14:creationId xmlns:p14="http://schemas.microsoft.com/office/powerpoint/2010/main" val="1530731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sp>
        <p:nvSpPr>
          <p:cNvPr id="2" name="Title 1"/>
          <p:cNvSpPr>
            <a:spLocks noGrp="1"/>
          </p:cNvSpPr>
          <p:nvPr>
            <p:ph type="ctrTitle"/>
          </p:nvPr>
        </p:nvSpPr>
        <p:spPr>
          <a:xfrm>
            <a:off x="1331912" y="765175"/>
            <a:ext cx="5040313" cy="2663825"/>
          </a:xfrm>
        </p:spPr>
        <p:txBody>
          <a:bodyPr anchor="b"/>
          <a:lstStyle>
            <a:lvl1pPr algn="l">
              <a:defRPr sz="4000" baseline="0">
                <a:solidFill>
                  <a:srgbClr val="005E84"/>
                </a:solidFill>
                <a:latin typeface="Brown"/>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rgbClr val="005E84"/>
                </a:solidFill>
                <a:latin typeface="Roboto Slab"/>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4" name="Picture 3" descr="A white circle with orange and blue text&#10;&#10;Description automatically generated">
            <a:extLst>
              <a:ext uri="{FF2B5EF4-FFF2-40B4-BE49-F238E27FC236}">
                <a16:creationId xmlns:a16="http://schemas.microsoft.com/office/drawing/2014/main" id="{29EE782E-4A96-A49C-3C46-EC67B0C920E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9097" y="0"/>
            <a:ext cx="9693409" cy="6858000"/>
          </a:xfrm>
          <a:prstGeom prst="rect">
            <a:avLst/>
          </a:prstGeom>
        </p:spPr>
      </p:pic>
    </p:spTree>
    <p:extLst>
      <p:ext uri="{BB962C8B-B14F-4D97-AF65-F5344CB8AC3E}">
        <p14:creationId xmlns:p14="http://schemas.microsoft.com/office/powerpoint/2010/main" val="4279552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ext_SimpleOrange">
    <p:spTree>
      <p:nvGrpSpPr>
        <p:cNvPr id="1" name=""/>
        <p:cNvGrpSpPr/>
        <p:nvPr/>
      </p:nvGrpSpPr>
      <p:grpSpPr>
        <a:xfrm>
          <a:off x="0" y="0"/>
          <a:ext cx="0" cy="0"/>
          <a:chOff x="0" y="0"/>
          <a:chExt cx="0" cy="0"/>
        </a:xfrm>
      </p:grpSpPr>
      <p:pic>
        <p:nvPicPr>
          <p:cNvPr id="4" name="Picture 3" descr="A close-up of a blue and white background&#10;&#10;Description automatically generated">
            <a:extLst>
              <a:ext uri="{FF2B5EF4-FFF2-40B4-BE49-F238E27FC236}">
                <a16:creationId xmlns:a16="http://schemas.microsoft.com/office/drawing/2014/main" id="{D9C31374-15BF-0153-5A83-763E3F7A8AB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9410" y="0"/>
            <a:ext cx="9693410" cy="6858000"/>
          </a:xfrm>
          <a:prstGeom prst="rect">
            <a:avLst/>
          </a:prstGeom>
        </p:spPr>
      </p:pic>
      <p:sp>
        <p:nvSpPr>
          <p:cNvPr id="5" name="Title 1">
            <a:extLst>
              <a:ext uri="{FF2B5EF4-FFF2-40B4-BE49-F238E27FC236}">
                <a16:creationId xmlns:a16="http://schemas.microsoft.com/office/drawing/2014/main" id="{9B33B2D7-FA33-30CC-2CEB-08783FF8D569}"/>
              </a:ext>
            </a:extLst>
          </p:cNvPr>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6" name="Subtitle 2">
            <a:extLst>
              <a:ext uri="{FF2B5EF4-FFF2-40B4-BE49-F238E27FC236}">
                <a16:creationId xmlns:a16="http://schemas.microsoft.com/office/drawing/2014/main" id="{140C9453-27DD-0C22-CA90-DECD7A39158C}"/>
              </a:ext>
            </a:extLst>
          </p:cNvPr>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4208200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ext_SimpleOrange">
    <p:spTree>
      <p:nvGrpSpPr>
        <p:cNvPr id="1" name=""/>
        <p:cNvGrpSpPr/>
        <p:nvPr/>
      </p:nvGrpSpPr>
      <p:grpSpPr>
        <a:xfrm>
          <a:off x="0" y="0"/>
          <a:ext cx="0" cy="0"/>
          <a:chOff x="0" y="0"/>
          <a:chExt cx="0" cy="0"/>
        </a:xfrm>
      </p:grpSpPr>
      <p:pic>
        <p:nvPicPr>
          <p:cNvPr id="4" name="Picture 3" descr="A close-up of a blue and white background&#10;&#10;Description automatically generated">
            <a:extLst>
              <a:ext uri="{FF2B5EF4-FFF2-40B4-BE49-F238E27FC236}">
                <a16:creationId xmlns:a16="http://schemas.microsoft.com/office/drawing/2014/main" id="{E8321708-0FAC-BAD2-D0E9-F23C940D49D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9410" y="0"/>
            <a:ext cx="9693410" cy="6858000"/>
          </a:xfrm>
          <a:prstGeom prst="rect">
            <a:avLst/>
          </a:prstGeom>
        </p:spPr>
      </p:pic>
      <p:sp>
        <p:nvSpPr>
          <p:cNvPr id="5" name="Title 1">
            <a:extLst>
              <a:ext uri="{FF2B5EF4-FFF2-40B4-BE49-F238E27FC236}">
                <a16:creationId xmlns:a16="http://schemas.microsoft.com/office/drawing/2014/main" id="{9096F304-CCA8-3529-7251-631B574E5F3B}"/>
              </a:ext>
            </a:extLst>
          </p:cNvPr>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6" name="Subtitle 2">
            <a:extLst>
              <a:ext uri="{FF2B5EF4-FFF2-40B4-BE49-F238E27FC236}">
                <a16:creationId xmlns:a16="http://schemas.microsoft.com/office/drawing/2014/main" id="{5E9A0CAD-C747-4E5F-574D-25917D3AAFA1}"/>
              </a:ext>
            </a:extLst>
          </p:cNvPr>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3436919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xt_SimpleTeal">
    <p:spTree>
      <p:nvGrpSpPr>
        <p:cNvPr id="1" name=""/>
        <p:cNvGrpSpPr/>
        <p:nvPr/>
      </p:nvGrpSpPr>
      <p:grpSpPr>
        <a:xfrm>
          <a:off x="0" y="0"/>
          <a:ext cx="0" cy="0"/>
          <a:chOff x="0" y="0"/>
          <a:chExt cx="0" cy="0"/>
        </a:xfrm>
      </p:grpSpPr>
      <p:pic>
        <p:nvPicPr>
          <p:cNvPr id="4" name="Picture 3" descr="A pink and white circle&#10;&#10;Description automatically generated">
            <a:extLst>
              <a:ext uri="{FF2B5EF4-FFF2-40B4-BE49-F238E27FC236}">
                <a16:creationId xmlns:a16="http://schemas.microsoft.com/office/drawing/2014/main" id="{FA2F5E46-BEBD-D3A4-6923-ACF42EC7B62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9410" y="0"/>
            <a:ext cx="9693410" cy="6858000"/>
          </a:xfrm>
          <a:prstGeom prst="rect">
            <a:avLst/>
          </a:prstGeom>
        </p:spPr>
      </p:pic>
      <p:sp>
        <p:nvSpPr>
          <p:cNvPr id="5" name="Title 1">
            <a:extLst>
              <a:ext uri="{FF2B5EF4-FFF2-40B4-BE49-F238E27FC236}">
                <a16:creationId xmlns:a16="http://schemas.microsoft.com/office/drawing/2014/main" id="{32431C9C-0BD2-E3C7-76A6-EDEEA416C5DC}"/>
              </a:ext>
            </a:extLst>
          </p:cNvPr>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6" name="Subtitle 2">
            <a:extLst>
              <a:ext uri="{FF2B5EF4-FFF2-40B4-BE49-F238E27FC236}">
                <a16:creationId xmlns:a16="http://schemas.microsoft.com/office/drawing/2014/main" id="{FDEE92D4-0A3B-57FE-A591-547A19FBEBAE}"/>
              </a:ext>
            </a:extLst>
          </p:cNvPr>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2022746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ext_SimpleTeal">
    <p:spTree>
      <p:nvGrpSpPr>
        <p:cNvPr id="1" name=""/>
        <p:cNvGrpSpPr/>
        <p:nvPr/>
      </p:nvGrpSpPr>
      <p:grpSpPr>
        <a:xfrm>
          <a:off x="0" y="0"/>
          <a:ext cx="0" cy="0"/>
          <a:chOff x="0" y="0"/>
          <a:chExt cx="0" cy="0"/>
        </a:xfrm>
      </p:grpSpPr>
      <p:pic>
        <p:nvPicPr>
          <p:cNvPr id="3" name="Picture 2" descr="A close up of a circle&#10;&#10;Description automatically generated">
            <a:extLst>
              <a:ext uri="{FF2B5EF4-FFF2-40B4-BE49-F238E27FC236}">
                <a16:creationId xmlns:a16="http://schemas.microsoft.com/office/drawing/2014/main" id="{6E3E5174-0C6A-93C4-0B0C-E33AEBA8414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535"/>
            <a:ext cx="9144000" cy="6857465"/>
          </a:xfrm>
          <a:prstGeom prst="rect">
            <a:avLst/>
          </a:prstGeom>
        </p:spPr>
      </p:pic>
      <p:sp>
        <p:nvSpPr>
          <p:cNvPr id="5" name="Title 1">
            <a:extLst>
              <a:ext uri="{FF2B5EF4-FFF2-40B4-BE49-F238E27FC236}">
                <a16:creationId xmlns:a16="http://schemas.microsoft.com/office/drawing/2014/main" id="{32431C9C-0BD2-E3C7-76A6-EDEEA416C5DC}"/>
              </a:ext>
            </a:extLst>
          </p:cNvPr>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6" name="Subtitle 2">
            <a:extLst>
              <a:ext uri="{FF2B5EF4-FFF2-40B4-BE49-F238E27FC236}">
                <a16:creationId xmlns:a16="http://schemas.microsoft.com/office/drawing/2014/main" id="{FDEE92D4-0A3B-57FE-A591-547A19FBEBAE}"/>
              </a:ext>
            </a:extLst>
          </p:cNvPr>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4272237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Cover">
    <p:spTree>
      <p:nvGrpSpPr>
        <p:cNvPr id="1" name=""/>
        <p:cNvGrpSpPr/>
        <p:nvPr/>
      </p:nvGrpSpPr>
      <p:grpSpPr>
        <a:xfrm>
          <a:off x="0" y="0"/>
          <a:ext cx="0" cy="0"/>
          <a:chOff x="0" y="0"/>
          <a:chExt cx="0" cy="0"/>
        </a:xfrm>
      </p:grpSpPr>
      <p:pic>
        <p:nvPicPr>
          <p:cNvPr id="8" name="Picture 7" descr="A picture containing graphics, drawing&#10;&#10;Description automatically generated">
            <a:extLst>
              <a:ext uri="{FF2B5EF4-FFF2-40B4-BE49-F238E27FC236}">
                <a16:creationId xmlns:a16="http://schemas.microsoft.com/office/drawing/2014/main" id="{1BBDE858-40B8-A444-80BA-B8E649EEB3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3000"/>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chemeClr val="bg1"/>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5" name="Footer Placeholder 4"/>
          <p:cNvSpPr>
            <a:spLocks noGrp="1"/>
          </p:cNvSpPr>
          <p:nvPr>
            <p:ph type="ftr" sz="quarter" idx="11"/>
          </p:nvPr>
        </p:nvSpPr>
        <p:spPr>
          <a:xfrm>
            <a:off x="1331911" y="6237287"/>
            <a:ext cx="2438401" cy="269875"/>
          </a:xfrm>
        </p:spPr>
        <p:txBody>
          <a:bodyPr/>
          <a:lstStyle>
            <a:lvl1pPr>
              <a:defRPr sz="1200" b="1" i="0" baseline="0">
                <a:latin typeface="Brown-RegularItalic" pitchFamily="2" charset="77"/>
              </a:defRPr>
            </a:lvl1pPr>
          </a:lstStyle>
          <a:p>
            <a:endParaRPr lang="en-US"/>
          </a:p>
        </p:txBody>
      </p:sp>
    </p:spTree>
    <p:extLst>
      <p:ext uri="{BB962C8B-B14F-4D97-AF65-F5344CB8AC3E}">
        <p14:creationId xmlns:p14="http://schemas.microsoft.com/office/powerpoint/2010/main" val="12349998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ext_Teal">
    <p:spTree>
      <p:nvGrpSpPr>
        <p:cNvPr id="1" name=""/>
        <p:cNvGrpSpPr/>
        <p:nvPr/>
      </p:nvGrpSpPr>
      <p:grpSpPr>
        <a:xfrm>
          <a:off x="0" y="0"/>
          <a:ext cx="0" cy="0"/>
          <a:chOff x="0" y="0"/>
          <a:chExt cx="0" cy="0"/>
        </a:xfrm>
      </p:grpSpPr>
      <p:pic>
        <p:nvPicPr>
          <p:cNvPr id="10" name="Picture 9" descr="A picture containing drawing&#10;&#10;Description automatically generated">
            <a:extLst>
              <a:ext uri="{FF2B5EF4-FFF2-40B4-BE49-F238E27FC236}">
                <a16:creationId xmlns:a16="http://schemas.microsoft.com/office/drawing/2014/main" id="{ED7EA680-B51F-6E41-A52C-4298190DAB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a:xfrm>
            <a:off x="684212" y="2420937"/>
            <a:ext cx="5688013" cy="3816351"/>
          </a:xfrm>
        </p:spPr>
        <p:txBody>
          <a:bodyPr/>
          <a:lstStyle>
            <a:lvl1pPr>
              <a:defRPr b="0" i="0">
                <a:solidFill>
                  <a:schemeClr val="bg1"/>
                </a:solidFill>
                <a:latin typeface="Roboto Slab" pitchFamily="2" charset="0"/>
                <a:ea typeface="Roboto Slab"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p>
            <a:fld id="{7C23CD3B-0B7E-9F43-AB10-3DFC78E76F5B}" type="slidenum">
              <a:rPr lang="en-US" smtClean="0"/>
              <a:t>‹#›</a:t>
            </a:fld>
            <a:endParaRPr lang="en-US"/>
          </a:p>
        </p:txBody>
      </p:sp>
      <p:sp>
        <p:nvSpPr>
          <p:cNvPr id="12" name="Doughnut 11">
            <a:extLst>
              <a:ext uri="{FF2B5EF4-FFF2-40B4-BE49-F238E27FC236}">
                <a16:creationId xmlns:a16="http://schemas.microsoft.com/office/drawing/2014/main" id="{18A0205B-9C48-6A47-BB05-0215B14E8627}"/>
              </a:ext>
            </a:extLst>
          </p:cNvPr>
          <p:cNvSpPr/>
          <p:nvPr userDrawn="1"/>
        </p:nvSpPr>
        <p:spPr>
          <a:xfrm>
            <a:off x="8208963" y="5967412"/>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033413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nal_Thankyou">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331912" y="765175"/>
            <a:ext cx="5040313" cy="2663825"/>
          </a:xfrm>
        </p:spPr>
        <p:txBody>
          <a:bodyPr anchor="b"/>
          <a:lstStyle>
            <a:lvl1pPr algn="l">
              <a:defRPr sz="3000"/>
            </a:lvl1pPr>
          </a:lstStyle>
          <a:p>
            <a:r>
              <a:rPr lang="en-GB"/>
              <a:t>Thank you</a:t>
            </a:r>
            <a:endParaRPr lang="en-US"/>
          </a:p>
        </p:txBody>
      </p:sp>
      <p:sp>
        <p:nvSpPr>
          <p:cNvPr id="10" name="Footer Placeholder 4">
            <a:extLst>
              <a:ext uri="{FF2B5EF4-FFF2-40B4-BE49-F238E27FC236}">
                <a16:creationId xmlns:a16="http://schemas.microsoft.com/office/drawing/2014/main" id="{34D152FF-FF2B-244A-B63C-688B3E62070C}"/>
              </a:ext>
            </a:extLst>
          </p:cNvPr>
          <p:cNvSpPr txBox="1">
            <a:spLocks/>
          </p:cNvSpPr>
          <p:nvPr userDrawn="1"/>
        </p:nvSpPr>
        <p:spPr>
          <a:xfrm>
            <a:off x="6244997" y="6237285"/>
            <a:ext cx="2438401" cy="269875"/>
          </a:xfrm>
          <a:prstGeom prst="rect">
            <a:avLst/>
          </a:prstGeom>
        </p:spPr>
        <p:txBody>
          <a:bodyPr vert="horz" lIns="0" tIns="0" rIns="0" bIns="0" rtlCol="0" anchor="b" anchorCtr="0"/>
          <a:lstStyle>
            <a:defPPr>
              <a:defRPr lang="en-US"/>
            </a:defPPr>
            <a:lvl1pPr marL="0" algn="l" defTabSz="457200" rtl="0" eaLnBrk="1" latinLnBrk="0" hangingPunct="1">
              <a:defRPr sz="1200" b="1" i="0" kern="1200" baseline="0">
                <a:solidFill>
                  <a:srgbClr val="EF811B"/>
                </a:solidFill>
                <a:latin typeface="Brown-RegularItalic" pitchFamily="2"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GB" sz="800" b="0" i="0" kern="1200" baseline="0">
                <a:solidFill>
                  <a:schemeClr val="bg1"/>
                </a:solidFill>
                <a:effectLst/>
                <a:latin typeface="Roboto Slab Light" pitchFamily="2" charset="0"/>
                <a:ea typeface="Roboto Slab Light" pitchFamily="2" charset="0"/>
                <a:cs typeface="+mn-cs"/>
              </a:rPr>
              <a:t>Registered charity number 1109984</a:t>
            </a:r>
          </a:p>
        </p:txBody>
      </p:sp>
      <p:pic>
        <p:nvPicPr>
          <p:cNvPr id="3" name="Picture 2" descr="A white circle with orange and blue text&#10;&#10;Description automatically generated">
            <a:extLst>
              <a:ext uri="{FF2B5EF4-FFF2-40B4-BE49-F238E27FC236}">
                <a16:creationId xmlns:a16="http://schemas.microsoft.com/office/drawing/2014/main" id="{A2066BCD-4FB7-B1EE-605F-6CB5907EF70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9097" y="0"/>
            <a:ext cx="9693409" cy="6858000"/>
          </a:xfrm>
          <a:prstGeom prst="rect">
            <a:avLst/>
          </a:prstGeom>
        </p:spPr>
      </p:pic>
    </p:spTree>
    <p:extLst>
      <p:ext uri="{BB962C8B-B14F-4D97-AF65-F5344CB8AC3E}">
        <p14:creationId xmlns:p14="http://schemas.microsoft.com/office/powerpoint/2010/main" val="285893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Section_Blue">
    <p:spTree>
      <p:nvGrpSpPr>
        <p:cNvPr id="1" name=""/>
        <p:cNvGrpSpPr/>
        <p:nvPr/>
      </p:nvGrpSpPr>
      <p:grpSpPr>
        <a:xfrm>
          <a:off x="0" y="0"/>
          <a:ext cx="0" cy="0"/>
          <a:chOff x="0" y="0"/>
          <a:chExt cx="0" cy="0"/>
        </a:xfrm>
      </p:grpSpPr>
      <p:pic>
        <p:nvPicPr>
          <p:cNvPr id="4" name="Picture 3" descr="A blue and white circle&#10;&#10;Description automatically generated">
            <a:extLst>
              <a:ext uri="{FF2B5EF4-FFF2-40B4-BE49-F238E27FC236}">
                <a16:creationId xmlns:a16="http://schemas.microsoft.com/office/drawing/2014/main" id="{C19FAF39-37A3-2BAC-4A3B-29D0DBDF3B8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9410" y="0"/>
            <a:ext cx="9693410" cy="6858000"/>
          </a:xfrm>
          <a:prstGeom prst="rect">
            <a:avLst/>
          </a:prstGeom>
        </p:spPr>
      </p:pic>
      <p:sp>
        <p:nvSpPr>
          <p:cNvPr id="2" name="Title 1"/>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3" name="Subtitle 2"/>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70500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ver/Section_Blue">
    <p:spTree>
      <p:nvGrpSpPr>
        <p:cNvPr id="1" name=""/>
        <p:cNvGrpSpPr/>
        <p:nvPr/>
      </p:nvGrpSpPr>
      <p:grpSpPr>
        <a:xfrm>
          <a:off x="0" y="0"/>
          <a:ext cx="0" cy="0"/>
          <a:chOff x="0" y="0"/>
          <a:chExt cx="0" cy="0"/>
        </a:xfrm>
      </p:grpSpPr>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descr="A green and white circle&#10;&#10;Description automatically generated">
            <a:extLst>
              <a:ext uri="{FF2B5EF4-FFF2-40B4-BE49-F238E27FC236}">
                <a16:creationId xmlns:a16="http://schemas.microsoft.com/office/drawing/2014/main" id="{19621C79-FD26-DFA8-F767-444265A2BF6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6750" y="1"/>
            <a:ext cx="9700750" cy="6857999"/>
          </a:xfrm>
          <a:prstGeom prst="rect">
            <a:avLst/>
          </a:prstGeom>
        </p:spPr>
      </p:pic>
      <p:sp>
        <p:nvSpPr>
          <p:cNvPr id="7" name="Title 1">
            <a:extLst>
              <a:ext uri="{FF2B5EF4-FFF2-40B4-BE49-F238E27FC236}">
                <a16:creationId xmlns:a16="http://schemas.microsoft.com/office/drawing/2014/main" id="{95CBDECA-891B-6C02-9BC4-C1D123667453}"/>
              </a:ext>
            </a:extLst>
          </p:cNvPr>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8" name="Subtitle 2">
            <a:extLst>
              <a:ext uri="{FF2B5EF4-FFF2-40B4-BE49-F238E27FC236}">
                <a16:creationId xmlns:a16="http://schemas.microsoft.com/office/drawing/2014/main" id="{214F5B92-A984-29B5-7FCA-6D114AC7CB6B}"/>
              </a:ext>
            </a:extLst>
          </p:cNvPr>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2320596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Section_Green">
    <p:spTree>
      <p:nvGrpSpPr>
        <p:cNvPr id="1" name=""/>
        <p:cNvGrpSpPr/>
        <p:nvPr/>
      </p:nvGrpSpPr>
      <p:grpSpPr>
        <a:xfrm>
          <a:off x="0" y="0"/>
          <a:ext cx="0" cy="0"/>
          <a:chOff x="0" y="0"/>
          <a:chExt cx="0" cy="0"/>
        </a:xfrm>
      </p:grpSpPr>
      <p:pic>
        <p:nvPicPr>
          <p:cNvPr id="4" name="Picture 3" descr="A close-up of a blue and white background&#10;&#10;Description automatically generated">
            <a:extLst>
              <a:ext uri="{FF2B5EF4-FFF2-40B4-BE49-F238E27FC236}">
                <a16:creationId xmlns:a16="http://schemas.microsoft.com/office/drawing/2014/main" id="{6922008D-C618-E14D-4E4F-B8DB81CC6D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9410" y="0"/>
            <a:ext cx="9693410" cy="6858000"/>
          </a:xfrm>
          <a:prstGeom prst="rect">
            <a:avLst/>
          </a:prstGeom>
        </p:spPr>
      </p:pic>
      <p:sp>
        <p:nvSpPr>
          <p:cNvPr id="5" name="Title 1">
            <a:extLst>
              <a:ext uri="{FF2B5EF4-FFF2-40B4-BE49-F238E27FC236}">
                <a16:creationId xmlns:a16="http://schemas.microsoft.com/office/drawing/2014/main" id="{50EB4FBD-2D60-BA6A-32C2-F68AF7EED467}"/>
              </a:ext>
            </a:extLst>
          </p:cNvPr>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6" name="Subtitle 2">
            <a:extLst>
              <a:ext uri="{FF2B5EF4-FFF2-40B4-BE49-F238E27FC236}">
                <a16:creationId xmlns:a16="http://schemas.microsoft.com/office/drawing/2014/main" id="{9279C00A-D030-CC52-107A-4C7901F18793}"/>
              </a:ext>
            </a:extLst>
          </p:cNvPr>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3826915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Section_Lilac">
    <p:spTree>
      <p:nvGrpSpPr>
        <p:cNvPr id="1" name=""/>
        <p:cNvGrpSpPr/>
        <p:nvPr/>
      </p:nvGrpSpPr>
      <p:grpSpPr>
        <a:xfrm>
          <a:off x="0" y="0"/>
          <a:ext cx="0" cy="0"/>
          <a:chOff x="0" y="0"/>
          <a:chExt cx="0" cy="0"/>
        </a:xfrm>
      </p:grpSpPr>
      <p:pic>
        <p:nvPicPr>
          <p:cNvPr id="4" name="Picture 3" descr="A close-up of a purple and white background&#10;&#10;Description automatically generated">
            <a:extLst>
              <a:ext uri="{FF2B5EF4-FFF2-40B4-BE49-F238E27FC236}">
                <a16:creationId xmlns:a16="http://schemas.microsoft.com/office/drawing/2014/main" id="{DAB42BA2-7D67-579B-21F3-BC97BA7A45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9410" y="0"/>
            <a:ext cx="9693410" cy="6858000"/>
          </a:xfrm>
          <a:prstGeom prst="rect">
            <a:avLst/>
          </a:prstGeom>
        </p:spPr>
      </p:pic>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itle 1">
            <a:extLst>
              <a:ext uri="{FF2B5EF4-FFF2-40B4-BE49-F238E27FC236}">
                <a16:creationId xmlns:a16="http://schemas.microsoft.com/office/drawing/2014/main" id="{7353ED5A-FDDF-B4EA-79C1-B32F0F3B15B2}"/>
              </a:ext>
            </a:extLst>
          </p:cNvPr>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7" name="Subtitle 2">
            <a:extLst>
              <a:ext uri="{FF2B5EF4-FFF2-40B4-BE49-F238E27FC236}">
                <a16:creationId xmlns:a16="http://schemas.microsoft.com/office/drawing/2014/main" id="{4850CB3E-E4D1-3754-72F0-3EDA1FE3EC2D}"/>
              </a:ext>
            </a:extLst>
          </p:cNvPr>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2105561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Section_Lime">
    <p:spTree>
      <p:nvGrpSpPr>
        <p:cNvPr id="1" name=""/>
        <p:cNvGrpSpPr/>
        <p:nvPr/>
      </p:nvGrpSpPr>
      <p:grpSpPr>
        <a:xfrm>
          <a:off x="0" y="0"/>
          <a:ext cx="0" cy="0"/>
          <a:chOff x="0" y="0"/>
          <a:chExt cx="0" cy="0"/>
        </a:xfrm>
      </p:grpSpPr>
      <p:pic>
        <p:nvPicPr>
          <p:cNvPr id="4" name="Picture 3" descr="A close-up of a blue and white background&#10;&#10;Description automatically generated">
            <a:extLst>
              <a:ext uri="{FF2B5EF4-FFF2-40B4-BE49-F238E27FC236}">
                <a16:creationId xmlns:a16="http://schemas.microsoft.com/office/drawing/2014/main" id="{4CECE897-F2FF-7469-A0EA-9EF326487D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9410" y="0"/>
            <a:ext cx="9693410" cy="6858000"/>
          </a:xfrm>
          <a:prstGeom prst="rect">
            <a:avLst/>
          </a:prstGeom>
        </p:spPr>
      </p:pic>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itle 1">
            <a:extLst>
              <a:ext uri="{FF2B5EF4-FFF2-40B4-BE49-F238E27FC236}">
                <a16:creationId xmlns:a16="http://schemas.microsoft.com/office/drawing/2014/main" id="{E75CBD30-F6A0-1648-B232-F4329FCEF4A8}"/>
              </a:ext>
            </a:extLst>
          </p:cNvPr>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6" name="Subtitle 2">
            <a:extLst>
              <a:ext uri="{FF2B5EF4-FFF2-40B4-BE49-F238E27FC236}">
                <a16:creationId xmlns:a16="http://schemas.microsoft.com/office/drawing/2014/main" id="{73B9F38E-EB02-7C80-3F83-EF56C0CEAF0A}"/>
              </a:ext>
            </a:extLst>
          </p:cNvPr>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2852148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_SimpleOrange">
    <p:spTree>
      <p:nvGrpSpPr>
        <p:cNvPr id="1" name=""/>
        <p:cNvGrpSpPr/>
        <p:nvPr/>
      </p:nvGrpSpPr>
      <p:grpSpPr>
        <a:xfrm>
          <a:off x="0" y="0"/>
          <a:ext cx="0" cy="0"/>
          <a:chOff x="0" y="0"/>
          <a:chExt cx="0" cy="0"/>
        </a:xfrm>
      </p:grpSpPr>
      <p:pic>
        <p:nvPicPr>
          <p:cNvPr id="4" name="Picture 3" descr="A close-up of a blue and white background&#10;&#10;Description automatically generated">
            <a:extLst>
              <a:ext uri="{FF2B5EF4-FFF2-40B4-BE49-F238E27FC236}">
                <a16:creationId xmlns:a16="http://schemas.microsoft.com/office/drawing/2014/main" id="{0C0E3E8F-53A3-D4CB-688A-C79FAFF1CA6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9410" y="0"/>
            <a:ext cx="9693410" cy="6858000"/>
          </a:xfrm>
          <a:prstGeom prst="rect">
            <a:avLst/>
          </a:prstGeom>
        </p:spPr>
      </p:pic>
      <p:sp>
        <p:nvSpPr>
          <p:cNvPr id="5" name="Title 1">
            <a:extLst>
              <a:ext uri="{FF2B5EF4-FFF2-40B4-BE49-F238E27FC236}">
                <a16:creationId xmlns:a16="http://schemas.microsoft.com/office/drawing/2014/main" id="{F9C795CF-6042-4E44-6D45-F8D52C9BD7A3}"/>
              </a:ext>
            </a:extLst>
          </p:cNvPr>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6" name="Subtitle 2">
            <a:extLst>
              <a:ext uri="{FF2B5EF4-FFF2-40B4-BE49-F238E27FC236}">
                <a16:creationId xmlns:a16="http://schemas.microsoft.com/office/drawing/2014/main" id="{A1B4DF4E-3BE5-7D36-9C23-D4C193E4FA12}"/>
              </a:ext>
            </a:extLst>
          </p:cNvPr>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1684177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xt_SimpleOrange">
    <p:spTree>
      <p:nvGrpSpPr>
        <p:cNvPr id="1" name=""/>
        <p:cNvGrpSpPr/>
        <p:nvPr/>
      </p:nvGrpSpPr>
      <p:grpSpPr>
        <a:xfrm>
          <a:off x="0" y="0"/>
          <a:ext cx="0" cy="0"/>
          <a:chOff x="0" y="0"/>
          <a:chExt cx="0" cy="0"/>
        </a:xfrm>
      </p:grpSpPr>
      <p:pic>
        <p:nvPicPr>
          <p:cNvPr id="4" name="Picture 3" descr="A close-up of a blue and white background&#10;&#10;Description automatically generated">
            <a:extLst>
              <a:ext uri="{FF2B5EF4-FFF2-40B4-BE49-F238E27FC236}">
                <a16:creationId xmlns:a16="http://schemas.microsoft.com/office/drawing/2014/main" id="{1EA37650-40D5-7A11-2FCB-32765051E19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9410" y="0"/>
            <a:ext cx="9693410" cy="6858000"/>
          </a:xfrm>
          <a:prstGeom prst="rect">
            <a:avLst/>
          </a:prstGeom>
        </p:spPr>
      </p:pic>
      <p:sp>
        <p:nvSpPr>
          <p:cNvPr id="5" name="Title 1">
            <a:extLst>
              <a:ext uri="{FF2B5EF4-FFF2-40B4-BE49-F238E27FC236}">
                <a16:creationId xmlns:a16="http://schemas.microsoft.com/office/drawing/2014/main" id="{458DA5D5-78E9-BA7D-3A28-39343DD4E952}"/>
              </a:ext>
            </a:extLst>
          </p:cNvPr>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6" name="Subtitle 2">
            <a:extLst>
              <a:ext uri="{FF2B5EF4-FFF2-40B4-BE49-F238E27FC236}">
                <a16:creationId xmlns:a16="http://schemas.microsoft.com/office/drawing/2014/main" id="{4AD2C3EE-0118-5BD4-F933-4CFB4EA22091}"/>
              </a:ext>
            </a:extLst>
          </p:cNvPr>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1537633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ext_SimpleOrange">
    <p:spTree>
      <p:nvGrpSpPr>
        <p:cNvPr id="1" name=""/>
        <p:cNvGrpSpPr/>
        <p:nvPr/>
      </p:nvGrpSpPr>
      <p:grpSpPr>
        <a:xfrm>
          <a:off x="0" y="0"/>
          <a:ext cx="0" cy="0"/>
          <a:chOff x="0" y="0"/>
          <a:chExt cx="0" cy="0"/>
        </a:xfrm>
      </p:grpSpPr>
      <p:pic>
        <p:nvPicPr>
          <p:cNvPr id="4" name="Picture 3" descr="A close-up of a purple and white background&#10;&#10;Description automatically generated">
            <a:extLst>
              <a:ext uri="{FF2B5EF4-FFF2-40B4-BE49-F238E27FC236}">
                <a16:creationId xmlns:a16="http://schemas.microsoft.com/office/drawing/2014/main" id="{EE593B8C-B39D-5B2A-8B77-C38E3627448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6521" y="0"/>
            <a:ext cx="9693410" cy="6858000"/>
          </a:xfrm>
          <a:prstGeom prst="rect">
            <a:avLst/>
          </a:prstGeom>
        </p:spPr>
      </p:pic>
      <p:sp>
        <p:nvSpPr>
          <p:cNvPr id="5" name="Title 1">
            <a:extLst>
              <a:ext uri="{FF2B5EF4-FFF2-40B4-BE49-F238E27FC236}">
                <a16:creationId xmlns:a16="http://schemas.microsoft.com/office/drawing/2014/main" id="{F1EA203C-A27F-9A81-517E-F8E90F0847DD}"/>
              </a:ext>
            </a:extLst>
          </p:cNvPr>
          <p:cNvSpPr>
            <a:spLocks noGrp="1"/>
          </p:cNvSpPr>
          <p:nvPr>
            <p:ph type="ctrTitle"/>
          </p:nvPr>
        </p:nvSpPr>
        <p:spPr>
          <a:xfrm>
            <a:off x="684213" y="447376"/>
            <a:ext cx="6311555" cy="1070874"/>
          </a:xfrm>
        </p:spPr>
        <p:txBody>
          <a:bodyPr anchor="t"/>
          <a:lstStyle>
            <a:lvl1pPr algn="l">
              <a:defRPr sz="4000" b="1" i="0">
                <a:solidFill>
                  <a:srgbClr val="005E84"/>
                </a:solidFill>
                <a:latin typeface="Brown-RegularItalic" pitchFamily="2" charset="77"/>
              </a:defRPr>
            </a:lvl1pPr>
          </a:lstStyle>
          <a:p>
            <a:r>
              <a:rPr lang="en-GB" dirty="0"/>
              <a:t>Click to edit Master title style</a:t>
            </a:r>
            <a:endParaRPr lang="en-US" dirty="0"/>
          </a:p>
        </p:txBody>
      </p:sp>
      <p:sp>
        <p:nvSpPr>
          <p:cNvPr id="6" name="Subtitle 2">
            <a:extLst>
              <a:ext uri="{FF2B5EF4-FFF2-40B4-BE49-F238E27FC236}">
                <a16:creationId xmlns:a16="http://schemas.microsoft.com/office/drawing/2014/main" id="{661FF208-F52C-97BE-7D2B-4080807D7938}"/>
              </a:ext>
            </a:extLst>
          </p:cNvPr>
          <p:cNvSpPr>
            <a:spLocks noGrp="1"/>
          </p:cNvSpPr>
          <p:nvPr>
            <p:ph type="subTitle" idx="1"/>
          </p:nvPr>
        </p:nvSpPr>
        <p:spPr>
          <a:xfrm>
            <a:off x="684213" y="2443733"/>
            <a:ext cx="5181749" cy="2478086"/>
          </a:xfrm>
        </p:spPr>
        <p:txBody>
          <a:bodyPr>
            <a:normAutofit/>
          </a:bodyPr>
          <a:lstStyle>
            <a:lvl1pPr marL="0" indent="0" algn="l">
              <a:buNone/>
              <a:defRPr sz="3000" b="0" i="0">
                <a:solidFill>
                  <a:srgbClr val="005E84"/>
                </a:solidFill>
                <a:latin typeface="Roboto Slab" pitchFamily="2" charset="0"/>
                <a:ea typeface="Roboto Slab"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2144460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4212" y="765175"/>
            <a:ext cx="5688013" cy="1655762"/>
          </a:xfrm>
          <a:prstGeom prst="rect">
            <a:avLst/>
          </a:prstGeom>
        </p:spPr>
        <p:txBody>
          <a:bodyPr vert="horz" lIns="0" tIns="0" rIns="0" bIns="0" rtlCol="0" anchor="t" anchorCtr="0">
            <a:noAutofit/>
          </a:bodyPr>
          <a:lstStyle/>
          <a:p>
            <a:r>
              <a:rPr lang="en-GB"/>
              <a:t>Click to edit Master title style</a:t>
            </a:r>
            <a:endParaRPr lang="en-US"/>
          </a:p>
        </p:txBody>
      </p:sp>
      <p:sp>
        <p:nvSpPr>
          <p:cNvPr id="3" name="Text Placeholder 2"/>
          <p:cNvSpPr>
            <a:spLocks noGrp="1"/>
          </p:cNvSpPr>
          <p:nvPr>
            <p:ph type="body" idx="1"/>
          </p:nvPr>
        </p:nvSpPr>
        <p:spPr>
          <a:xfrm>
            <a:off x="684212" y="2420937"/>
            <a:ext cx="7524751" cy="3816351"/>
          </a:xfrm>
          <a:prstGeom prst="rect">
            <a:avLst/>
          </a:prstGeom>
        </p:spPr>
        <p:txBody>
          <a:bodyPr vert="horz" lIns="0" tIns="0" rIns="0" bIns="0" rtlCol="0">
            <a:normAutofit/>
          </a:body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3"/>
          </p:nvPr>
        </p:nvSpPr>
        <p:spPr>
          <a:xfrm>
            <a:off x="684213" y="6237287"/>
            <a:ext cx="3086100" cy="269875"/>
          </a:xfrm>
          <a:prstGeom prst="rect">
            <a:avLst/>
          </a:prstGeom>
        </p:spPr>
        <p:txBody>
          <a:bodyPr vert="horz" lIns="0" tIns="0" rIns="0" bIns="0" rtlCol="0" anchor="b" anchorCtr="0"/>
          <a:lstStyle>
            <a:lvl1pPr algn="l">
              <a:defRPr sz="800" b="0" i="0">
                <a:solidFill>
                  <a:srgbClr val="005E84"/>
                </a:solidFill>
                <a:latin typeface="BROWN-LIGHT" pitchFamily="2" charset="77"/>
              </a:defRPr>
            </a:lvl1pPr>
          </a:lstStyle>
          <a:p>
            <a:endParaRPr lang="en-US"/>
          </a:p>
        </p:txBody>
      </p:sp>
      <p:sp>
        <p:nvSpPr>
          <p:cNvPr id="6" name="Slide Number Placeholder 5"/>
          <p:cNvSpPr>
            <a:spLocks noGrp="1"/>
          </p:cNvSpPr>
          <p:nvPr>
            <p:ph type="sldNum" sz="quarter" idx="4"/>
          </p:nvPr>
        </p:nvSpPr>
        <p:spPr>
          <a:xfrm>
            <a:off x="8208963" y="5967413"/>
            <a:ext cx="539750" cy="539750"/>
          </a:xfrm>
          <a:prstGeom prst="rect">
            <a:avLst/>
          </a:prstGeom>
        </p:spPr>
        <p:txBody>
          <a:bodyPr vert="horz" lIns="0" tIns="0" rIns="0" bIns="0" rtlCol="0" anchor="ctr"/>
          <a:lstStyle>
            <a:lvl1pPr algn="ctr">
              <a:defRPr sz="1200" b="1" i="0">
                <a:solidFill>
                  <a:srgbClr val="EF811B"/>
                </a:solidFill>
                <a:latin typeface="Brown-RegularItalic" pitchFamily="2" charset="77"/>
              </a:defRPr>
            </a:lvl1pPr>
          </a:lstStyle>
          <a:p>
            <a:fld id="{7C23CD3B-0B7E-9F43-AB10-3DFC78E76F5B}" type="slidenum">
              <a:rPr lang="en-US" smtClean="0"/>
              <a:pPr/>
              <a:t>‹#›</a:t>
            </a:fld>
            <a:endParaRPr lang="en-US"/>
          </a:p>
        </p:txBody>
      </p:sp>
      <p:sp>
        <p:nvSpPr>
          <p:cNvPr id="14" name="Doughnut 13">
            <a:extLst>
              <a:ext uri="{FF2B5EF4-FFF2-40B4-BE49-F238E27FC236}">
                <a16:creationId xmlns:a16="http://schemas.microsoft.com/office/drawing/2014/main" id="{8053CFB4-0282-FC47-9A5D-60F19FB383A5}"/>
              </a:ext>
            </a:extLst>
          </p:cNvPr>
          <p:cNvSpPr/>
          <p:nvPr userDrawn="1"/>
        </p:nvSpPr>
        <p:spPr>
          <a:xfrm>
            <a:off x="8208963" y="5967413"/>
            <a:ext cx="539750" cy="539750"/>
          </a:xfrm>
          <a:prstGeom prst="donut">
            <a:avLst>
              <a:gd name="adj" fmla="val 132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2674149"/>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680" r:id="rId16"/>
  </p:sldLayoutIdLst>
  <p:hf hdr="0" ftr="0" dt="0"/>
  <p:txStyles>
    <p:titleStyle>
      <a:lvl1pPr algn="l" defTabSz="914400" rtl="0" eaLnBrk="1" latinLnBrk="0" hangingPunct="1">
        <a:lnSpc>
          <a:spcPct val="90000"/>
        </a:lnSpc>
        <a:spcBef>
          <a:spcPct val="0"/>
        </a:spcBef>
        <a:buNone/>
        <a:defRPr sz="3000" b="1" i="0" kern="1200" baseline="0">
          <a:solidFill>
            <a:srgbClr val="005E84"/>
          </a:solidFill>
          <a:latin typeface="Brown-RegularItalic" pitchFamily="2" charset="77"/>
          <a:ea typeface="+mj-ea"/>
          <a:cs typeface="+mj-cs"/>
        </a:defRPr>
      </a:lvl1pPr>
    </p:titleStyle>
    <p:bodyStyle>
      <a:lvl1pPr marL="0" indent="0" algn="l" defTabSz="720000" rtl="0" eaLnBrk="1" latinLnBrk="0" hangingPunct="1">
        <a:lnSpc>
          <a:spcPct val="100000"/>
        </a:lnSpc>
        <a:spcBef>
          <a:spcPts val="0"/>
        </a:spcBef>
        <a:spcAft>
          <a:spcPts val="600"/>
        </a:spcAft>
        <a:buFontTx/>
        <a:buNone/>
        <a:defRPr sz="2100" b="0" i="0" kern="1200" baseline="0">
          <a:solidFill>
            <a:srgbClr val="005E84"/>
          </a:solidFill>
          <a:latin typeface="Roboto Slab Light" pitchFamily="2" charset="0"/>
          <a:ea typeface="Roboto Slab Light"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100" b="0" i="0" kern="1200" baseline="0">
          <a:solidFill>
            <a:srgbClr val="005E84"/>
          </a:solidFill>
          <a:latin typeface="Roboto Slab Light" pitchFamily="2" charset="0"/>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25">
          <p15:clr>
            <a:srgbClr val="F26B43"/>
          </p15:clr>
        </p15:guide>
        <p15:guide id="2" pos="4014">
          <p15:clr>
            <a:srgbClr val="F26B43"/>
          </p15:clr>
        </p15:guide>
        <p15:guide id="3" pos="5511">
          <p15:clr>
            <a:srgbClr val="F26B43"/>
          </p15:clr>
        </p15:guide>
        <p15:guide id="4" pos="5171">
          <p15:clr>
            <a:srgbClr val="F26B43"/>
          </p15:clr>
        </p15:guide>
        <p15:guide id="6" pos="431">
          <p15:clr>
            <a:srgbClr val="F26B43"/>
          </p15:clr>
        </p15:guide>
        <p15:guide id="7" orient="horz" pos="278">
          <p15:clr>
            <a:srgbClr val="F26B43"/>
          </p15:clr>
        </p15:guide>
        <p15:guide id="8" orient="horz" pos="3929">
          <p15:clr>
            <a:srgbClr val="F26B43"/>
          </p15:clr>
        </p15:guide>
        <p15:guide id="9" orient="horz" pos="482">
          <p15:clr>
            <a:srgbClr val="F26B43"/>
          </p15:clr>
        </p15:guide>
        <p15:guide id="10" pos="839">
          <p15:clr>
            <a:srgbClr val="F26B43"/>
          </p15:clr>
        </p15:guide>
        <p15:guide id="11"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0.png"/><Relationship Id="rId4"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3.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43.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20.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5.png"/><Relationship Id="rId11" Type="http://schemas.openxmlformats.org/officeDocument/2006/relationships/image" Target="../media/image43.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2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70.png"/><Relationship Id="rId4" Type="http://schemas.openxmlformats.org/officeDocument/2006/relationships/image" Target="../media/image69.png"/></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3" Type="http://schemas.openxmlformats.org/officeDocument/2006/relationships/image" Target="../media/image73.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21.xml"/><Relationship Id="rId16" Type="http://schemas.openxmlformats.org/officeDocument/2006/relationships/image" Target="../media/image85.png"/><Relationship Id="rId1" Type="http://schemas.openxmlformats.org/officeDocument/2006/relationships/slideLayout" Target="../slideLayouts/slideLayout4.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svg"/><Relationship Id="rId4" Type="http://schemas.openxmlformats.org/officeDocument/2006/relationships/hyperlink" Target="https://www.nhs.uk/every-mind-matters/mental-wellbeing-tips/youth-mental-health/" TargetMode="External"/><Relationship Id="rId9" Type="http://schemas.openxmlformats.org/officeDocument/2006/relationships/image" Target="../media/image78.png"/><Relationship Id="rId14" Type="http://schemas.openxmlformats.org/officeDocument/2006/relationships/image" Target="../media/image83.png"/></Relationships>
</file>

<file path=ppt/slides/_rels/slide31.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image" Target="../media/image87.png"/><Relationship Id="rId1" Type="http://schemas.openxmlformats.org/officeDocument/2006/relationships/slideLayout" Target="../slideLayouts/slideLayout4.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3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hyperlink" Target="http://www.childline.org.uk/" TargetMode="Externa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4.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1.svg"/></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3.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684213" y="3465513"/>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4000" dirty="0">
                <a:solidFill>
                  <a:srgbClr val="005E84"/>
                </a:solidFill>
                <a:latin typeface="Brown" pitchFamily="2" charset="0"/>
              </a:rPr>
              <a:t>Feeling bored, flat and unmotivated</a:t>
            </a:r>
            <a:endParaRPr lang="en-US" sz="4000" dirty="0">
              <a:solidFill>
                <a:srgbClr val="005E84"/>
              </a:solidFill>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EF8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426819087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47625D8-4DAC-DC47-81F7-BF85C57E58EA}"/>
              </a:ext>
            </a:extLst>
          </p:cNvPr>
          <p:cNvSpPr>
            <a:spLocks noGrp="1"/>
          </p:cNvSpPr>
          <p:nvPr>
            <p:ph type="subTitle" idx="1"/>
          </p:nvPr>
        </p:nvSpPr>
        <p:spPr/>
        <p:txBody>
          <a:bodyPr>
            <a:normAutofit/>
          </a:bodyPr>
          <a:lstStyle/>
          <a:p>
            <a:r>
              <a:rPr lang="en-GB" sz="3000" dirty="0">
                <a:effectLst/>
                <a:latin typeface="Roboto Slab" pitchFamily="2" charset="0"/>
                <a:ea typeface="Roboto Slab" pitchFamily="2" charset="0"/>
              </a:rPr>
              <a:t>“It’s just, like, grey. </a:t>
            </a:r>
            <a:endParaRPr lang="en-US" sz="3000" b="1" dirty="0">
              <a:latin typeface="Roboto Slab" pitchFamily="2" charset="0"/>
              <a:ea typeface="Roboto Slab" pitchFamily="2" charset="0"/>
              <a:cs typeface="Calibri"/>
            </a:endParaRPr>
          </a:p>
        </p:txBody>
      </p:sp>
      <p:sp>
        <p:nvSpPr>
          <p:cNvPr id="3" name="Oval 2">
            <a:extLst>
              <a:ext uri="{FF2B5EF4-FFF2-40B4-BE49-F238E27FC236}">
                <a16:creationId xmlns:a16="http://schemas.microsoft.com/office/drawing/2014/main" id="{6E7E8F40-8E18-6ABC-2E02-4AE1621DB48C}"/>
              </a:ext>
            </a:extLst>
          </p:cNvPr>
          <p:cNvSpPr/>
          <p:nvPr/>
        </p:nvSpPr>
        <p:spPr>
          <a:xfrm>
            <a:off x="5529211" y="1359000"/>
            <a:ext cx="4140000" cy="4140000"/>
          </a:xfrm>
          <a:prstGeom prst="ellipse">
            <a:avLst/>
          </a:prstGeom>
          <a:solidFill>
            <a:srgbClr val="94C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B6D1C908-5C72-2CCD-732D-CB5C7CB1FD7D}"/>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2" name="Picture 1">
            <a:extLst>
              <a:ext uri="{FF2B5EF4-FFF2-40B4-BE49-F238E27FC236}">
                <a16:creationId xmlns:a16="http://schemas.microsoft.com/office/drawing/2014/main" id="{8763EDC7-52BD-3C32-2A6B-E38E0388DEF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979211" y="1809000"/>
            <a:ext cx="3240000" cy="3240000"/>
          </a:xfrm>
          <a:prstGeom prst="ellipse">
            <a:avLst/>
          </a:prstGeom>
        </p:spPr>
      </p:pic>
      <p:sp>
        <p:nvSpPr>
          <p:cNvPr id="6" name="TextBox 5">
            <a:extLst>
              <a:ext uri="{FF2B5EF4-FFF2-40B4-BE49-F238E27FC236}">
                <a16:creationId xmlns:a16="http://schemas.microsoft.com/office/drawing/2014/main" id="{12A8E9D1-DAE9-9CA1-17E7-73DF4EDB5CE3}"/>
              </a:ext>
            </a:extLst>
          </p:cNvPr>
          <p:cNvSpPr txBox="1"/>
          <p:nvPr/>
        </p:nvSpPr>
        <p:spPr>
          <a:xfrm>
            <a:off x="671804" y="2419617"/>
            <a:ext cx="5113020" cy="1477328"/>
          </a:xfrm>
          <a:prstGeom prst="rect">
            <a:avLst/>
          </a:prstGeom>
          <a:noFill/>
        </p:spPr>
        <p:txBody>
          <a:bodyPr wrap="square">
            <a:spAutoFit/>
          </a:bodyPr>
          <a:lstStyle/>
          <a:p>
            <a:r>
              <a:rPr lang="en-GB" sz="3000" dirty="0">
                <a:solidFill>
                  <a:srgbClr val="005E84"/>
                </a:solidFill>
                <a:effectLst/>
                <a:latin typeface="Roboto Slab" pitchFamily="2" charset="0"/>
                <a:ea typeface="Roboto Slab" pitchFamily="2" charset="0"/>
              </a:rPr>
              <a:t>Urgh, that’s just it, I can’t even describe why it feels that way. </a:t>
            </a:r>
            <a:endParaRPr lang="en-US" sz="3000" dirty="0">
              <a:solidFill>
                <a:srgbClr val="005E84"/>
              </a:solidFill>
            </a:endParaRPr>
          </a:p>
        </p:txBody>
      </p:sp>
      <p:sp>
        <p:nvSpPr>
          <p:cNvPr id="9" name="TextBox 8">
            <a:extLst>
              <a:ext uri="{FF2B5EF4-FFF2-40B4-BE49-F238E27FC236}">
                <a16:creationId xmlns:a16="http://schemas.microsoft.com/office/drawing/2014/main" id="{9E9BE5CB-EFB3-0A60-C156-E7E676AAE0DC}"/>
              </a:ext>
            </a:extLst>
          </p:cNvPr>
          <p:cNvSpPr txBox="1"/>
          <p:nvPr/>
        </p:nvSpPr>
        <p:spPr>
          <a:xfrm>
            <a:off x="671804" y="2443817"/>
            <a:ext cx="5113020" cy="1015663"/>
          </a:xfrm>
          <a:prstGeom prst="rect">
            <a:avLst/>
          </a:prstGeom>
          <a:noFill/>
        </p:spPr>
        <p:txBody>
          <a:bodyPr wrap="square">
            <a:spAutoFit/>
          </a:bodyPr>
          <a:lstStyle/>
          <a:p>
            <a:r>
              <a:rPr lang="en-GB" sz="3000" dirty="0">
                <a:solidFill>
                  <a:srgbClr val="005E84"/>
                </a:solidFill>
                <a:effectLst/>
                <a:latin typeface="Roboto Slab" pitchFamily="2" charset="0"/>
                <a:ea typeface="Roboto Slab" pitchFamily="2" charset="0"/>
              </a:rPr>
              <a:t>That’s just how it feels. It’s just ‘urgh’.” </a:t>
            </a:r>
            <a:endParaRPr lang="en-US" sz="3000" dirty="0"/>
          </a:p>
        </p:txBody>
      </p:sp>
    </p:spTree>
    <p:extLst>
      <p:ext uri="{BB962C8B-B14F-4D97-AF65-F5344CB8AC3E}">
        <p14:creationId xmlns:p14="http://schemas.microsoft.com/office/powerpoint/2010/main" val="3293756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47625D8-4DAC-DC47-81F7-BF85C57E58EA}"/>
              </a:ext>
            </a:extLst>
          </p:cNvPr>
          <p:cNvSpPr>
            <a:spLocks noGrp="1"/>
          </p:cNvSpPr>
          <p:nvPr>
            <p:ph type="subTitle" idx="1"/>
          </p:nvPr>
        </p:nvSpPr>
        <p:spPr>
          <a:xfrm>
            <a:off x="684214" y="2443733"/>
            <a:ext cx="4698010" cy="2478086"/>
          </a:xfrm>
        </p:spPr>
        <p:txBody>
          <a:bodyPr>
            <a:normAutofit/>
          </a:bodyPr>
          <a:lstStyle/>
          <a:p>
            <a:r>
              <a:rPr lang="en-US" sz="3000" dirty="0">
                <a:latin typeface="Roboto Slab" pitchFamily="2" charset="0"/>
                <a:ea typeface="Roboto Slab" pitchFamily="2" charset="0"/>
                <a:cs typeface="Calibri"/>
              </a:rPr>
              <a:t>What </a:t>
            </a:r>
            <a:r>
              <a:rPr lang="en-US" sz="3000" dirty="0" err="1">
                <a:latin typeface="Roboto Slab" pitchFamily="2" charset="0"/>
                <a:ea typeface="Roboto Slab" pitchFamily="2" charset="0"/>
                <a:cs typeface="Calibri"/>
              </a:rPr>
              <a:t>colours</a:t>
            </a:r>
            <a:r>
              <a:rPr lang="en-US" sz="3000" dirty="0">
                <a:latin typeface="Roboto Slab" pitchFamily="2" charset="0"/>
                <a:ea typeface="Roboto Slab" pitchFamily="2" charset="0"/>
                <a:cs typeface="Calibri"/>
              </a:rPr>
              <a:t>, images or words would you use to describe feeling </a:t>
            </a:r>
            <a:r>
              <a:rPr lang="en-US" sz="3000" b="1" dirty="0">
                <a:solidFill>
                  <a:srgbClr val="94C11F"/>
                </a:solidFill>
                <a:latin typeface="Roboto Slab" pitchFamily="2" charset="0"/>
                <a:ea typeface="Roboto Slab" pitchFamily="2" charset="0"/>
                <a:cs typeface="Calibri"/>
              </a:rPr>
              <a:t>bored, flat or unmotivated</a:t>
            </a:r>
            <a:r>
              <a:rPr lang="en-US" sz="3000" dirty="0">
                <a:latin typeface="Roboto Slab" pitchFamily="2" charset="0"/>
                <a:ea typeface="Roboto Slab" pitchFamily="2" charset="0"/>
                <a:cs typeface="Calibri"/>
              </a:rPr>
              <a:t>? </a:t>
            </a:r>
          </a:p>
        </p:txBody>
      </p:sp>
      <p:sp>
        <p:nvSpPr>
          <p:cNvPr id="3" name="Oval 2">
            <a:extLst>
              <a:ext uri="{FF2B5EF4-FFF2-40B4-BE49-F238E27FC236}">
                <a16:creationId xmlns:a16="http://schemas.microsoft.com/office/drawing/2014/main" id="{0F82C7EF-94A8-C08C-6D7F-820DC28314DE}"/>
              </a:ext>
            </a:extLst>
          </p:cNvPr>
          <p:cNvSpPr/>
          <p:nvPr/>
        </p:nvSpPr>
        <p:spPr>
          <a:xfrm>
            <a:off x="5529211" y="1359000"/>
            <a:ext cx="4140000" cy="4140000"/>
          </a:xfrm>
          <a:prstGeom prst="ellipse">
            <a:avLst/>
          </a:prstGeom>
          <a:solidFill>
            <a:srgbClr val="94C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0B2E14D4-CCD2-73D2-FA3F-FCBF69BB43A1}"/>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5" name="Picture 4" descr="A blue pencil drawing on a black background&#10;&#10;Description automatically generated">
            <a:extLst>
              <a:ext uri="{FF2B5EF4-FFF2-40B4-BE49-F238E27FC236}">
                <a16:creationId xmlns:a16="http://schemas.microsoft.com/office/drawing/2014/main" id="{E06A7FAC-5BCB-0272-7F3A-A22BBA68B36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93667" y="1629000"/>
            <a:ext cx="3594100" cy="3594100"/>
          </a:xfrm>
          <a:prstGeom prst="rect">
            <a:avLst/>
          </a:prstGeom>
        </p:spPr>
      </p:pic>
    </p:spTree>
    <p:extLst>
      <p:ext uri="{BB962C8B-B14F-4D97-AF65-F5344CB8AC3E}">
        <p14:creationId xmlns:p14="http://schemas.microsoft.com/office/powerpoint/2010/main" val="1676107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0F82C7EF-94A8-C08C-6D7F-820DC28314DE}"/>
              </a:ext>
            </a:extLst>
          </p:cNvPr>
          <p:cNvSpPr/>
          <p:nvPr/>
        </p:nvSpPr>
        <p:spPr>
          <a:xfrm>
            <a:off x="5529211" y="1359000"/>
            <a:ext cx="4140000" cy="4140000"/>
          </a:xfrm>
          <a:prstGeom prst="ellipse">
            <a:avLst/>
          </a:prstGeom>
          <a:solidFill>
            <a:srgbClr val="94C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0B2E14D4-CCD2-73D2-FA3F-FCBF69BB43A1}"/>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sp>
        <p:nvSpPr>
          <p:cNvPr id="6" name="Rectangle 5">
            <a:extLst>
              <a:ext uri="{FF2B5EF4-FFF2-40B4-BE49-F238E27FC236}">
                <a16:creationId xmlns:a16="http://schemas.microsoft.com/office/drawing/2014/main" id="{8EEDFA48-C0F8-ABBA-21C0-00FA2E525B8B}"/>
              </a:ext>
            </a:extLst>
          </p:cNvPr>
          <p:cNvSpPr/>
          <p:nvPr/>
        </p:nvSpPr>
        <p:spPr>
          <a:xfrm>
            <a:off x="457953" y="2920676"/>
            <a:ext cx="4844998" cy="2308324"/>
          </a:xfrm>
          <a:prstGeom prst="rect">
            <a:avLst/>
          </a:prstGeom>
        </p:spPr>
        <p:txBody>
          <a:bodyPr wrap="square">
            <a:spAutoFit/>
          </a:bodyPr>
          <a:lstStyle/>
          <a:p>
            <a:pPr marL="342900" indent="-342900">
              <a:buFont typeface="Arial"/>
              <a:buChar char="•"/>
            </a:pPr>
            <a:r>
              <a:rPr lang="en-US" sz="3000" dirty="0">
                <a:solidFill>
                  <a:srgbClr val="005E84"/>
                </a:solidFill>
                <a:latin typeface="Roboto Slab"/>
                <a:ea typeface="+mn-lt"/>
                <a:cs typeface="+mn-lt"/>
              </a:rPr>
              <a:t>If I feel hungry my body is telling me I need to eat something. </a:t>
            </a:r>
          </a:p>
          <a:p>
            <a:pPr marL="342900" indent="-342900">
              <a:buFont typeface="Arial"/>
              <a:buChar char="•"/>
            </a:pPr>
            <a:endParaRPr lang="en-US" sz="2400" dirty="0">
              <a:solidFill>
                <a:srgbClr val="005E84"/>
              </a:solidFill>
              <a:latin typeface="Roboto Slab"/>
              <a:ea typeface="+mn-lt"/>
              <a:cs typeface="+mn-lt"/>
            </a:endParaRPr>
          </a:p>
          <a:p>
            <a:pPr marL="342900" indent="-342900" fontAlgn="base">
              <a:buFont typeface="Arial" panose="020B0604020202020204" pitchFamily="34" charset="0"/>
              <a:buChar char="•"/>
            </a:pPr>
            <a:endParaRPr lang="en-GB" sz="3000" dirty="0">
              <a:solidFill>
                <a:schemeClr val="bg1"/>
              </a:solidFill>
              <a:latin typeface="Roboto Slab" pitchFamily="2" charset="0"/>
            </a:endParaRPr>
          </a:p>
        </p:txBody>
      </p:sp>
      <p:sp>
        <p:nvSpPr>
          <p:cNvPr id="8" name="Content Placeholder 6">
            <a:extLst>
              <a:ext uri="{FF2B5EF4-FFF2-40B4-BE49-F238E27FC236}">
                <a16:creationId xmlns:a16="http://schemas.microsoft.com/office/drawing/2014/main" id="{A34BC23C-AEA9-E986-7A54-B2F7DCC8EDB1}"/>
              </a:ext>
            </a:extLst>
          </p:cNvPr>
          <p:cNvSpPr txBox="1">
            <a:spLocks/>
          </p:cNvSpPr>
          <p:nvPr/>
        </p:nvSpPr>
        <p:spPr>
          <a:xfrm>
            <a:off x="684213" y="413221"/>
            <a:ext cx="6155499" cy="758825"/>
          </a:xfrm>
          <a:prstGeom prst="rect">
            <a:avLst/>
          </a:prstGeom>
        </p:spPr>
        <p:txBody>
          <a:bodyPr vert="horz" lIns="0" tIns="0" rIns="0" bIns="0" rtlCol="0">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000" b="1" dirty="0">
                <a:latin typeface="Brown" pitchFamily="2" charset="0"/>
              </a:rPr>
              <a:t>Feelings are a bit like signals:</a:t>
            </a:r>
          </a:p>
        </p:txBody>
      </p:sp>
      <p:pic>
        <p:nvPicPr>
          <p:cNvPr id="5" name="Picture 4" descr="A pink exclamation mark in a triangle&#10;&#10;Description automatically generated">
            <a:extLst>
              <a:ext uri="{FF2B5EF4-FFF2-40B4-BE49-F238E27FC236}">
                <a16:creationId xmlns:a16="http://schemas.microsoft.com/office/drawing/2014/main" id="{CE43AF67-A2B0-FB62-7339-E51F972A74D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92194" y="1629000"/>
            <a:ext cx="3214033" cy="3214033"/>
          </a:xfrm>
          <a:prstGeom prst="rect">
            <a:avLst/>
          </a:prstGeom>
        </p:spPr>
      </p:pic>
      <p:sp>
        <p:nvSpPr>
          <p:cNvPr id="7" name="TextBox 6">
            <a:extLst>
              <a:ext uri="{FF2B5EF4-FFF2-40B4-BE49-F238E27FC236}">
                <a16:creationId xmlns:a16="http://schemas.microsoft.com/office/drawing/2014/main" id="{F40C2418-F760-2F06-F199-6FF4A0A4FECA}"/>
              </a:ext>
            </a:extLst>
          </p:cNvPr>
          <p:cNvSpPr txBox="1"/>
          <p:nvPr/>
        </p:nvSpPr>
        <p:spPr>
          <a:xfrm>
            <a:off x="457953" y="2929764"/>
            <a:ext cx="5113020" cy="1938992"/>
          </a:xfrm>
          <a:prstGeom prst="rect">
            <a:avLst/>
          </a:prstGeom>
          <a:noFill/>
        </p:spPr>
        <p:txBody>
          <a:bodyPr wrap="square">
            <a:spAutoFit/>
          </a:bodyPr>
          <a:lstStyle/>
          <a:p>
            <a:pPr marL="342900" indent="-342900">
              <a:buFont typeface="Arial"/>
              <a:buChar char="•"/>
            </a:pPr>
            <a:r>
              <a:rPr lang="en-US" sz="3000" dirty="0">
                <a:solidFill>
                  <a:srgbClr val="005E84"/>
                </a:solidFill>
                <a:latin typeface="Roboto Slab"/>
                <a:ea typeface="+mn-lt"/>
                <a:cs typeface="+mn-lt"/>
              </a:rPr>
              <a:t>If I feel lonely it is a signal that I need to connect with someone.</a:t>
            </a:r>
          </a:p>
          <a:p>
            <a:pPr marL="342900" indent="-342900">
              <a:buFont typeface="Arial"/>
              <a:buChar char="•"/>
            </a:pPr>
            <a:endParaRPr lang="en-US" sz="3000" dirty="0">
              <a:solidFill>
                <a:srgbClr val="005E84"/>
              </a:solidFill>
              <a:latin typeface="Roboto Slab"/>
              <a:ea typeface="+mn-lt"/>
              <a:cs typeface="+mn-lt"/>
            </a:endParaRPr>
          </a:p>
        </p:txBody>
      </p:sp>
      <p:sp>
        <p:nvSpPr>
          <p:cNvPr id="10" name="TextBox 9">
            <a:extLst>
              <a:ext uri="{FF2B5EF4-FFF2-40B4-BE49-F238E27FC236}">
                <a16:creationId xmlns:a16="http://schemas.microsoft.com/office/drawing/2014/main" id="{05E9AEA5-8660-E93A-9093-BDA6DC1BE488}"/>
              </a:ext>
            </a:extLst>
          </p:cNvPr>
          <p:cNvSpPr txBox="1"/>
          <p:nvPr/>
        </p:nvSpPr>
        <p:spPr>
          <a:xfrm>
            <a:off x="457953" y="2929764"/>
            <a:ext cx="5113020" cy="1477328"/>
          </a:xfrm>
          <a:prstGeom prst="rect">
            <a:avLst/>
          </a:prstGeom>
          <a:noFill/>
        </p:spPr>
        <p:txBody>
          <a:bodyPr wrap="square">
            <a:spAutoFit/>
          </a:bodyPr>
          <a:lstStyle/>
          <a:p>
            <a:pPr marL="342900" indent="-342900">
              <a:buFont typeface="Arial"/>
              <a:buChar char="•"/>
            </a:pPr>
            <a:r>
              <a:rPr lang="en-US" sz="3000" dirty="0">
                <a:solidFill>
                  <a:srgbClr val="005E84"/>
                </a:solidFill>
                <a:latin typeface="Roboto Slab"/>
                <a:ea typeface="+mn-lt"/>
                <a:cs typeface="+mn-lt"/>
              </a:rPr>
              <a:t>Feeling bored can be a signal that I need to do something! </a:t>
            </a:r>
            <a:endParaRPr lang="en-US" sz="3000" dirty="0">
              <a:solidFill>
                <a:srgbClr val="005E84"/>
              </a:solidFill>
              <a:latin typeface="Roboto Slab"/>
              <a:ea typeface="Roboto Slab"/>
              <a:cs typeface="Calibri"/>
            </a:endParaRPr>
          </a:p>
        </p:txBody>
      </p:sp>
      <p:pic>
        <p:nvPicPr>
          <p:cNvPr id="11" name="Picture 10" descr="A cartoon of a person with her hands on her face&#10;&#10;Description automatically generated">
            <a:extLst>
              <a:ext uri="{FF2B5EF4-FFF2-40B4-BE49-F238E27FC236}">
                <a16:creationId xmlns:a16="http://schemas.microsoft.com/office/drawing/2014/main" id="{B1382C34-DA37-46EE-E1B8-B96155BCF02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48260" y="1683596"/>
            <a:ext cx="2501900" cy="3200400"/>
          </a:xfrm>
          <a:prstGeom prst="rect">
            <a:avLst/>
          </a:prstGeom>
        </p:spPr>
      </p:pic>
      <p:pic>
        <p:nvPicPr>
          <p:cNvPr id="13" name="Picture 12" descr="A cartoon of hands holding a phone&#10;&#10;Description automatically generated">
            <a:extLst>
              <a:ext uri="{FF2B5EF4-FFF2-40B4-BE49-F238E27FC236}">
                <a16:creationId xmlns:a16="http://schemas.microsoft.com/office/drawing/2014/main" id="{477F5CEE-5190-3D5A-F88F-4B9B7BB8376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30499" y="1784083"/>
            <a:ext cx="3013501" cy="3193950"/>
          </a:xfrm>
          <a:prstGeom prst="rect">
            <a:avLst/>
          </a:prstGeom>
        </p:spPr>
      </p:pic>
      <p:pic>
        <p:nvPicPr>
          <p:cNvPr id="1025" name="Picture 1" descr="page5image67016048">
            <a:extLst>
              <a:ext uri="{FF2B5EF4-FFF2-40B4-BE49-F238E27FC236}">
                <a16:creationId xmlns:a16="http://schemas.microsoft.com/office/drawing/2014/main" id="{EEC58CAB-5C8C-27E8-FF2A-BFAF8F0D887D}"/>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495300" cy="6223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page5image67018064">
            <a:extLst>
              <a:ext uri="{FF2B5EF4-FFF2-40B4-BE49-F238E27FC236}">
                <a16:creationId xmlns:a16="http://schemas.microsoft.com/office/drawing/2014/main" id="{F989D05C-575C-A9C5-3633-85ADD4A832A6}"/>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0" y="0"/>
            <a:ext cx="139700" cy="1397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page5image67025120">
            <a:extLst>
              <a:ext uri="{FF2B5EF4-FFF2-40B4-BE49-F238E27FC236}">
                <a16:creationId xmlns:a16="http://schemas.microsoft.com/office/drawing/2014/main" id="{ABF44F5A-16E1-B74A-7540-456B7E1F8DA8}"/>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0" y="0"/>
            <a:ext cx="406400" cy="5461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age5image35093120">
            <a:extLst>
              <a:ext uri="{FF2B5EF4-FFF2-40B4-BE49-F238E27FC236}">
                <a16:creationId xmlns:a16="http://schemas.microsoft.com/office/drawing/2014/main" id="{56CF7B86-601A-92B8-7BA3-65D5BE973C2D}"/>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139700" cy="50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person holding an apple&#10;&#10;Description automatically generated">
            <a:extLst>
              <a:ext uri="{FF2B5EF4-FFF2-40B4-BE49-F238E27FC236}">
                <a16:creationId xmlns:a16="http://schemas.microsoft.com/office/drawing/2014/main" id="{26722724-788B-A9AF-9196-F47C336F5D73}"/>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6468356" y="2198430"/>
            <a:ext cx="2217692" cy="2500674"/>
          </a:xfrm>
          <a:prstGeom prst="rect">
            <a:avLst/>
          </a:prstGeom>
        </p:spPr>
      </p:pic>
    </p:spTree>
    <p:extLst>
      <p:ext uri="{BB962C8B-B14F-4D97-AF65-F5344CB8AC3E}">
        <p14:creationId xmlns:p14="http://schemas.microsoft.com/office/powerpoint/2010/main" val="700866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5"/>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7">
                                            <p:txEl>
                                              <p:pRg st="0" end="0"/>
                                            </p:txEl>
                                          </p:spTgt>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732790" y="2893563"/>
            <a:ext cx="3839210" cy="1070874"/>
          </a:xfrm>
        </p:spPr>
        <p:txBody>
          <a:bodyPr/>
          <a:lstStyle/>
          <a:p>
            <a:r>
              <a:rPr lang="en-GB" dirty="0"/>
              <a:t>Exploring what can help</a:t>
            </a:r>
          </a:p>
        </p:txBody>
      </p:sp>
      <p:pic>
        <p:nvPicPr>
          <p:cNvPr id="3" name="Picture 2" descr="A cartoon of a person sitting and pointing at stars&#10;&#10;Description automatically generated">
            <a:extLst>
              <a:ext uri="{FF2B5EF4-FFF2-40B4-BE49-F238E27FC236}">
                <a16:creationId xmlns:a16="http://schemas.microsoft.com/office/drawing/2014/main" id="{6544C12E-F694-1773-C3A3-1C153C74C27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79110" y="2261069"/>
            <a:ext cx="2832100" cy="3644900"/>
          </a:xfrm>
          <a:prstGeom prst="rect">
            <a:avLst/>
          </a:prstGeom>
        </p:spPr>
      </p:pic>
    </p:spTree>
    <p:extLst>
      <p:ext uri="{BB962C8B-B14F-4D97-AF65-F5344CB8AC3E}">
        <p14:creationId xmlns:p14="http://schemas.microsoft.com/office/powerpoint/2010/main" val="1942684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47625D8-4DAC-DC47-81F7-BF85C57E58EA}"/>
              </a:ext>
            </a:extLst>
          </p:cNvPr>
          <p:cNvSpPr>
            <a:spLocks noGrp="1"/>
          </p:cNvSpPr>
          <p:nvPr>
            <p:ph type="subTitle" idx="1"/>
          </p:nvPr>
        </p:nvSpPr>
        <p:spPr/>
        <p:txBody>
          <a:bodyPr>
            <a:normAutofit/>
          </a:bodyPr>
          <a:lstStyle/>
          <a:p>
            <a:r>
              <a:rPr lang="en-GB" sz="3000" dirty="0">
                <a:latin typeface="Roboto Slab" pitchFamily="2" charset="0"/>
              </a:rPr>
              <a:t>We are going to watch the video again.</a:t>
            </a:r>
          </a:p>
          <a:p>
            <a:endParaRPr lang="en-GB" sz="3000" dirty="0">
              <a:latin typeface="Roboto Slab" pitchFamily="2" charset="0"/>
            </a:endParaRPr>
          </a:p>
        </p:txBody>
      </p:sp>
      <p:sp>
        <p:nvSpPr>
          <p:cNvPr id="2" name="Oval 1">
            <a:extLst>
              <a:ext uri="{FF2B5EF4-FFF2-40B4-BE49-F238E27FC236}">
                <a16:creationId xmlns:a16="http://schemas.microsoft.com/office/drawing/2014/main" id="{2EB9498B-4468-32B8-5117-0F6C5399D7C3}"/>
              </a:ext>
            </a:extLst>
          </p:cNvPr>
          <p:cNvSpPr/>
          <p:nvPr/>
        </p:nvSpPr>
        <p:spPr>
          <a:xfrm>
            <a:off x="5529211" y="1359000"/>
            <a:ext cx="4140000" cy="4140000"/>
          </a:xfrm>
          <a:prstGeom prst="ellipse">
            <a:avLst/>
          </a:prstGeom>
          <a:solidFill>
            <a:srgbClr val="C29F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3" name="Oval 2">
            <a:extLst>
              <a:ext uri="{FF2B5EF4-FFF2-40B4-BE49-F238E27FC236}">
                <a16:creationId xmlns:a16="http://schemas.microsoft.com/office/drawing/2014/main" id="{244465C5-AB18-C91B-B81D-235120C7D144}"/>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5" name="Picture 4" descr="A cartoon of a person sitting and pointing at stars&#10;&#10;Description automatically generated">
            <a:extLst>
              <a:ext uri="{FF2B5EF4-FFF2-40B4-BE49-F238E27FC236}">
                <a16:creationId xmlns:a16="http://schemas.microsoft.com/office/drawing/2014/main" id="{47518DCE-BC44-FF23-B13F-D30A5E7FC1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67827" y="1629000"/>
            <a:ext cx="2706839" cy="3483690"/>
          </a:xfrm>
          <a:prstGeom prst="rect">
            <a:avLst/>
          </a:prstGeom>
        </p:spPr>
      </p:pic>
      <p:sp>
        <p:nvSpPr>
          <p:cNvPr id="9" name="TextBox 8">
            <a:extLst>
              <a:ext uri="{FF2B5EF4-FFF2-40B4-BE49-F238E27FC236}">
                <a16:creationId xmlns:a16="http://schemas.microsoft.com/office/drawing/2014/main" id="{5AD8E7DD-48F1-6FF2-E9F7-CBA2AD793325}"/>
              </a:ext>
            </a:extLst>
          </p:cNvPr>
          <p:cNvSpPr txBox="1"/>
          <p:nvPr/>
        </p:nvSpPr>
        <p:spPr>
          <a:xfrm>
            <a:off x="519383" y="2256402"/>
            <a:ext cx="5113020" cy="1477328"/>
          </a:xfrm>
          <a:prstGeom prst="rect">
            <a:avLst/>
          </a:prstGeom>
          <a:noFill/>
        </p:spPr>
        <p:txBody>
          <a:bodyPr wrap="square">
            <a:spAutoFit/>
          </a:bodyPr>
          <a:lstStyle/>
          <a:p>
            <a:r>
              <a:rPr lang="en-GB" sz="3000" dirty="0">
                <a:solidFill>
                  <a:srgbClr val="005E84"/>
                </a:solidFill>
                <a:latin typeface="Roboto Slab"/>
                <a:ea typeface="Roboto Slab"/>
                <a:cs typeface="Roboto Slab"/>
              </a:rPr>
              <a:t>Think about what helps the people in the film to feel better. </a:t>
            </a:r>
            <a:endParaRPr lang="en-GB" sz="3000" b="1" dirty="0">
              <a:solidFill>
                <a:srgbClr val="005E84"/>
              </a:solidFill>
              <a:latin typeface="Roboto Slab"/>
              <a:ea typeface="Roboto Slab"/>
              <a:cs typeface="Roboto Slab"/>
            </a:endParaRPr>
          </a:p>
        </p:txBody>
      </p:sp>
      <p:pic>
        <p:nvPicPr>
          <p:cNvPr id="11" name="Picture 10" descr="A blue and white clapper board&#10;&#10;Description automatically generated">
            <a:extLst>
              <a:ext uri="{FF2B5EF4-FFF2-40B4-BE49-F238E27FC236}">
                <a16:creationId xmlns:a16="http://schemas.microsoft.com/office/drawing/2014/main" id="{88C95517-EBE7-DADC-21BC-3BE793C2FF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2827" y="1900713"/>
            <a:ext cx="2616200" cy="2489200"/>
          </a:xfrm>
          <a:prstGeom prst="rect">
            <a:avLst/>
          </a:prstGeom>
        </p:spPr>
      </p:pic>
    </p:spTree>
    <p:extLst>
      <p:ext uri="{BB962C8B-B14F-4D97-AF65-F5344CB8AC3E}">
        <p14:creationId xmlns:p14="http://schemas.microsoft.com/office/powerpoint/2010/main" val="2511117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11"/>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8" name="Rectangle 7">
            <a:extLst>
              <a:ext uri="{FF2B5EF4-FFF2-40B4-BE49-F238E27FC236}">
                <a16:creationId xmlns:a16="http://schemas.microsoft.com/office/drawing/2014/main" id="{FE74EAE1-69DA-1FAC-4B01-83BAAD76CD51}"/>
              </a:ext>
            </a:extLst>
          </p:cNvPr>
          <p:cNvSpPr/>
          <p:nvPr/>
        </p:nvSpPr>
        <p:spPr>
          <a:xfrm>
            <a:off x="145199" y="6439717"/>
            <a:ext cx="6571281" cy="276999"/>
          </a:xfrm>
          <a:prstGeom prst="rect">
            <a:avLst/>
          </a:prstGeom>
        </p:spPr>
        <p:txBody>
          <a:bodyPr wrap="square">
            <a:spAutoFit/>
          </a:bodyPr>
          <a:lstStyle/>
          <a:p>
            <a:r>
              <a:rPr lang="en-US" sz="1200">
                <a:latin typeface="Roboto Slab" pitchFamily="2" charset="0"/>
                <a:ea typeface="Roboto Slab" pitchFamily="2" charset="0"/>
              </a:rPr>
              <a:t>Source: https://www.bbc.co.uk/bitesize/articles/ztrx7yc</a:t>
            </a:r>
          </a:p>
        </p:txBody>
      </p:sp>
      <p:pic>
        <p:nvPicPr>
          <p:cNvPr id="2" name="y2mate.is - BBC Bitesize Feeling bored flat and unmotivated -md68cZhTuFM-1080pp-1695023323 (1) (1).mp4">
            <a:hlinkClick r:id="" action="ppaction://media"/>
            <a:extLst>
              <a:ext uri="{FF2B5EF4-FFF2-40B4-BE49-F238E27FC236}">
                <a16:creationId xmlns:a16="http://schemas.microsoft.com/office/drawing/2014/main" id="{D6B51A66-5C06-1FDB-9887-6E51A211681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34557" y="1127635"/>
            <a:ext cx="7329141" cy="4122642"/>
          </a:xfrm>
          <a:prstGeom prst="rect">
            <a:avLst/>
          </a:prstGeom>
        </p:spPr>
      </p:pic>
    </p:spTree>
    <p:extLst>
      <p:ext uri="{BB962C8B-B14F-4D97-AF65-F5344CB8AC3E}">
        <p14:creationId xmlns:p14="http://schemas.microsoft.com/office/powerpoint/2010/main" val="3728020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719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C40BCAEE-5A9E-C7DA-8CFD-9B05782A9EB0}"/>
              </a:ext>
            </a:extLst>
          </p:cNvPr>
          <p:cNvSpPr/>
          <p:nvPr/>
        </p:nvSpPr>
        <p:spPr>
          <a:xfrm>
            <a:off x="5529211" y="1359000"/>
            <a:ext cx="4140000" cy="4140000"/>
          </a:xfrm>
          <a:prstGeom prst="ellipse">
            <a:avLst/>
          </a:prstGeom>
          <a:solidFill>
            <a:srgbClr val="C29F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8" name="Oval 7">
            <a:extLst>
              <a:ext uri="{FF2B5EF4-FFF2-40B4-BE49-F238E27FC236}">
                <a16:creationId xmlns:a16="http://schemas.microsoft.com/office/drawing/2014/main" id="{26FF8E4B-7884-E170-26AC-075449796C38}"/>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sp>
        <p:nvSpPr>
          <p:cNvPr id="7" name="Content Placeholder 6">
            <a:extLst>
              <a:ext uri="{FF2B5EF4-FFF2-40B4-BE49-F238E27FC236}">
                <a16:creationId xmlns:a16="http://schemas.microsoft.com/office/drawing/2014/main" id="{047625D8-4DAC-DC47-81F7-BF85C57E58EA}"/>
              </a:ext>
            </a:extLst>
          </p:cNvPr>
          <p:cNvSpPr>
            <a:spLocks noGrp="1"/>
          </p:cNvSpPr>
          <p:nvPr>
            <p:ph type="subTitle" idx="1"/>
          </p:nvPr>
        </p:nvSpPr>
        <p:spPr/>
        <p:txBody>
          <a:bodyPr>
            <a:normAutofit/>
          </a:bodyPr>
          <a:lstStyle/>
          <a:p>
            <a:r>
              <a:rPr lang="en-US" sz="3000" dirty="0"/>
              <a:t>What</a:t>
            </a:r>
            <a:r>
              <a:rPr lang="en-US" sz="3000" dirty="0">
                <a:solidFill>
                  <a:srgbClr val="79A3DC"/>
                </a:solidFill>
              </a:rPr>
              <a:t> </a:t>
            </a:r>
            <a:r>
              <a:rPr lang="en-US" sz="3000" b="1" dirty="0">
                <a:solidFill>
                  <a:srgbClr val="C29FD8"/>
                </a:solidFill>
              </a:rPr>
              <a:t>HELPED</a:t>
            </a:r>
            <a:r>
              <a:rPr lang="en-US" sz="3000" dirty="0">
                <a:solidFill>
                  <a:srgbClr val="79A3DC"/>
                </a:solidFill>
              </a:rPr>
              <a:t> </a:t>
            </a:r>
            <a:r>
              <a:rPr lang="en-US" sz="3000" dirty="0"/>
              <a:t>the young people in the video clip?</a:t>
            </a:r>
          </a:p>
        </p:txBody>
      </p:sp>
      <p:pic>
        <p:nvPicPr>
          <p:cNvPr id="3" name="Picture 2" descr="A blue and black play button&#10;&#10;Description automatically generated">
            <a:extLst>
              <a:ext uri="{FF2B5EF4-FFF2-40B4-BE49-F238E27FC236}">
                <a16:creationId xmlns:a16="http://schemas.microsoft.com/office/drawing/2014/main" id="{585E0E3B-6FDF-E306-115F-E90EFAF937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86517" y="1996472"/>
            <a:ext cx="3069503" cy="2671605"/>
          </a:xfrm>
          <a:prstGeom prst="rect">
            <a:avLst/>
          </a:prstGeom>
        </p:spPr>
      </p:pic>
      <p:pic>
        <p:nvPicPr>
          <p:cNvPr id="2" name="Picture 1">
            <a:extLst>
              <a:ext uri="{FF2B5EF4-FFF2-40B4-BE49-F238E27FC236}">
                <a16:creationId xmlns:a16="http://schemas.microsoft.com/office/drawing/2014/main" id="{E5FF7946-3AEB-9A90-AC97-43829C43FAC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01800" y="139700"/>
            <a:ext cx="5740400" cy="6578600"/>
          </a:xfrm>
          <a:prstGeom prst="rect">
            <a:avLst/>
          </a:prstGeom>
        </p:spPr>
      </p:pic>
    </p:spTree>
    <p:extLst>
      <p:ext uri="{BB962C8B-B14F-4D97-AF65-F5344CB8AC3E}">
        <p14:creationId xmlns:p14="http://schemas.microsoft.com/office/powerpoint/2010/main" val="1580597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1" presetClass="exit"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hidden"/>
                                      </p:to>
                                    </p:set>
                                  </p:childTnLst>
                                </p:cTn>
                              </p:par>
                              <p:par>
                                <p:cTn id="12" presetID="1" presetClass="exit" presetSubtype="0" fill="hold" nodeType="withEffect">
                                  <p:stCondLst>
                                    <p:cond delay="0"/>
                                  </p:stCondLst>
                                  <p:childTnLst>
                                    <p:set>
                                      <p:cBhvr>
                                        <p:cTn id="13" dur="1" fill="hold">
                                          <p:stCondLst>
                                            <p:cond delay="0"/>
                                          </p:stCondLst>
                                        </p:cTn>
                                        <p:tgtEl>
                                          <p:spTgt spid="3"/>
                                        </p:tgtEl>
                                        <p:attrNameLst>
                                          <p:attrName>style.visibility</p:attrName>
                                        </p:attrNameLst>
                                      </p:cBhvr>
                                      <p:to>
                                        <p:strVal val="hidden"/>
                                      </p:to>
                                    </p:set>
                                  </p:childTnLst>
                                </p:cTn>
                              </p:par>
                              <p:par>
                                <p:cTn id="14" presetID="1" presetClass="exit" presetSubtype="0" fill="hold" nodeType="withEffect">
                                  <p:stCondLst>
                                    <p:cond delay="0"/>
                                  </p:stCondLst>
                                  <p:childTnLst>
                                    <p:set>
                                      <p:cBhvr>
                                        <p:cTn id="15" dur="1" fill="hold">
                                          <p:stCondLst>
                                            <p:cond delay="0"/>
                                          </p:stCondLst>
                                        </p:cTn>
                                        <p:tgtEl>
                                          <p:spTgt spid="7">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684214" y="2930076"/>
            <a:ext cx="4036874" cy="1070874"/>
          </a:xfrm>
        </p:spPr>
        <p:txBody>
          <a:bodyPr/>
          <a:lstStyle/>
          <a:p>
            <a:r>
              <a:rPr lang="en-GB" dirty="0"/>
              <a:t>Top tips from </a:t>
            </a:r>
            <a:r>
              <a:rPr lang="en-GB" dirty="0" err="1">
                <a:solidFill>
                  <a:srgbClr val="79A3DC"/>
                </a:solidFill>
              </a:rPr>
              <a:t>CoRAY</a:t>
            </a:r>
            <a:endParaRPr lang="en-GB" dirty="0">
              <a:solidFill>
                <a:srgbClr val="79A3DC"/>
              </a:solidFill>
            </a:endParaRPr>
          </a:p>
        </p:txBody>
      </p:sp>
      <p:sp>
        <p:nvSpPr>
          <p:cNvPr id="4" name="Oval 3">
            <a:extLst>
              <a:ext uri="{FF2B5EF4-FFF2-40B4-BE49-F238E27FC236}">
                <a16:creationId xmlns:a16="http://schemas.microsoft.com/office/drawing/2014/main" id="{B675BCDA-B2F2-459F-F04A-B9BF8AE7CA7A}"/>
              </a:ext>
            </a:extLst>
          </p:cNvPr>
          <p:cNvSpPr/>
          <p:nvPr/>
        </p:nvSpPr>
        <p:spPr>
          <a:xfrm>
            <a:off x="5681611" y="15114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C11F"/>
              </a:solidFill>
            </a:endParaRPr>
          </a:p>
        </p:txBody>
      </p:sp>
      <p:sp>
        <p:nvSpPr>
          <p:cNvPr id="5" name="Oval 4">
            <a:extLst>
              <a:ext uri="{FF2B5EF4-FFF2-40B4-BE49-F238E27FC236}">
                <a16:creationId xmlns:a16="http://schemas.microsoft.com/office/drawing/2014/main" id="{259113AF-0508-447D-A08B-2BE96B1C549E}"/>
              </a:ext>
            </a:extLst>
          </p:cNvPr>
          <p:cNvSpPr/>
          <p:nvPr/>
        </p:nvSpPr>
        <p:spPr>
          <a:xfrm>
            <a:off x="5951611" y="17814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6" name="Picture 5" descr="Logo&#10;&#10;Description automatically generated">
            <a:extLst>
              <a:ext uri="{FF2B5EF4-FFF2-40B4-BE49-F238E27FC236}">
                <a16:creationId xmlns:a16="http://schemas.microsoft.com/office/drawing/2014/main" id="{74085975-C544-19BF-6FCF-409E9C2AC73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8797" y="2250311"/>
            <a:ext cx="1974888" cy="2584391"/>
          </a:xfrm>
          <a:prstGeom prst="rect">
            <a:avLst/>
          </a:prstGeom>
        </p:spPr>
      </p:pic>
    </p:spTree>
    <p:extLst>
      <p:ext uri="{BB962C8B-B14F-4D97-AF65-F5344CB8AC3E}">
        <p14:creationId xmlns:p14="http://schemas.microsoft.com/office/powerpoint/2010/main" val="27527784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36B69D4-8AEA-B68E-89E5-2F66E7A99899}"/>
              </a:ext>
            </a:extLst>
          </p:cNvPr>
          <p:cNvSpPr txBox="1"/>
          <p:nvPr/>
        </p:nvSpPr>
        <p:spPr>
          <a:xfrm>
            <a:off x="801179" y="2660902"/>
            <a:ext cx="568801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000" dirty="0">
                <a:solidFill>
                  <a:srgbClr val="005E84"/>
                </a:solidFill>
                <a:latin typeface="Roboto Slab"/>
                <a:ea typeface="+mn-lt"/>
                <a:cs typeface="+mn-lt"/>
              </a:rPr>
              <a:t>'It is sometimes easier to feel more like doing something if it is connected to something we really care about.</a:t>
            </a:r>
            <a:endParaRPr lang="en-US" sz="3000" dirty="0">
              <a:solidFill>
                <a:srgbClr val="005E84"/>
              </a:solidFill>
              <a:latin typeface="Roboto Slab"/>
              <a:ea typeface="Roboto Slab"/>
              <a:cs typeface="Roboto Slab"/>
            </a:endParaRPr>
          </a:p>
          <a:p>
            <a:endParaRPr lang="en-GB" sz="2400" dirty="0">
              <a:solidFill>
                <a:srgbClr val="005E84"/>
              </a:solidFill>
              <a:latin typeface="Roboto Slab"/>
              <a:ea typeface="+mn-lt"/>
              <a:cs typeface="+mn-lt"/>
            </a:endParaRPr>
          </a:p>
        </p:txBody>
      </p:sp>
      <p:pic>
        <p:nvPicPr>
          <p:cNvPr id="2" name="Picture 5">
            <a:extLst>
              <a:ext uri="{FF2B5EF4-FFF2-40B4-BE49-F238E27FC236}">
                <a16:creationId xmlns:a16="http://schemas.microsoft.com/office/drawing/2014/main" id="{71AFC7F1-61DF-77D6-5A1D-67151144828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3504" y="2170541"/>
            <a:ext cx="7238535" cy="2810732"/>
          </a:xfrm>
          <a:prstGeom prst="rect">
            <a:avLst/>
          </a:prstGeom>
        </p:spPr>
      </p:pic>
      <p:sp>
        <p:nvSpPr>
          <p:cNvPr id="4" name="Content Placeholder 6">
            <a:extLst>
              <a:ext uri="{FF2B5EF4-FFF2-40B4-BE49-F238E27FC236}">
                <a16:creationId xmlns:a16="http://schemas.microsoft.com/office/drawing/2014/main" id="{AF14155A-3EA0-E27C-7CC3-1F573C93C547}"/>
              </a:ext>
            </a:extLst>
          </p:cNvPr>
          <p:cNvSpPr txBox="1">
            <a:spLocks/>
          </p:cNvSpPr>
          <p:nvPr/>
        </p:nvSpPr>
        <p:spPr>
          <a:xfrm>
            <a:off x="2187322" y="1327177"/>
            <a:ext cx="6155499" cy="758825"/>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500" b="1" dirty="0">
                <a:latin typeface="Brown" pitchFamily="2" charset="0"/>
              </a:rPr>
              <a:t>top tip</a:t>
            </a:r>
          </a:p>
        </p:txBody>
      </p:sp>
      <p:sp>
        <p:nvSpPr>
          <p:cNvPr id="6" name="TextBox 5">
            <a:extLst>
              <a:ext uri="{FF2B5EF4-FFF2-40B4-BE49-F238E27FC236}">
                <a16:creationId xmlns:a16="http://schemas.microsoft.com/office/drawing/2014/main" id="{217E0D7B-512D-C39A-0F43-2A0670A377AC}"/>
              </a:ext>
            </a:extLst>
          </p:cNvPr>
          <p:cNvSpPr txBox="1"/>
          <p:nvPr/>
        </p:nvSpPr>
        <p:spPr>
          <a:xfrm>
            <a:off x="801180" y="2096884"/>
            <a:ext cx="4183866" cy="3046988"/>
          </a:xfrm>
          <a:prstGeom prst="rect">
            <a:avLst/>
          </a:prstGeom>
          <a:noFill/>
        </p:spPr>
        <p:txBody>
          <a:bodyPr wrap="square">
            <a:spAutoFit/>
          </a:bodyPr>
          <a:lstStyle/>
          <a:p>
            <a:r>
              <a:rPr lang="en-GB" sz="2400" dirty="0">
                <a:solidFill>
                  <a:srgbClr val="005E84"/>
                </a:solidFill>
                <a:latin typeface="Roboto Slab"/>
                <a:ea typeface="+mn-lt"/>
                <a:cs typeface="+mn-lt"/>
              </a:rPr>
              <a:t>For example, we may feel we can't be bothered to do anything but we care very much about our sister and it is her birthday coming up so we do go out to get her a card or, even better, we make her one'.</a:t>
            </a:r>
            <a:endParaRPr lang="en-US" sz="2400" dirty="0">
              <a:solidFill>
                <a:srgbClr val="005E84"/>
              </a:solidFill>
              <a:latin typeface="Roboto Slab"/>
              <a:ea typeface="Roboto Slab"/>
              <a:cs typeface="Roboto Slab"/>
            </a:endParaRPr>
          </a:p>
        </p:txBody>
      </p:sp>
      <p:pic>
        <p:nvPicPr>
          <p:cNvPr id="8" name="Picture 7" descr="A heart in a speech bubble&#10;&#10;Description automatically generated">
            <a:extLst>
              <a:ext uri="{FF2B5EF4-FFF2-40B4-BE49-F238E27FC236}">
                <a16:creationId xmlns:a16="http://schemas.microsoft.com/office/drawing/2014/main" id="{8754B6F5-A4EA-5EBC-B265-35A9289D91E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43145" y="2931703"/>
            <a:ext cx="2696994" cy="2264457"/>
          </a:xfrm>
          <a:prstGeom prst="rect">
            <a:avLst/>
          </a:prstGeom>
        </p:spPr>
      </p:pic>
      <p:pic>
        <p:nvPicPr>
          <p:cNvPr id="9" name="Picture 8" descr="Logo&#10;&#10;Description automatically generated">
            <a:extLst>
              <a:ext uri="{FF2B5EF4-FFF2-40B4-BE49-F238E27FC236}">
                <a16:creationId xmlns:a16="http://schemas.microsoft.com/office/drawing/2014/main" id="{6A37574D-DDA5-12B2-C505-CCDFF718979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1179" y="177725"/>
            <a:ext cx="1219200" cy="1595477"/>
          </a:xfrm>
          <a:prstGeom prst="rect">
            <a:avLst/>
          </a:prstGeom>
        </p:spPr>
      </p:pic>
      <p:grpSp>
        <p:nvGrpSpPr>
          <p:cNvPr id="14" name="Group 13">
            <a:extLst>
              <a:ext uri="{FF2B5EF4-FFF2-40B4-BE49-F238E27FC236}">
                <a16:creationId xmlns:a16="http://schemas.microsoft.com/office/drawing/2014/main" id="{35E8548C-8367-235D-BE71-C36298321E81}"/>
              </a:ext>
            </a:extLst>
          </p:cNvPr>
          <p:cNvGrpSpPr/>
          <p:nvPr/>
        </p:nvGrpSpPr>
        <p:grpSpPr>
          <a:xfrm>
            <a:off x="5681611" y="1511400"/>
            <a:ext cx="4140000" cy="4140000"/>
            <a:chOff x="5681611" y="1511400"/>
            <a:chExt cx="4140000" cy="4140000"/>
          </a:xfrm>
        </p:grpSpPr>
        <p:sp>
          <p:nvSpPr>
            <p:cNvPr id="12" name="Oval 11">
              <a:extLst>
                <a:ext uri="{FF2B5EF4-FFF2-40B4-BE49-F238E27FC236}">
                  <a16:creationId xmlns:a16="http://schemas.microsoft.com/office/drawing/2014/main" id="{52B287DB-257A-6E54-0E9B-720D8A3F7013}"/>
                </a:ext>
              </a:extLst>
            </p:cNvPr>
            <p:cNvSpPr/>
            <p:nvPr/>
          </p:nvSpPr>
          <p:spPr>
            <a:xfrm>
              <a:off x="5681611" y="15114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C11F"/>
                </a:solidFill>
              </a:endParaRPr>
            </a:p>
          </p:txBody>
        </p:sp>
        <p:sp>
          <p:nvSpPr>
            <p:cNvPr id="13" name="Oval 12">
              <a:extLst>
                <a:ext uri="{FF2B5EF4-FFF2-40B4-BE49-F238E27FC236}">
                  <a16:creationId xmlns:a16="http://schemas.microsoft.com/office/drawing/2014/main" id="{83C8BC1A-4473-932B-DB09-89294B35BF93}"/>
                </a:ext>
              </a:extLst>
            </p:cNvPr>
            <p:cNvSpPr/>
            <p:nvPr/>
          </p:nvSpPr>
          <p:spPr>
            <a:xfrm>
              <a:off x="5951611" y="17814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7" name="Picture 6" descr="A cartoon of a person holding a book&#10;&#10;Description automatically generated">
              <a:extLst>
                <a:ext uri="{FF2B5EF4-FFF2-40B4-BE49-F238E27FC236}">
                  <a16:creationId xmlns:a16="http://schemas.microsoft.com/office/drawing/2014/main" id="{CF5098ED-BABE-FC54-1BBD-1C72BED3145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43145" y="2356002"/>
              <a:ext cx="2486046" cy="2486046"/>
            </a:xfrm>
            <a:prstGeom prst="rect">
              <a:avLst/>
            </a:prstGeom>
          </p:spPr>
        </p:pic>
      </p:grpSp>
    </p:spTree>
    <p:extLst>
      <p:ext uri="{BB962C8B-B14F-4D97-AF65-F5344CB8AC3E}">
        <p14:creationId xmlns:p14="http://schemas.microsoft.com/office/powerpoint/2010/main" val="2757159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2"/>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8"/>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Text, chat or text message&#10;&#10;Description automatically generated">
            <a:extLst>
              <a:ext uri="{FF2B5EF4-FFF2-40B4-BE49-F238E27FC236}">
                <a16:creationId xmlns:a16="http://schemas.microsoft.com/office/drawing/2014/main" id="{AB2FDD3A-593B-F6A5-49EC-D5F564C6F16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025" y="2241893"/>
            <a:ext cx="4712541" cy="3586722"/>
          </a:xfrm>
          <a:prstGeom prst="rect">
            <a:avLst/>
          </a:prstGeom>
        </p:spPr>
      </p:pic>
      <p:sp>
        <p:nvSpPr>
          <p:cNvPr id="5" name="Content Placeholder 6">
            <a:extLst>
              <a:ext uri="{FF2B5EF4-FFF2-40B4-BE49-F238E27FC236}">
                <a16:creationId xmlns:a16="http://schemas.microsoft.com/office/drawing/2014/main" id="{20128AA8-0163-068B-8C3A-7E920F72BB06}"/>
              </a:ext>
            </a:extLst>
          </p:cNvPr>
          <p:cNvSpPr txBox="1">
            <a:spLocks/>
          </p:cNvSpPr>
          <p:nvPr/>
        </p:nvSpPr>
        <p:spPr>
          <a:xfrm>
            <a:off x="2078774" y="1270990"/>
            <a:ext cx="6155499" cy="758825"/>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500" b="1" dirty="0">
                <a:latin typeface="Brown" pitchFamily="2" charset="0"/>
              </a:rPr>
              <a:t>top tip</a:t>
            </a:r>
          </a:p>
        </p:txBody>
      </p:sp>
      <p:grpSp>
        <p:nvGrpSpPr>
          <p:cNvPr id="10" name="Group 9">
            <a:extLst>
              <a:ext uri="{FF2B5EF4-FFF2-40B4-BE49-F238E27FC236}">
                <a16:creationId xmlns:a16="http://schemas.microsoft.com/office/drawing/2014/main" id="{D9DFECFD-DD65-881A-1ACD-43C9C1AADA98}"/>
              </a:ext>
            </a:extLst>
          </p:cNvPr>
          <p:cNvGrpSpPr/>
          <p:nvPr/>
        </p:nvGrpSpPr>
        <p:grpSpPr>
          <a:xfrm>
            <a:off x="958548" y="2267660"/>
            <a:ext cx="5655628" cy="2974975"/>
            <a:chOff x="836612" y="1676400"/>
            <a:chExt cx="6155499" cy="2637485"/>
          </a:xfrm>
        </p:grpSpPr>
        <p:pic>
          <p:nvPicPr>
            <p:cNvPr id="8" name="Picture 5" descr="Text, letter&#10;&#10;Description automatically generated">
              <a:extLst>
                <a:ext uri="{FF2B5EF4-FFF2-40B4-BE49-F238E27FC236}">
                  <a16:creationId xmlns:a16="http://schemas.microsoft.com/office/drawing/2014/main" id="{609CA6EC-4569-10BE-11D6-9998731348A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6612" y="1676400"/>
              <a:ext cx="6155499" cy="2438400"/>
            </a:xfrm>
            <a:prstGeom prst="rect">
              <a:avLst/>
            </a:prstGeom>
          </p:spPr>
        </p:pic>
        <p:pic>
          <p:nvPicPr>
            <p:cNvPr id="9" name="Picture 5" descr="Text, letter&#10;&#10;Description automatically generated">
              <a:extLst>
                <a:ext uri="{FF2B5EF4-FFF2-40B4-BE49-F238E27FC236}">
                  <a16:creationId xmlns:a16="http://schemas.microsoft.com/office/drawing/2014/main" id="{9D2883EF-7908-4CD1-4B01-147D34C6782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36612" y="4054830"/>
              <a:ext cx="6155499" cy="259055"/>
            </a:xfrm>
            <a:prstGeom prst="rect">
              <a:avLst/>
            </a:prstGeom>
          </p:spPr>
        </p:pic>
      </p:grpSp>
      <p:grpSp>
        <p:nvGrpSpPr>
          <p:cNvPr id="21" name="Group 20">
            <a:extLst>
              <a:ext uri="{FF2B5EF4-FFF2-40B4-BE49-F238E27FC236}">
                <a16:creationId xmlns:a16="http://schemas.microsoft.com/office/drawing/2014/main" id="{A017A1C3-627B-8CA6-E75D-BEC28CF61EEC}"/>
              </a:ext>
            </a:extLst>
          </p:cNvPr>
          <p:cNvGrpSpPr/>
          <p:nvPr/>
        </p:nvGrpSpPr>
        <p:grpSpPr>
          <a:xfrm>
            <a:off x="775652" y="2254988"/>
            <a:ext cx="6021421" cy="2883590"/>
            <a:chOff x="684212" y="3911674"/>
            <a:chExt cx="6155499" cy="2181152"/>
          </a:xfrm>
        </p:grpSpPr>
        <p:pic>
          <p:nvPicPr>
            <p:cNvPr id="4" name="Picture 5" descr="Text, letter&#10;&#10;Description automatically generated">
              <a:extLst>
                <a:ext uri="{FF2B5EF4-FFF2-40B4-BE49-F238E27FC236}">
                  <a16:creationId xmlns:a16="http://schemas.microsoft.com/office/drawing/2014/main" id="{E31AB7A8-F3D2-8DDB-1505-9CF6593CDEE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84212" y="4180615"/>
              <a:ext cx="6155499" cy="1825625"/>
            </a:xfrm>
            <a:prstGeom prst="rect">
              <a:avLst/>
            </a:prstGeom>
          </p:spPr>
        </p:pic>
        <p:grpSp>
          <p:nvGrpSpPr>
            <p:cNvPr id="18" name="Group 17">
              <a:extLst>
                <a:ext uri="{FF2B5EF4-FFF2-40B4-BE49-F238E27FC236}">
                  <a16:creationId xmlns:a16="http://schemas.microsoft.com/office/drawing/2014/main" id="{55032FA9-811B-DAD8-6702-7A10066BDBC3}"/>
                </a:ext>
              </a:extLst>
            </p:cNvPr>
            <p:cNvGrpSpPr/>
            <p:nvPr/>
          </p:nvGrpSpPr>
          <p:grpSpPr>
            <a:xfrm>
              <a:off x="684212" y="3911674"/>
              <a:ext cx="6155499" cy="2181152"/>
              <a:chOff x="836612" y="1676400"/>
              <a:chExt cx="6155499" cy="2637485"/>
            </a:xfrm>
          </p:grpSpPr>
          <p:pic>
            <p:nvPicPr>
              <p:cNvPr id="19" name="Picture 5" descr="Text, letter&#10;&#10;Description automatically generated">
                <a:extLst>
                  <a:ext uri="{FF2B5EF4-FFF2-40B4-BE49-F238E27FC236}">
                    <a16:creationId xmlns:a16="http://schemas.microsoft.com/office/drawing/2014/main" id="{A79D4722-A1F7-A806-268C-BC8ECF81C35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36612" y="1676400"/>
                <a:ext cx="6155499" cy="380255"/>
              </a:xfrm>
              <a:prstGeom prst="rect">
                <a:avLst/>
              </a:prstGeom>
            </p:spPr>
          </p:pic>
          <p:pic>
            <p:nvPicPr>
              <p:cNvPr id="20" name="Picture 5" descr="Text, letter&#10;&#10;Description automatically generated">
                <a:extLst>
                  <a:ext uri="{FF2B5EF4-FFF2-40B4-BE49-F238E27FC236}">
                    <a16:creationId xmlns:a16="http://schemas.microsoft.com/office/drawing/2014/main" id="{7A528C05-5AFC-8750-27C3-F2626630604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36612" y="4054830"/>
                <a:ext cx="6155499" cy="259055"/>
              </a:xfrm>
              <a:prstGeom prst="rect">
                <a:avLst/>
              </a:prstGeom>
            </p:spPr>
          </p:pic>
        </p:grpSp>
      </p:grpSp>
      <p:pic>
        <p:nvPicPr>
          <p:cNvPr id="24" name="Picture 23" descr="Logo&#10;&#10;Description automatically generated">
            <a:extLst>
              <a:ext uri="{FF2B5EF4-FFF2-40B4-BE49-F238E27FC236}">
                <a16:creationId xmlns:a16="http://schemas.microsoft.com/office/drawing/2014/main" id="{E9807ADE-7A2E-E132-2720-3DD8735B58C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75652" y="123947"/>
            <a:ext cx="1219200" cy="1595477"/>
          </a:xfrm>
          <a:prstGeom prst="rect">
            <a:avLst/>
          </a:prstGeom>
        </p:spPr>
      </p:pic>
    </p:spTree>
    <p:extLst>
      <p:ext uri="{BB962C8B-B14F-4D97-AF65-F5344CB8AC3E}">
        <p14:creationId xmlns:p14="http://schemas.microsoft.com/office/powerpoint/2010/main" val="112665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7B3C45C6-7550-074D-93F6-F64880A8E4E6}"/>
              </a:ext>
            </a:extLst>
          </p:cNvPr>
          <p:cNvSpPr>
            <a:spLocks noGrp="1"/>
          </p:cNvSpPr>
          <p:nvPr>
            <p:ph type="ctrTitle"/>
          </p:nvPr>
        </p:nvSpPr>
        <p:spPr/>
        <p:txBody>
          <a:bodyPr anchor="t" anchorCtr="0"/>
          <a:lstStyle/>
          <a:p>
            <a:r>
              <a:rPr lang="en-GB" dirty="0">
                <a:latin typeface="Brown" pitchFamily="2" charset="0"/>
              </a:rPr>
              <a:t>Working together…</a:t>
            </a:r>
          </a:p>
        </p:txBody>
      </p:sp>
      <p:sp>
        <p:nvSpPr>
          <p:cNvPr id="20" name="Subtitle 19">
            <a:extLst>
              <a:ext uri="{FF2B5EF4-FFF2-40B4-BE49-F238E27FC236}">
                <a16:creationId xmlns:a16="http://schemas.microsoft.com/office/drawing/2014/main" id="{1494D223-5320-23EC-5897-AAD541ECF0F9}"/>
              </a:ext>
            </a:extLst>
          </p:cNvPr>
          <p:cNvSpPr>
            <a:spLocks noGrp="1"/>
          </p:cNvSpPr>
          <p:nvPr>
            <p:ph type="subTitle" idx="1"/>
          </p:nvPr>
        </p:nvSpPr>
        <p:spPr/>
        <p:txBody>
          <a:bodyPr/>
          <a:lstStyle/>
          <a:p>
            <a:endParaRPr lang="en-GB"/>
          </a:p>
        </p:txBody>
      </p:sp>
      <p:sp>
        <p:nvSpPr>
          <p:cNvPr id="5" name="Content Placeholder 2">
            <a:extLst>
              <a:ext uri="{FF2B5EF4-FFF2-40B4-BE49-F238E27FC236}">
                <a16:creationId xmlns:a16="http://schemas.microsoft.com/office/drawing/2014/main" id="{5434FE62-357A-CCF0-F630-C7C36017448F}"/>
              </a:ext>
            </a:extLst>
          </p:cNvPr>
          <p:cNvSpPr txBox="1">
            <a:spLocks/>
          </p:cNvSpPr>
          <p:nvPr/>
        </p:nvSpPr>
        <p:spPr>
          <a:xfrm>
            <a:off x="793787" y="2943266"/>
            <a:ext cx="5135384" cy="4525963"/>
          </a:xfrm>
          <a:prstGeom prst="rect">
            <a:avLst/>
          </a:prstGeom>
        </p:spPr>
        <p:txBody>
          <a:bodyPr vert="horz" lIns="0" tIns="0" rIns="0" bIns="0" rtlCol="0" anchor="t">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Brown-RegularItalic" pitchFamily="2" charset="77"/>
                <a:ea typeface="Roboto Slab Light" pitchFamily="2" charset="0"/>
                <a:cs typeface="+mn-cs"/>
              </a:defRPr>
            </a:lvl1pPr>
            <a:lvl2pPr marL="457200" indent="0" algn="ctr" defTabSz="720000" rtl="0" eaLnBrk="1" latinLnBrk="0" hangingPunct="1">
              <a:lnSpc>
                <a:spcPct val="100000"/>
              </a:lnSpc>
              <a:spcBef>
                <a:spcPts val="0"/>
              </a:spcBef>
              <a:spcAft>
                <a:spcPts val="600"/>
              </a:spcAft>
              <a:buFont typeface="Arial" panose="020B0604020202020204" pitchFamily="34" charset="0"/>
              <a:buNone/>
              <a:defRPr sz="2000" b="0" i="0" kern="1200" baseline="0">
                <a:solidFill>
                  <a:srgbClr val="005E84"/>
                </a:solidFill>
                <a:latin typeface="Roboto Slab Light" pitchFamily="2" charset="0"/>
                <a:ea typeface="Roboto Slab Light" pitchFamily="2" charset="0"/>
                <a:cs typeface="+mn-cs"/>
              </a:defRPr>
            </a:lvl2pPr>
            <a:lvl3pPr marL="914400" indent="0" algn="ctr" defTabSz="720000" rtl="0" eaLnBrk="1" latinLnBrk="0" hangingPunct="1">
              <a:lnSpc>
                <a:spcPct val="90000"/>
              </a:lnSpc>
              <a:spcBef>
                <a:spcPts val="500"/>
              </a:spcBef>
              <a:buFont typeface="Arial" panose="020B0604020202020204" pitchFamily="34" charset="0"/>
              <a:buNone/>
              <a:defRPr sz="1800" b="0" i="0" kern="1200" baseline="0">
                <a:solidFill>
                  <a:srgbClr val="005E84"/>
                </a:solidFill>
                <a:latin typeface="Brown-RegularItalic" pitchFamily="2" charset="77"/>
                <a:ea typeface="+mn-ea"/>
                <a:cs typeface="+mn-cs"/>
              </a:defRPr>
            </a:lvl3pPr>
            <a:lvl4pPr marL="1371600" indent="0" algn="ctr" defTabSz="720000" rtl="0" eaLnBrk="1" latinLnBrk="0" hangingPunct="1">
              <a:lnSpc>
                <a:spcPct val="90000"/>
              </a:lnSpc>
              <a:spcBef>
                <a:spcPts val="500"/>
              </a:spcBef>
              <a:buFont typeface="Arial" panose="020B0604020202020204" pitchFamily="34" charset="0"/>
              <a:buNone/>
              <a:defRPr sz="1600" b="0" i="0" kern="1200" baseline="0">
                <a:solidFill>
                  <a:srgbClr val="005E84"/>
                </a:solidFill>
                <a:latin typeface="Brown-RegularItalic" pitchFamily="2" charset="77"/>
                <a:ea typeface="+mn-ea"/>
                <a:cs typeface="+mn-cs"/>
              </a:defRPr>
            </a:lvl4pPr>
            <a:lvl5pPr marL="1828800" indent="0" algn="ctr" defTabSz="720000" rtl="0" eaLnBrk="1" latinLnBrk="0" hangingPunct="1">
              <a:lnSpc>
                <a:spcPct val="90000"/>
              </a:lnSpc>
              <a:spcBef>
                <a:spcPts val="500"/>
              </a:spcBef>
              <a:buFont typeface="Arial" panose="020B0604020202020204" pitchFamily="34" charset="0"/>
              <a:buNone/>
              <a:defRPr sz="1600" b="0" i="0" kern="1200" baseline="0">
                <a:solidFill>
                  <a:srgbClr val="005E84"/>
                </a:solidFill>
                <a:latin typeface="Brown-RegularItalic"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720000" rtl="0" eaLnBrk="1" fontAlgn="auto" latinLnBrk="0" hangingPunct="1">
              <a:lnSpc>
                <a:spcPct val="100000"/>
              </a:lnSpc>
              <a:spcBef>
                <a:spcPts val="0"/>
              </a:spcBef>
              <a:spcAft>
                <a:spcPts val="600"/>
              </a:spcAft>
              <a:buClrTx/>
              <a:buSzTx/>
              <a:buFontTx/>
              <a:buNone/>
              <a:tabLst/>
              <a:defRPr/>
            </a:pPr>
            <a:r>
              <a:rPr kumimoji="0" lang="en-GB" sz="3000" b="0" i="0" u="none" strike="noStrike" kern="1200" cap="none" spc="0" normalizeH="0" baseline="0" noProof="0" dirty="0">
                <a:ln>
                  <a:noFill/>
                </a:ln>
                <a:solidFill>
                  <a:srgbClr val="005E84"/>
                </a:solidFill>
                <a:effectLst/>
                <a:uLnTx/>
                <a:uFillTx/>
                <a:latin typeface="Roboto Slab" pitchFamily="2" charset="0"/>
                <a:ea typeface="Roboto Slab" pitchFamily="2" charset="0"/>
                <a:cs typeface="Roboto Slab"/>
              </a:rPr>
              <a:t>Be kind to each other.</a:t>
            </a:r>
            <a:endParaRPr kumimoji="0" lang="en-US" sz="3000" b="0" i="0" u="none" strike="noStrike" kern="1200" cap="none" spc="0" normalizeH="0" baseline="0" noProof="0" dirty="0">
              <a:ln>
                <a:noFill/>
              </a:ln>
              <a:solidFill>
                <a:srgbClr val="005E84"/>
              </a:solidFill>
              <a:effectLst/>
              <a:uLnTx/>
              <a:uFillTx/>
              <a:latin typeface="Roboto Slab" pitchFamily="2" charset="0"/>
              <a:ea typeface="Roboto Slab" pitchFamily="2" charset="0"/>
              <a:cs typeface="Roboto Slab"/>
            </a:endParaRPr>
          </a:p>
          <a:p>
            <a:pPr marL="342900" marR="0" lvl="0" indent="-342900" algn="l" defTabSz="7200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005E84"/>
              </a:solidFill>
              <a:effectLst/>
              <a:uLnTx/>
              <a:uFillTx/>
              <a:latin typeface="Roboto Slab"/>
              <a:ea typeface="Roboto Slab Light" pitchFamily="2" charset="0"/>
              <a:cs typeface="Roboto Slab"/>
            </a:endParaRPr>
          </a:p>
          <a:p>
            <a:pPr marL="342900" marR="0" lvl="0" indent="-342900" algn="l" defTabSz="7200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005E84"/>
              </a:solidFill>
              <a:effectLst/>
              <a:uLnTx/>
              <a:uFillTx/>
              <a:latin typeface="Roboto Slab"/>
              <a:ea typeface="Roboto Slab Light" pitchFamily="2" charset="0"/>
              <a:cs typeface="Roboto Slab"/>
            </a:endParaRPr>
          </a:p>
          <a:p>
            <a:pPr marL="342900" marR="0" lvl="0" indent="-342900" algn="l" defTabSz="7200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2200" b="1" i="0" u="none" strike="noStrike" kern="1200" cap="none" spc="0" normalizeH="0" baseline="0" noProof="0" dirty="0">
              <a:ln>
                <a:noFill/>
              </a:ln>
              <a:solidFill>
                <a:srgbClr val="005E84"/>
              </a:solidFill>
              <a:effectLst/>
              <a:uLnTx/>
              <a:uFillTx/>
              <a:latin typeface="Brown-RegularItalic" pitchFamily="2" charset="77"/>
              <a:ea typeface="Roboto Slab Light" pitchFamily="2" charset="0"/>
              <a:cs typeface="+mn-cs"/>
            </a:endParaRPr>
          </a:p>
          <a:p>
            <a:pPr marL="0" marR="0" lvl="0" indent="0" algn="l" defTabSz="720000" rtl="0" eaLnBrk="1" fontAlgn="auto" latinLnBrk="0" hangingPunct="1">
              <a:lnSpc>
                <a:spcPct val="100000"/>
              </a:lnSpc>
              <a:spcBef>
                <a:spcPts val="0"/>
              </a:spcBef>
              <a:spcAft>
                <a:spcPts val="600"/>
              </a:spcAft>
              <a:buClrTx/>
              <a:buSzTx/>
              <a:buFontTx/>
              <a:buNone/>
              <a:tabLst/>
              <a:defRPr/>
            </a:pPr>
            <a:endParaRPr kumimoji="0" lang="en-GB" sz="2200" b="1" i="0" u="none" strike="noStrike" kern="1200" cap="none" spc="0" normalizeH="0" baseline="0" noProof="0" dirty="0">
              <a:ln>
                <a:noFill/>
              </a:ln>
              <a:solidFill>
                <a:srgbClr val="005E84"/>
              </a:solidFill>
              <a:effectLst/>
              <a:uLnTx/>
              <a:uFillTx/>
              <a:latin typeface="Brown-RegularItalic" pitchFamily="2" charset="77"/>
              <a:ea typeface="Roboto Slab Light" pitchFamily="2" charset="0"/>
              <a:cs typeface="+mn-cs"/>
            </a:endParaRPr>
          </a:p>
        </p:txBody>
      </p:sp>
      <p:sp>
        <p:nvSpPr>
          <p:cNvPr id="6" name="Oval 5">
            <a:extLst>
              <a:ext uri="{FF2B5EF4-FFF2-40B4-BE49-F238E27FC236}">
                <a16:creationId xmlns:a16="http://schemas.microsoft.com/office/drawing/2014/main" id="{97398A6F-072F-628F-1635-6CD416409AAF}"/>
              </a:ext>
            </a:extLst>
          </p:cNvPr>
          <p:cNvSpPr/>
          <p:nvPr/>
        </p:nvSpPr>
        <p:spPr>
          <a:xfrm>
            <a:off x="5540824" y="1346439"/>
            <a:ext cx="4140000" cy="4140000"/>
          </a:xfrm>
          <a:prstGeom prst="ellipse">
            <a:avLst/>
          </a:prstGeom>
          <a:solidFill>
            <a:srgbClr val="769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54C30600-2124-69FC-5DCB-BE7EC39D515B}"/>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0</a:t>
            </a:r>
          </a:p>
        </p:txBody>
      </p:sp>
      <p:sp>
        <p:nvSpPr>
          <p:cNvPr id="3" name="TextBox 2">
            <a:extLst>
              <a:ext uri="{FF2B5EF4-FFF2-40B4-BE49-F238E27FC236}">
                <a16:creationId xmlns:a16="http://schemas.microsoft.com/office/drawing/2014/main" id="{D1CC85F0-BD1C-9BA0-A71E-91A483DDECC8}"/>
              </a:ext>
            </a:extLst>
          </p:cNvPr>
          <p:cNvSpPr txBox="1"/>
          <p:nvPr/>
        </p:nvSpPr>
        <p:spPr>
          <a:xfrm>
            <a:off x="668600" y="2921170"/>
            <a:ext cx="4835768" cy="1015663"/>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000" b="0" i="0" u="none" strike="noStrike" kern="1200" cap="none" spc="0" normalizeH="0" baseline="0" noProof="0" dirty="0">
                <a:ln>
                  <a:noFill/>
                </a:ln>
                <a:solidFill>
                  <a:srgbClr val="005E84"/>
                </a:solidFill>
                <a:effectLst/>
                <a:uLnTx/>
                <a:uFillTx/>
                <a:latin typeface="Roboto Slab" pitchFamily="2" charset="0"/>
                <a:ea typeface="Roboto Slab" pitchFamily="2" charset="0"/>
                <a:cs typeface="Roboto Slab"/>
              </a:rPr>
              <a:t>If you don't want to share you don't have to.</a:t>
            </a:r>
          </a:p>
        </p:txBody>
      </p:sp>
      <p:sp>
        <p:nvSpPr>
          <p:cNvPr id="8" name="TextBox 7">
            <a:extLst>
              <a:ext uri="{FF2B5EF4-FFF2-40B4-BE49-F238E27FC236}">
                <a16:creationId xmlns:a16="http://schemas.microsoft.com/office/drawing/2014/main" id="{04978352-890A-2FBC-F4EF-84C1537F249A}"/>
              </a:ext>
            </a:extLst>
          </p:cNvPr>
          <p:cNvSpPr txBox="1"/>
          <p:nvPr/>
        </p:nvSpPr>
        <p:spPr>
          <a:xfrm>
            <a:off x="688670" y="2941044"/>
            <a:ext cx="4835768" cy="1015663"/>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000" b="0" i="0" u="none" strike="noStrike" kern="1200" cap="none" spc="0" normalizeH="0" baseline="0" noProof="0" dirty="0">
                <a:ln>
                  <a:noFill/>
                </a:ln>
                <a:solidFill>
                  <a:srgbClr val="005E84"/>
                </a:solidFill>
                <a:effectLst/>
                <a:uLnTx/>
                <a:uFillTx/>
                <a:latin typeface="Roboto Slab" pitchFamily="2" charset="0"/>
                <a:ea typeface="Roboto Slab" pitchFamily="2" charset="0"/>
                <a:cs typeface="Roboto Slab"/>
              </a:rPr>
              <a:t>Listen to the person talking. </a:t>
            </a:r>
            <a:endParaRPr kumimoji="0" lang="en-US" sz="3000" b="0" i="0" u="none" strike="noStrike" kern="1200" cap="none" spc="0" normalizeH="0" baseline="0" noProof="0" dirty="0">
              <a:ln>
                <a:noFill/>
              </a:ln>
              <a:solidFill>
                <a:srgbClr val="005E84"/>
              </a:solidFill>
              <a:effectLst/>
              <a:uLnTx/>
              <a:uFillTx/>
              <a:latin typeface="Roboto Slab" pitchFamily="2" charset="0"/>
              <a:ea typeface="Roboto Slab" pitchFamily="2" charset="0"/>
              <a:cs typeface="Roboto Slab"/>
            </a:endParaRPr>
          </a:p>
        </p:txBody>
      </p:sp>
      <p:sp>
        <p:nvSpPr>
          <p:cNvPr id="11" name="TextBox 10">
            <a:extLst>
              <a:ext uri="{FF2B5EF4-FFF2-40B4-BE49-F238E27FC236}">
                <a16:creationId xmlns:a16="http://schemas.microsoft.com/office/drawing/2014/main" id="{CAB5A5BE-DD26-93AF-6475-2E23FD7F0578}"/>
              </a:ext>
            </a:extLst>
          </p:cNvPr>
          <p:cNvSpPr txBox="1"/>
          <p:nvPr/>
        </p:nvSpPr>
        <p:spPr>
          <a:xfrm>
            <a:off x="691385" y="2897298"/>
            <a:ext cx="4835768" cy="1015663"/>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000" b="0" i="0" u="none" strike="noStrike" kern="1200" cap="none" spc="0" normalizeH="0" baseline="0" noProof="0" dirty="0">
                <a:ln>
                  <a:noFill/>
                </a:ln>
                <a:solidFill>
                  <a:srgbClr val="005E84"/>
                </a:solidFill>
                <a:effectLst/>
                <a:uLnTx/>
                <a:uFillTx/>
                <a:latin typeface="Roboto Slab" pitchFamily="2" charset="0"/>
                <a:ea typeface="Roboto Slab" pitchFamily="2" charset="0"/>
                <a:cs typeface="Roboto Slab"/>
              </a:rPr>
              <a:t>Put your hands up to share your ideas.</a:t>
            </a:r>
            <a:endParaRPr kumimoji="0" lang="en-US" sz="3000" b="0" i="0" u="none" strike="noStrike" kern="1200" cap="none" spc="0" normalizeH="0" baseline="0" noProof="0" dirty="0">
              <a:ln>
                <a:noFill/>
              </a:ln>
              <a:solidFill>
                <a:srgbClr val="005E84"/>
              </a:solidFill>
              <a:effectLst/>
              <a:uLnTx/>
              <a:uFillTx/>
              <a:latin typeface="Roboto Slab" pitchFamily="2" charset="0"/>
              <a:ea typeface="Roboto Slab" pitchFamily="2" charset="0"/>
              <a:cs typeface="Roboto Slab"/>
            </a:endParaRPr>
          </a:p>
        </p:txBody>
      </p:sp>
      <p:sp>
        <p:nvSpPr>
          <p:cNvPr id="17" name="TextBox 16">
            <a:extLst>
              <a:ext uri="{FF2B5EF4-FFF2-40B4-BE49-F238E27FC236}">
                <a16:creationId xmlns:a16="http://schemas.microsoft.com/office/drawing/2014/main" id="{5AF91836-4EE3-FBD8-8094-22FF24806CFD}"/>
              </a:ext>
            </a:extLst>
          </p:cNvPr>
          <p:cNvSpPr txBox="1"/>
          <p:nvPr/>
        </p:nvSpPr>
        <p:spPr>
          <a:xfrm>
            <a:off x="726948" y="2388709"/>
            <a:ext cx="4841630" cy="193899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000" b="0" i="0" u="none" strike="noStrike" kern="1200" cap="none" spc="0" normalizeH="0" baseline="0" noProof="0" dirty="0">
                <a:ln>
                  <a:noFill/>
                </a:ln>
                <a:solidFill>
                  <a:srgbClr val="005E84"/>
                </a:solidFill>
                <a:effectLst/>
                <a:uLnTx/>
                <a:uFillTx/>
                <a:latin typeface="Roboto Slab"/>
                <a:ea typeface="Roboto Slab"/>
                <a:cs typeface="Roboto Slab"/>
              </a:rPr>
              <a:t>If you feel comfortable, it is good to talk about your own experiences but not other people’s.</a:t>
            </a:r>
          </a:p>
        </p:txBody>
      </p:sp>
      <p:sp>
        <p:nvSpPr>
          <p:cNvPr id="18" name="TextBox 17">
            <a:extLst>
              <a:ext uri="{FF2B5EF4-FFF2-40B4-BE49-F238E27FC236}">
                <a16:creationId xmlns:a16="http://schemas.microsoft.com/office/drawing/2014/main" id="{8E4966D1-4D77-E194-B691-BDA21794507B}"/>
              </a:ext>
            </a:extLst>
          </p:cNvPr>
          <p:cNvSpPr txBox="1"/>
          <p:nvPr/>
        </p:nvSpPr>
        <p:spPr>
          <a:xfrm>
            <a:off x="687547" y="2434677"/>
            <a:ext cx="4968437" cy="193899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000" b="0" i="0" u="none" strike="noStrike" kern="1200" cap="none" spc="0" normalizeH="0" baseline="0" noProof="0" dirty="0">
                <a:ln>
                  <a:noFill/>
                </a:ln>
                <a:solidFill>
                  <a:srgbClr val="005E84"/>
                </a:solidFill>
                <a:effectLst/>
                <a:uLnTx/>
                <a:uFillTx/>
                <a:latin typeface="Roboto Slab" pitchFamily="2" charset="0"/>
                <a:ea typeface="Roboto Slab" pitchFamily="2" charset="0"/>
                <a:cs typeface="Roboto Slab"/>
              </a:rPr>
              <a:t>If you have a question, do ask as others may be thinking the same thing.</a:t>
            </a:r>
            <a:endParaRPr kumimoji="0" lang="en-US" sz="3000" b="0" i="0" u="none" strike="noStrike" kern="1200" cap="none" spc="0" normalizeH="0" baseline="0" noProof="0" dirty="0">
              <a:ln>
                <a:noFill/>
              </a:ln>
              <a:solidFill>
                <a:srgbClr val="005E84"/>
              </a:solidFill>
              <a:effectLst/>
              <a:uLnTx/>
              <a:uFillTx/>
              <a:latin typeface="Roboto Slab" pitchFamily="2" charset="0"/>
              <a:ea typeface="Roboto Slab" pitchFamily="2" charset="0"/>
              <a:cs typeface="Roboto Slab"/>
            </a:endParaRPr>
          </a:p>
        </p:txBody>
      </p:sp>
      <p:sp>
        <p:nvSpPr>
          <p:cNvPr id="19" name="Content Placeholder 2">
            <a:extLst>
              <a:ext uri="{FF2B5EF4-FFF2-40B4-BE49-F238E27FC236}">
                <a16:creationId xmlns:a16="http://schemas.microsoft.com/office/drawing/2014/main" id="{6585EDCE-4C46-A775-D64D-652A99304BF2}"/>
              </a:ext>
            </a:extLst>
          </p:cNvPr>
          <p:cNvSpPr txBox="1">
            <a:spLocks/>
          </p:cNvSpPr>
          <p:nvPr/>
        </p:nvSpPr>
        <p:spPr>
          <a:xfrm>
            <a:off x="764788" y="2399188"/>
            <a:ext cx="4844998" cy="3906710"/>
          </a:xfrm>
          <a:prstGeom prst="rect">
            <a:avLst/>
          </a:prstGeom>
        </p:spPr>
        <p:txBody>
          <a:bodyPr vert="horz" lIns="0" tIns="0" rIns="0" bIns="0" rtlCol="0" anchor="t">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Brown-RegularItalic" pitchFamily="2" charset="77"/>
                <a:ea typeface="Roboto Slab Light" pitchFamily="2" charset="0"/>
                <a:cs typeface="+mn-cs"/>
              </a:defRPr>
            </a:lvl1pPr>
            <a:lvl2pPr marL="457200" indent="0" algn="ctr" defTabSz="720000" rtl="0" eaLnBrk="1" latinLnBrk="0" hangingPunct="1">
              <a:lnSpc>
                <a:spcPct val="100000"/>
              </a:lnSpc>
              <a:spcBef>
                <a:spcPts val="0"/>
              </a:spcBef>
              <a:spcAft>
                <a:spcPts val="600"/>
              </a:spcAft>
              <a:buFont typeface="Arial" panose="020B0604020202020204" pitchFamily="34" charset="0"/>
              <a:buNone/>
              <a:defRPr sz="2000" b="0" i="0" kern="1200" baseline="0">
                <a:solidFill>
                  <a:srgbClr val="005E84"/>
                </a:solidFill>
                <a:latin typeface="Roboto Slab Light" pitchFamily="2" charset="0"/>
                <a:ea typeface="Roboto Slab Light" pitchFamily="2" charset="0"/>
                <a:cs typeface="+mn-cs"/>
              </a:defRPr>
            </a:lvl2pPr>
            <a:lvl3pPr marL="914400" indent="0" algn="ctr" defTabSz="720000" rtl="0" eaLnBrk="1" latinLnBrk="0" hangingPunct="1">
              <a:lnSpc>
                <a:spcPct val="90000"/>
              </a:lnSpc>
              <a:spcBef>
                <a:spcPts val="500"/>
              </a:spcBef>
              <a:buFont typeface="Arial" panose="020B0604020202020204" pitchFamily="34" charset="0"/>
              <a:buNone/>
              <a:defRPr sz="1800" b="0" i="0" kern="1200" baseline="0">
                <a:solidFill>
                  <a:srgbClr val="005E84"/>
                </a:solidFill>
                <a:latin typeface="Brown-RegularItalic" pitchFamily="2" charset="77"/>
                <a:ea typeface="+mn-ea"/>
                <a:cs typeface="+mn-cs"/>
              </a:defRPr>
            </a:lvl3pPr>
            <a:lvl4pPr marL="1371600" indent="0" algn="ctr" defTabSz="720000" rtl="0" eaLnBrk="1" latinLnBrk="0" hangingPunct="1">
              <a:lnSpc>
                <a:spcPct val="90000"/>
              </a:lnSpc>
              <a:spcBef>
                <a:spcPts val="500"/>
              </a:spcBef>
              <a:buFont typeface="Arial" panose="020B0604020202020204" pitchFamily="34" charset="0"/>
              <a:buNone/>
              <a:defRPr sz="1600" b="0" i="0" kern="1200" baseline="0">
                <a:solidFill>
                  <a:srgbClr val="005E84"/>
                </a:solidFill>
                <a:latin typeface="Brown-RegularItalic" pitchFamily="2" charset="77"/>
                <a:ea typeface="+mn-ea"/>
                <a:cs typeface="+mn-cs"/>
              </a:defRPr>
            </a:lvl4pPr>
            <a:lvl5pPr marL="1828800" indent="0" algn="ctr" defTabSz="720000" rtl="0" eaLnBrk="1" latinLnBrk="0" hangingPunct="1">
              <a:lnSpc>
                <a:spcPct val="90000"/>
              </a:lnSpc>
              <a:spcBef>
                <a:spcPts val="500"/>
              </a:spcBef>
              <a:buFont typeface="Arial" panose="020B0604020202020204" pitchFamily="34" charset="0"/>
              <a:buNone/>
              <a:defRPr sz="1600" b="0" i="0" kern="1200" baseline="0">
                <a:solidFill>
                  <a:srgbClr val="005E84"/>
                </a:solidFill>
                <a:latin typeface="Brown-RegularItalic"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720000" rtl="0" eaLnBrk="1" fontAlgn="auto" latinLnBrk="0" hangingPunct="1">
              <a:lnSpc>
                <a:spcPct val="100000"/>
              </a:lnSpc>
              <a:spcBef>
                <a:spcPts val="0"/>
              </a:spcBef>
              <a:spcAft>
                <a:spcPts val="600"/>
              </a:spcAft>
              <a:buClrTx/>
              <a:buSzTx/>
              <a:buFontTx/>
              <a:buNone/>
              <a:tabLst/>
              <a:defRPr/>
            </a:pPr>
            <a:r>
              <a:rPr kumimoji="0" lang="en-GB" sz="3000" b="0" i="0" u="none" strike="noStrike" kern="1200" cap="none" spc="0" normalizeH="0" baseline="0" noProof="0" dirty="0">
                <a:ln>
                  <a:noFill/>
                </a:ln>
                <a:solidFill>
                  <a:srgbClr val="005E84"/>
                </a:solidFill>
                <a:effectLst/>
                <a:uLnTx/>
                <a:uFillTx/>
                <a:latin typeface="Roboto Slab"/>
                <a:ea typeface="Roboto Slab"/>
                <a:cs typeface="Roboto Slab"/>
              </a:rPr>
              <a:t>Speak to an adult in private if you feel worried about anything that comes up in the session. </a:t>
            </a:r>
          </a:p>
          <a:p>
            <a:pPr marL="342900" marR="0" lvl="0" indent="-342900" algn="l" defTabSz="7200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005E84"/>
              </a:solidFill>
              <a:effectLst/>
              <a:uLnTx/>
              <a:uFillTx/>
              <a:latin typeface="Roboto Slab"/>
              <a:ea typeface="Roboto Slab Light" pitchFamily="2" charset="0"/>
              <a:cs typeface="Roboto Slab"/>
            </a:endParaRPr>
          </a:p>
          <a:p>
            <a:pPr marL="342900" marR="0" lvl="0" indent="-342900" algn="l" defTabSz="7200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2200" b="1" i="0" u="none" strike="noStrike" kern="1200" cap="none" spc="0" normalizeH="0" baseline="0" noProof="0" dirty="0">
              <a:ln>
                <a:noFill/>
              </a:ln>
              <a:solidFill>
                <a:srgbClr val="005E84"/>
              </a:solidFill>
              <a:effectLst/>
              <a:uLnTx/>
              <a:uFillTx/>
              <a:latin typeface="Brown-RegularItalic" pitchFamily="2" charset="77"/>
              <a:ea typeface="Roboto Slab Light" pitchFamily="2" charset="0"/>
              <a:cs typeface="+mn-cs"/>
            </a:endParaRPr>
          </a:p>
          <a:p>
            <a:pPr marL="0" marR="0" lvl="0" indent="0" algn="l" defTabSz="720000" rtl="0" eaLnBrk="1" fontAlgn="auto" latinLnBrk="0" hangingPunct="1">
              <a:lnSpc>
                <a:spcPct val="100000"/>
              </a:lnSpc>
              <a:spcBef>
                <a:spcPts val="0"/>
              </a:spcBef>
              <a:spcAft>
                <a:spcPts val="600"/>
              </a:spcAft>
              <a:buClrTx/>
              <a:buSzTx/>
              <a:buFontTx/>
              <a:buNone/>
              <a:tabLst/>
              <a:defRPr/>
            </a:pPr>
            <a:endParaRPr kumimoji="0" lang="en-GB" sz="2200" b="1" i="0" u="none" strike="noStrike" kern="1200" cap="none" spc="0" normalizeH="0" baseline="0" noProof="0" dirty="0">
              <a:ln>
                <a:noFill/>
              </a:ln>
              <a:solidFill>
                <a:srgbClr val="005E84"/>
              </a:solidFill>
              <a:effectLst/>
              <a:uLnTx/>
              <a:uFillTx/>
              <a:latin typeface="Brown-RegularItalic" pitchFamily="2" charset="77"/>
              <a:ea typeface="Roboto Slab Light" pitchFamily="2" charset="0"/>
              <a:cs typeface="+mn-cs"/>
            </a:endParaRPr>
          </a:p>
        </p:txBody>
      </p:sp>
      <p:pic>
        <p:nvPicPr>
          <p:cNvPr id="21" name="Picture 20" descr="A couple of people with a heart in the background&#10;&#10;Description automatically generated">
            <a:extLst>
              <a:ext uri="{FF2B5EF4-FFF2-40B4-BE49-F238E27FC236}">
                <a16:creationId xmlns:a16="http://schemas.microsoft.com/office/drawing/2014/main" id="{58D7F522-1762-9E5B-A471-7DD3EB95B44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30293" y="1593059"/>
            <a:ext cx="3298655" cy="3298655"/>
          </a:xfrm>
          <a:prstGeom prst="rect">
            <a:avLst/>
          </a:prstGeom>
        </p:spPr>
      </p:pic>
      <p:pic>
        <p:nvPicPr>
          <p:cNvPr id="23" name="Picture 22" descr="A blue hand with a black background&#10;&#10;Description automatically generated">
            <a:extLst>
              <a:ext uri="{FF2B5EF4-FFF2-40B4-BE49-F238E27FC236}">
                <a16:creationId xmlns:a16="http://schemas.microsoft.com/office/drawing/2014/main" id="{48334633-72E3-0AA7-E5F3-F01D10F8FAB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53170" y="1593057"/>
            <a:ext cx="3594100" cy="3594100"/>
          </a:xfrm>
          <a:prstGeom prst="rect">
            <a:avLst/>
          </a:prstGeom>
        </p:spPr>
      </p:pic>
      <p:pic>
        <p:nvPicPr>
          <p:cNvPr id="25" name="Picture 24" descr="A blue sound icon with a x mark&#10;&#10;Description automatically generated">
            <a:extLst>
              <a:ext uri="{FF2B5EF4-FFF2-40B4-BE49-F238E27FC236}">
                <a16:creationId xmlns:a16="http://schemas.microsoft.com/office/drawing/2014/main" id="{A4A4FE3B-384D-C2CB-FD66-04DB2270466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89407" y="1486054"/>
            <a:ext cx="3594100" cy="3594100"/>
          </a:xfrm>
          <a:prstGeom prst="rect">
            <a:avLst/>
          </a:prstGeom>
        </p:spPr>
      </p:pic>
      <p:pic>
        <p:nvPicPr>
          <p:cNvPr id="27" name="Picture 26" descr="A blue and black chat bubbles&#10;&#10;Description automatically generated with medium confidence">
            <a:extLst>
              <a:ext uri="{FF2B5EF4-FFF2-40B4-BE49-F238E27FC236}">
                <a16:creationId xmlns:a16="http://schemas.microsoft.com/office/drawing/2014/main" id="{2EDD5F7D-BB5F-ACA2-6231-CCC1EFEE016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75212" y="1634900"/>
            <a:ext cx="3594100" cy="3594100"/>
          </a:xfrm>
          <a:prstGeom prst="rect">
            <a:avLst/>
          </a:prstGeom>
          <a:ln>
            <a:noFill/>
          </a:ln>
        </p:spPr>
      </p:pic>
      <p:pic>
        <p:nvPicPr>
          <p:cNvPr id="31" name="Picture 30" descr="A blue line drawing of a child and child&#10;&#10;Description automatically generated">
            <a:extLst>
              <a:ext uri="{FF2B5EF4-FFF2-40B4-BE49-F238E27FC236}">
                <a16:creationId xmlns:a16="http://schemas.microsoft.com/office/drawing/2014/main" id="{7B195BFF-53BA-43A7-1B32-D3E298F6F99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069467" y="1935678"/>
            <a:ext cx="3009538" cy="3009538"/>
          </a:xfrm>
          <a:prstGeom prst="rect">
            <a:avLst/>
          </a:prstGeom>
        </p:spPr>
      </p:pic>
      <p:sp>
        <p:nvSpPr>
          <p:cNvPr id="4" name="TextBox 3">
            <a:extLst>
              <a:ext uri="{FF2B5EF4-FFF2-40B4-BE49-F238E27FC236}">
                <a16:creationId xmlns:a16="http://schemas.microsoft.com/office/drawing/2014/main" id="{44B98368-DEF3-C8BD-C9AA-5C1C3803A73C}"/>
              </a:ext>
            </a:extLst>
          </p:cNvPr>
          <p:cNvSpPr txBox="1"/>
          <p:nvPr/>
        </p:nvSpPr>
        <p:spPr>
          <a:xfrm>
            <a:off x="10659979" y="5017168"/>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Picture 8" descr="A blue and green ear with sound waves&#10;&#10;Description automatically generated">
            <a:extLst>
              <a:ext uri="{FF2B5EF4-FFF2-40B4-BE49-F238E27FC236}">
                <a16:creationId xmlns:a16="http://schemas.microsoft.com/office/drawing/2014/main" id="{09C0E3D4-21C3-5893-DE15-2D35518BD749}"/>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406442" y="2150609"/>
            <a:ext cx="2360029" cy="2438883"/>
          </a:xfrm>
          <a:prstGeom prst="rect">
            <a:avLst/>
          </a:prstGeom>
        </p:spPr>
      </p:pic>
      <p:pic>
        <p:nvPicPr>
          <p:cNvPr id="13" name="Picture 12" descr="A group of people with speech bubbles&#10;&#10;Description automatically generated">
            <a:extLst>
              <a:ext uri="{FF2B5EF4-FFF2-40B4-BE49-F238E27FC236}">
                <a16:creationId xmlns:a16="http://schemas.microsoft.com/office/drawing/2014/main" id="{D713A646-ED4A-CB89-BF68-5A0557C55650}"/>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6293922" y="2216392"/>
            <a:ext cx="2548887" cy="2438883"/>
          </a:xfrm>
          <a:prstGeom prst="rect">
            <a:avLst/>
          </a:prstGeom>
        </p:spPr>
      </p:pic>
    </p:spTree>
    <p:extLst>
      <p:ext uri="{BB962C8B-B14F-4D97-AF65-F5344CB8AC3E}">
        <p14:creationId xmlns:p14="http://schemas.microsoft.com/office/powerpoint/2010/main" val="823182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21"/>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5">
                                            <p:txEl>
                                              <p:pRg st="0" end="0"/>
                                            </p:txEl>
                                          </p:spTgt>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23"/>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1">
                                            <p:txEl>
                                              <p:pRg st="0" end="0"/>
                                            </p:txEl>
                                          </p:spTgt>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25"/>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3">
                                            <p:txEl>
                                              <p:pRg st="0" end="0"/>
                                            </p:txEl>
                                          </p:spTgt>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17">
                                            <p:txEl>
                                              <p:pRg st="0" end="0"/>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3"/>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17">
                                            <p:txEl>
                                              <p:pRg st="0" end="0"/>
                                            </p:txEl>
                                          </p:spTgt>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18">
                                            <p:txEl>
                                              <p:pRg st="0" end="0"/>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7"/>
                                        </p:tgtEl>
                                        <p:attrNameLst>
                                          <p:attrName>style.visibility</p:attrName>
                                        </p:attrNameLst>
                                      </p:cBhvr>
                                      <p:to>
                                        <p:strVal val="hidden"/>
                                      </p:to>
                                    </p:set>
                                  </p:childTnLst>
                                </p:cTn>
                              </p:par>
                              <p:par>
                                <p:cTn id="63" presetID="1" presetClass="exit" presetSubtype="0" fill="hold" nodeType="withEffect">
                                  <p:stCondLst>
                                    <p:cond delay="0"/>
                                  </p:stCondLst>
                                  <p:childTnLst>
                                    <p:set>
                                      <p:cBhvr>
                                        <p:cTn id="64" dur="1" fill="hold">
                                          <p:stCondLst>
                                            <p:cond delay="0"/>
                                          </p:stCondLst>
                                        </p:cTn>
                                        <p:tgtEl>
                                          <p:spTgt spid="18">
                                            <p:txEl>
                                              <p:pRg st="0" end="0"/>
                                            </p:txEl>
                                          </p:spTgt>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19">
                                            <p:txEl>
                                              <p:pRg st="0" end="0"/>
                                            </p:txEl>
                                          </p:spTgt>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6">
            <a:extLst>
              <a:ext uri="{FF2B5EF4-FFF2-40B4-BE49-F238E27FC236}">
                <a16:creationId xmlns:a16="http://schemas.microsoft.com/office/drawing/2014/main" id="{B84B7CE0-9854-461A-9532-DADC54B9600F}"/>
              </a:ext>
            </a:extLst>
          </p:cNvPr>
          <p:cNvSpPr txBox="1">
            <a:spLocks/>
          </p:cNvSpPr>
          <p:nvPr/>
        </p:nvSpPr>
        <p:spPr>
          <a:xfrm>
            <a:off x="1855609" y="1195108"/>
            <a:ext cx="6155499" cy="758825"/>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latin typeface="Brown" pitchFamily="2" charset="0"/>
              </a:rPr>
              <a:t>top tip</a:t>
            </a:r>
          </a:p>
        </p:txBody>
      </p:sp>
      <p:pic>
        <p:nvPicPr>
          <p:cNvPr id="5" name="Picture 5" descr="A picture containing text&#10;&#10;Description automatically generated">
            <a:extLst>
              <a:ext uri="{FF2B5EF4-FFF2-40B4-BE49-F238E27FC236}">
                <a16:creationId xmlns:a16="http://schemas.microsoft.com/office/drawing/2014/main" id="{2A74E7EA-0BE7-25D9-78F5-A429A6843FC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82372" y="1969117"/>
            <a:ext cx="3524111" cy="4679642"/>
          </a:xfrm>
          <a:prstGeom prst="rect">
            <a:avLst/>
          </a:prstGeom>
        </p:spPr>
      </p:pic>
      <p:grpSp>
        <p:nvGrpSpPr>
          <p:cNvPr id="7" name="Group 6">
            <a:extLst>
              <a:ext uri="{FF2B5EF4-FFF2-40B4-BE49-F238E27FC236}">
                <a16:creationId xmlns:a16="http://schemas.microsoft.com/office/drawing/2014/main" id="{A16241F0-610D-66F8-BB7F-3D4A249FF1F6}"/>
              </a:ext>
            </a:extLst>
          </p:cNvPr>
          <p:cNvGrpSpPr/>
          <p:nvPr/>
        </p:nvGrpSpPr>
        <p:grpSpPr>
          <a:xfrm>
            <a:off x="792191" y="2335014"/>
            <a:ext cx="6112623" cy="3759852"/>
            <a:chOff x="3673572" y="1569721"/>
            <a:chExt cx="5257068" cy="2576257"/>
          </a:xfrm>
        </p:grpSpPr>
        <p:pic>
          <p:nvPicPr>
            <p:cNvPr id="4" name="Picture 4" descr="Text&#10;&#10;Description automatically generated">
              <a:extLst>
                <a:ext uri="{FF2B5EF4-FFF2-40B4-BE49-F238E27FC236}">
                  <a16:creationId xmlns:a16="http://schemas.microsoft.com/office/drawing/2014/main" id="{7F1DD60E-8276-BFCE-3B04-A60A89FA4FD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673572" y="3687383"/>
              <a:ext cx="5257068" cy="458595"/>
            </a:xfrm>
            <a:prstGeom prst="rect">
              <a:avLst/>
            </a:prstGeom>
          </p:spPr>
        </p:pic>
        <p:pic>
          <p:nvPicPr>
            <p:cNvPr id="6" name="Picture 4" descr="Text&#10;&#10;Description automatically generated">
              <a:extLst>
                <a:ext uri="{FF2B5EF4-FFF2-40B4-BE49-F238E27FC236}">
                  <a16:creationId xmlns:a16="http://schemas.microsoft.com/office/drawing/2014/main" id="{71925D7F-2DE5-D8BA-194C-F980266ED8D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673572" y="1569721"/>
              <a:ext cx="5257068" cy="2164080"/>
            </a:xfrm>
            <a:prstGeom prst="rect">
              <a:avLst/>
            </a:prstGeom>
          </p:spPr>
        </p:pic>
      </p:grpSp>
      <p:grpSp>
        <p:nvGrpSpPr>
          <p:cNvPr id="14" name="Group 13">
            <a:extLst>
              <a:ext uri="{FF2B5EF4-FFF2-40B4-BE49-F238E27FC236}">
                <a16:creationId xmlns:a16="http://schemas.microsoft.com/office/drawing/2014/main" id="{E4180D07-22A0-557C-DFB6-FF4D2575F942}"/>
              </a:ext>
            </a:extLst>
          </p:cNvPr>
          <p:cNvGrpSpPr/>
          <p:nvPr/>
        </p:nvGrpSpPr>
        <p:grpSpPr>
          <a:xfrm>
            <a:off x="760934" y="2295675"/>
            <a:ext cx="6155498" cy="2732306"/>
            <a:chOff x="3899852" y="3611183"/>
            <a:chExt cx="5273896" cy="1784823"/>
          </a:xfrm>
        </p:grpSpPr>
        <p:pic>
          <p:nvPicPr>
            <p:cNvPr id="9" name="Picture 4" descr="Text&#10;&#10;Description automatically generated">
              <a:extLst>
                <a:ext uri="{FF2B5EF4-FFF2-40B4-BE49-F238E27FC236}">
                  <a16:creationId xmlns:a16="http://schemas.microsoft.com/office/drawing/2014/main" id="{EB5EE060-3DEC-DB6C-BC90-25C44F71DC6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916680" y="3887595"/>
              <a:ext cx="5257068" cy="1263525"/>
            </a:xfrm>
            <a:prstGeom prst="rect">
              <a:avLst/>
            </a:prstGeom>
          </p:spPr>
        </p:pic>
        <p:pic>
          <p:nvPicPr>
            <p:cNvPr id="8" name="Picture 4" descr="Text&#10;&#10;Description automatically generated">
              <a:extLst>
                <a:ext uri="{FF2B5EF4-FFF2-40B4-BE49-F238E27FC236}">
                  <a16:creationId xmlns:a16="http://schemas.microsoft.com/office/drawing/2014/main" id="{F7D7646E-8282-0CA5-14A5-79FE80BB0E8B}"/>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899852" y="3611183"/>
              <a:ext cx="5257068" cy="458595"/>
            </a:xfrm>
            <a:prstGeom prst="rect">
              <a:avLst/>
            </a:prstGeom>
          </p:spPr>
        </p:pic>
        <p:pic>
          <p:nvPicPr>
            <p:cNvPr id="13" name="Picture 4" descr="Text&#10;&#10;Description automatically generated">
              <a:extLst>
                <a:ext uri="{FF2B5EF4-FFF2-40B4-BE49-F238E27FC236}">
                  <a16:creationId xmlns:a16="http://schemas.microsoft.com/office/drawing/2014/main" id="{F0EF05C3-5B74-DAB5-3DA8-4E85890BD563}"/>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3916680" y="4937411"/>
              <a:ext cx="5257068" cy="458595"/>
            </a:xfrm>
            <a:prstGeom prst="rect">
              <a:avLst/>
            </a:prstGeom>
          </p:spPr>
        </p:pic>
      </p:grpSp>
      <p:grpSp>
        <p:nvGrpSpPr>
          <p:cNvPr id="17" name="Group 16">
            <a:extLst>
              <a:ext uri="{FF2B5EF4-FFF2-40B4-BE49-F238E27FC236}">
                <a16:creationId xmlns:a16="http://schemas.microsoft.com/office/drawing/2014/main" id="{47FED3CC-94EE-147A-19CC-563EA773839B}"/>
              </a:ext>
            </a:extLst>
          </p:cNvPr>
          <p:cNvGrpSpPr/>
          <p:nvPr/>
        </p:nvGrpSpPr>
        <p:grpSpPr>
          <a:xfrm>
            <a:off x="782372" y="2335014"/>
            <a:ext cx="6112623" cy="2827240"/>
            <a:chOff x="304801" y="3927912"/>
            <a:chExt cx="5257068" cy="2142178"/>
          </a:xfrm>
        </p:grpSpPr>
        <p:pic>
          <p:nvPicPr>
            <p:cNvPr id="15" name="Picture 4" descr="Text&#10;&#10;Description automatically generated">
              <a:extLst>
                <a:ext uri="{FF2B5EF4-FFF2-40B4-BE49-F238E27FC236}">
                  <a16:creationId xmlns:a16="http://schemas.microsoft.com/office/drawing/2014/main" id="{7AB265F1-A516-9862-49C4-D6334CD7C346}"/>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304801" y="3927912"/>
              <a:ext cx="5257068" cy="478625"/>
            </a:xfrm>
            <a:prstGeom prst="rect">
              <a:avLst/>
            </a:prstGeom>
          </p:spPr>
        </p:pic>
        <p:pic>
          <p:nvPicPr>
            <p:cNvPr id="16" name="Picture 4" descr="Text&#10;&#10;Description automatically generated">
              <a:extLst>
                <a:ext uri="{FF2B5EF4-FFF2-40B4-BE49-F238E27FC236}">
                  <a16:creationId xmlns:a16="http://schemas.microsoft.com/office/drawing/2014/main" id="{D73E5528-57AF-090F-C109-4B981277C89E}"/>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304801" y="4372867"/>
              <a:ext cx="5257068" cy="1697223"/>
            </a:xfrm>
            <a:prstGeom prst="rect">
              <a:avLst/>
            </a:prstGeom>
          </p:spPr>
        </p:pic>
      </p:grpSp>
      <p:pic>
        <p:nvPicPr>
          <p:cNvPr id="19" name="Picture 18" descr="Logo&#10;&#10;Description automatically generated">
            <a:extLst>
              <a:ext uri="{FF2B5EF4-FFF2-40B4-BE49-F238E27FC236}">
                <a16:creationId xmlns:a16="http://schemas.microsoft.com/office/drawing/2014/main" id="{0599E64E-9BE6-39DD-A9DB-E7660CA24310}"/>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14489" y="1120"/>
            <a:ext cx="1219200" cy="1595477"/>
          </a:xfrm>
          <a:prstGeom prst="rect">
            <a:avLst/>
          </a:prstGeom>
        </p:spPr>
      </p:pic>
    </p:spTree>
    <p:extLst>
      <p:ext uri="{BB962C8B-B14F-4D97-AF65-F5344CB8AC3E}">
        <p14:creationId xmlns:p14="http://schemas.microsoft.com/office/powerpoint/2010/main" val="1411741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4"/>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0BA5CBBE-8650-11DF-764E-7BBE0C06B091}"/>
              </a:ext>
            </a:extLst>
          </p:cNvPr>
          <p:cNvSpPr/>
          <p:nvPr/>
        </p:nvSpPr>
        <p:spPr>
          <a:xfrm>
            <a:off x="5681611" y="15114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C11F"/>
              </a:solidFill>
            </a:endParaRPr>
          </a:p>
        </p:txBody>
      </p:sp>
      <p:sp>
        <p:nvSpPr>
          <p:cNvPr id="7" name="Oval 6">
            <a:extLst>
              <a:ext uri="{FF2B5EF4-FFF2-40B4-BE49-F238E27FC236}">
                <a16:creationId xmlns:a16="http://schemas.microsoft.com/office/drawing/2014/main" id="{721C2CCE-B76D-8844-9828-CBD3C1CE3BFA}"/>
              </a:ext>
            </a:extLst>
          </p:cNvPr>
          <p:cNvSpPr/>
          <p:nvPr/>
        </p:nvSpPr>
        <p:spPr>
          <a:xfrm>
            <a:off x="5951611" y="17814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sp>
        <p:nvSpPr>
          <p:cNvPr id="2" name="Title 1">
            <a:extLst>
              <a:ext uri="{FF2B5EF4-FFF2-40B4-BE49-F238E27FC236}">
                <a16:creationId xmlns:a16="http://schemas.microsoft.com/office/drawing/2014/main" id="{AE5D7124-71AA-A9BE-D62F-ACF6D09127AB}"/>
              </a:ext>
            </a:extLst>
          </p:cNvPr>
          <p:cNvSpPr>
            <a:spLocks noGrp="1"/>
          </p:cNvSpPr>
          <p:nvPr>
            <p:ph type="ctrTitle"/>
          </p:nvPr>
        </p:nvSpPr>
        <p:spPr>
          <a:xfrm>
            <a:off x="684214" y="447376"/>
            <a:ext cx="5815978" cy="1070874"/>
          </a:xfrm>
        </p:spPr>
        <p:txBody>
          <a:bodyPr/>
          <a:lstStyle/>
          <a:p>
            <a:r>
              <a:rPr lang="en-GB" dirty="0">
                <a:latin typeface="Brown" pitchFamily="2" charset="0"/>
              </a:rPr>
              <a:t>What was important to them?</a:t>
            </a:r>
          </a:p>
        </p:txBody>
      </p:sp>
      <p:sp>
        <p:nvSpPr>
          <p:cNvPr id="10" name="Content Placeholder 9">
            <a:extLst>
              <a:ext uri="{FF2B5EF4-FFF2-40B4-BE49-F238E27FC236}">
                <a16:creationId xmlns:a16="http://schemas.microsoft.com/office/drawing/2014/main" id="{AFF55AC2-517F-1198-1A47-64B6690A3B1F}"/>
              </a:ext>
            </a:extLst>
          </p:cNvPr>
          <p:cNvSpPr>
            <a:spLocks noGrp="1"/>
          </p:cNvSpPr>
          <p:nvPr>
            <p:ph type="subTitle" idx="1"/>
          </p:nvPr>
        </p:nvSpPr>
        <p:spPr>
          <a:xfrm>
            <a:off x="684214" y="2443733"/>
            <a:ext cx="4903612" cy="2478086"/>
          </a:xfrm>
        </p:spPr>
        <p:txBody>
          <a:bodyPr vert="horz" lIns="0" tIns="0" rIns="0" bIns="0" rtlCol="0" anchor="t">
            <a:normAutofit/>
          </a:bodyPr>
          <a:lstStyle/>
          <a:p>
            <a:r>
              <a:rPr lang="en-GB" sz="3000" dirty="0">
                <a:latin typeface="Roboto Slab" pitchFamily="2" charset="0"/>
              </a:rPr>
              <a:t>“I love cooking. I make, like, pizza, I make, like, pasta and make some chilli for my dad. </a:t>
            </a:r>
            <a:endParaRPr lang="en-GB" sz="3000" dirty="0">
              <a:cs typeface="Roboto Slab"/>
            </a:endParaRPr>
          </a:p>
        </p:txBody>
      </p:sp>
      <p:pic>
        <p:nvPicPr>
          <p:cNvPr id="4" name="Picture 3">
            <a:extLst>
              <a:ext uri="{FF2B5EF4-FFF2-40B4-BE49-F238E27FC236}">
                <a16:creationId xmlns:a16="http://schemas.microsoft.com/office/drawing/2014/main" id="{0D3DBB08-519A-422D-A470-62166237DB7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835"/>
          <a:stretch/>
        </p:blipFill>
        <p:spPr>
          <a:xfrm>
            <a:off x="6135962" y="1964825"/>
            <a:ext cx="3240000" cy="3240000"/>
          </a:xfrm>
          <a:prstGeom prst="ellipse">
            <a:avLst/>
          </a:prstGeom>
        </p:spPr>
      </p:pic>
      <p:sp>
        <p:nvSpPr>
          <p:cNvPr id="6" name="TextBox 5">
            <a:extLst>
              <a:ext uri="{FF2B5EF4-FFF2-40B4-BE49-F238E27FC236}">
                <a16:creationId xmlns:a16="http://schemas.microsoft.com/office/drawing/2014/main" id="{0553D70B-D669-2F86-B20D-1DD1DB1E198A}"/>
              </a:ext>
            </a:extLst>
          </p:cNvPr>
          <p:cNvSpPr txBox="1"/>
          <p:nvPr/>
        </p:nvSpPr>
        <p:spPr>
          <a:xfrm>
            <a:off x="695785" y="2391909"/>
            <a:ext cx="4892040" cy="1477328"/>
          </a:xfrm>
          <a:prstGeom prst="rect">
            <a:avLst/>
          </a:prstGeom>
          <a:noFill/>
        </p:spPr>
        <p:txBody>
          <a:bodyPr wrap="square">
            <a:spAutoFit/>
          </a:bodyPr>
          <a:lstStyle/>
          <a:p>
            <a:r>
              <a:rPr lang="en-GB" sz="3000" dirty="0">
                <a:solidFill>
                  <a:srgbClr val="005E84"/>
                </a:solidFill>
                <a:latin typeface="Roboto Slab" pitchFamily="2" charset="0"/>
              </a:rPr>
              <a:t>I think my dad will be happy because I feel happy too.”</a:t>
            </a:r>
            <a:endParaRPr lang="en-GB" sz="3000" b="1" dirty="0">
              <a:solidFill>
                <a:srgbClr val="005E84"/>
              </a:solidFill>
              <a:latin typeface="Roboto Slab" pitchFamily="2" charset="0"/>
            </a:endParaRPr>
          </a:p>
        </p:txBody>
      </p:sp>
    </p:spTree>
    <p:extLst>
      <p:ext uri="{BB962C8B-B14F-4D97-AF65-F5344CB8AC3E}">
        <p14:creationId xmlns:p14="http://schemas.microsoft.com/office/powerpoint/2010/main" val="3477622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E42AC1E0-0933-03C0-C33A-B293688B8AE0}"/>
              </a:ext>
            </a:extLst>
          </p:cNvPr>
          <p:cNvSpPr/>
          <p:nvPr/>
        </p:nvSpPr>
        <p:spPr>
          <a:xfrm>
            <a:off x="5681611" y="15114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C11F"/>
              </a:solidFill>
            </a:endParaRPr>
          </a:p>
        </p:txBody>
      </p:sp>
      <p:sp>
        <p:nvSpPr>
          <p:cNvPr id="9" name="Oval 8">
            <a:extLst>
              <a:ext uri="{FF2B5EF4-FFF2-40B4-BE49-F238E27FC236}">
                <a16:creationId xmlns:a16="http://schemas.microsoft.com/office/drawing/2014/main" id="{4EC48F34-524F-8FC9-7FD4-A454419367A6}"/>
              </a:ext>
            </a:extLst>
          </p:cNvPr>
          <p:cNvSpPr/>
          <p:nvPr/>
        </p:nvSpPr>
        <p:spPr>
          <a:xfrm>
            <a:off x="5951611" y="17814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sp>
        <p:nvSpPr>
          <p:cNvPr id="11" name="Title 1">
            <a:extLst>
              <a:ext uri="{FF2B5EF4-FFF2-40B4-BE49-F238E27FC236}">
                <a16:creationId xmlns:a16="http://schemas.microsoft.com/office/drawing/2014/main" id="{4C3FF0D1-BA12-5626-9FA9-5AD0AE2223A9}"/>
              </a:ext>
            </a:extLst>
          </p:cNvPr>
          <p:cNvSpPr>
            <a:spLocks noGrp="1"/>
          </p:cNvSpPr>
          <p:nvPr>
            <p:ph type="ctrTitle"/>
          </p:nvPr>
        </p:nvSpPr>
        <p:spPr>
          <a:xfrm>
            <a:off x="684214" y="447376"/>
            <a:ext cx="5815978" cy="1070874"/>
          </a:xfrm>
        </p:spPr>
        <p:txBody>
          <a:bodyPr/>
          <a:lstStyle/>
          <a:p>
            <a:r>
              <a:rPr lang="en-GB" dirty="0">
                <a:latin typeface="Brown" pitchFamily="2" charset="0"/>
              </a:rPr>
              <a:t>What was important to them?</a:t>
            </a:r>
          </a:p>
        </p:txBody>
      </p:sp>
      <p:sp>
        <p:nvSpPr>
          <p:cNvPr id="10" name="Content Placeholder 9">
            <a:extLst>
              <a:ext uri="{FF2B5EF4-FFF2-40B4-BE49-F238E27FC236}">
                <a16:creationId xmlns:a16="http://schemas.microsoft.com/office/drawing/2014/main" id="{AFF55AC2-517F-1198-1A47-64B6690A3B1F}"/>
              </a:ext>
            </a:extLst>
          </p:cNvPr>
          <p:cNvSpPr>
            <a:spLocks noGrp="1"/>
          </p:cNvSpPr>
          <p:nvPr>
            <p:ph type="subTitle" idx="1"/>
          </p:nvPr>
        </p:nvSpPr>
        <p:spPr/>
        <p:txBody>
          <a:bodyPr vert="horz" lIns="0" tIns="0" rIns="0" bIns="0" rtlCol="0" anchor="t">
            <a:normAutofit/>
          </a:bodyPr>
          <a:lstStyle/>
          <a:p>
            <a:r>
              <a:rPr lang="en-GB" sz="3000" dirty="0">
                <a:latin typeface="Roboto Slab" pitchFamily="2" charset="0"/>
              </a:rPr>
              <a:t>“I’ve learnt that learning a new skill, like juggling, has helped me a lot…</a:t>
            </a:r>
            <a:endParaRPr lang="en-GB" sz="3000" dirty="0">
              <a:cs typeface="Roboto Slab"/>
            </a:endParaRPr>
          </a:p>
        </p:txBody>
      </p:sp>
      <p:pic>
        <p:nvPicPr>
          <p:cNvPr id="3" name="Picture 2">
            <a:extLst>
              <a:ext uri="{FF2B5EF4-FFF2-40B4-BE49-F238E27FC236}">
                <a16:creationId xmlns:a16="http://schemas.microsoft.com/office/drawing/2014/main" id="{2ADF5D33-3A7D-48CE-650B-3B97B45D02C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131611" y="1961400"/>
            <a:ext cx="3240000" cy="3240000"/>
          </a:xfrm>
          <a:prstGeom prst="ellipse">
            <a:avLst/>
          </a:prstGeom>
        </p:spPr>
      </p:pic>
      <p:sp>
        <p:nvSpPr>
          <p:cNvPr id="6" name="TextBox 5">
            <a:extLst>
              <a:ext uri="{FF2B5EF4-FFF2-40B4-BE49-F238E27FC236}">
                <a16:creationId xmlns:a16="http://schemas.microsoft.com/office/drawing/2014/main" id="{EB888F35-8A6C-B064-2019-9AEEBB71F3B7}"/>
              </a:ext>
            </a:extLst>
          </p:cNvPr>
          <p:cNvSpPr txBox="1"/>
          <p:nvPr/>
        </p:nvSpPr>
        <p:spPr>
          <a:xfrm>
            <a:off x="577627" y="2394130"/>
            <a:ext cx="4892040" cy="1477328"/>
          </a:xfrm>
          <a:prstGeom prst="rect">
            <a:avLst/>
          </a:prstGeom>
          <a:noFill/>
        </p:spPr>
        <p:txBody>
          <a:bodyPr wrap="square">
            <a:spAutoFit/>
          </a:bodyPr>
          <a:lstStyle/>
          <a:p>
            <a:r>
              <a:rPr lang="en-GB" sz="3000" dirty="0">
                <a:solidFill>
                  <a:srgbClr val="005E84"/>
                </a:solidFill>
                <a:latin typeface="Roboto Slab" pitchFamily="2" charset="0"/>
              </a:rPr>
              <a:t>…every single month, I try and push myself to achieve something new.”</a:t>
            </a:r>
            <a:endParaRPr lang="en-US" sz="3000" dirty="0">
              <a:solidFill>
                <a:srgbClr val="005E84"/>
              </a:solidFill>
            </a:endParaRPr>
          </a:p>
        </p:txBody>
      </p:sp>
    </p:spTree>
    <p:extLst>
      <p:ext uri="{BB962C8B-B14F-4D97-AF65-F5344CB8AC3E}">
        <p14:creationId xmlns:p14="http://schemas.microsoft.com/office/powerpoint/2010/main" val="164485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5A007436-E696-D6C6-E3D9-36CC034801E2}"/>
              </a:ext>
            </a:extLst>
          </p:cNvPr>
          <p:cNvSpPr/>
          <p:nvPr/>
        </p:nvSpPr>
        <p:spPr>
          <a:xfrm>
            <a:off x="5681611" y="15114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C11F"/>
              </a:solidFill>
            </a:endParaRPr>
          </a:p>
        </p:txBody>
      </p:sp>
      <p:sp>
        <p:nvSpPr>
          <p:cNvPr id="8" name="Oval 7">
            <a:extLst>
              <a:ext uri="{FF2B5EF4-FFF2-40B4-BE49-F238E27FC236}">
                <a16:creationId xmlns:a16="http://schemas.microsoft.com/office/drawing/2014/main" id="{F345D9E1-907E-B6C5-48F4-17A20848543E}"/>
              </a:ext>
            </a:extLst>
          </p:cNvPr>
          <p:cNvSpPr/>
          <p:nvPr/>
        </p:nvSpPr>
        <p:spPr>
          <a:xfrm>
            <a:off x="5951611" y="17814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sp>
        <p:nvSpPr>
          <p:cNvPr id="9" name="Title 1">
            <a:extLst>
              <a:ext uri="{FF2B5EF4-FFF2-40B4-BE49-F238E27FC236}">
                <a16:creationId xmlns:a16="http://schemas.microsoft.com/office/drawing/2014/main" id="{A6F59270-081A-B3FA-5088-100DE58DB3AA}"/>
              </a:ext>
            </a:extLst>
          </p:cNvPr>
          <p:cNvSpPr>
            <a:spLocks noGrp="1"/>
          </p:cNvSpPr>
          <p:nvPr>
            <p:ph type="ctrTitle"/>
          </p:nvPr>
        </p:nvSpPr>
        <p:spPr>
          <a:xfrm>
            <a:off x="684214" y="447376"/>
            <a:ext cx="5815978" cy="1070874"/>
          </a:xfrm>
        </p:spPr>
        <p:txBody>
          <a:bodyPr/>
          <a:lstStyle/>
          <a:p>
            <a:r>
              <a:rPr lang="en-GB" dirty="0">
                <a:latin typeface="Brown" pitchFamily="2" charset="0"/>
              </a:rPr>
              <a:t>What was important to them?</a:t>
            </a:r>
          </a:p>
        </p:txBody>
      </p:sp>
      <p:sp>
        <p:nvSpPr>
          <p:cNvPr id="10" name="Content Placeholder 9">
            <a:extLst>
              <a:ext uri="{FF2B5EF4-FFF2-40B4-BE49-F238E27FC236}">
                <a16:creationId xmlns:a16="http://schemas.microsoft.com/office/drawing/2014/main" id="{AFF55AC2-517F-1198-1A47-64B6690A3B1F}"/>
              </a:ext>
            </a:extLst>
          </p:cNvPr>
          <p:cNvSpPr>
            <a:spLocks noGrp="1"/>
          </p:cNvSpPr>
          <p:nvPr>
            <p:ph type="subTitle" idx="1"/>
          </p:nvPr>
        </p:nvSpPr>
        <p:spPr/>
        <p:txBody>
          <a:bodyPr vert="horz" lIns="0" tIns="0" rIns="0" bIns="0" rtlCol="0" anchor="t">
            <a:normAutofit/>
          </a:bodyPr>
          <a:lstStyle/>
          <a:p>
            <a:r>
              <a:rPr lang="en-GB" sz="3000" dirty="0">
                <a:latin typeface="Roboto Slab" pitchFamily="2" charset="0"/>
              </a:rPr>
              <a:t>“When I give a piece to someone, it feels like I’m giving them like a piece of my heart and they really appreciate it.”</a:t>
            </a:r>
            <a:endParaRPr lang="en-GB" sz="3000" b="1" dirty="0">
              <a:latin typeface="Roboto Slab" pitchFamily="2" charset="0"/>
            </a:endParaRPr>
          </a:p>
          <a:p>
            <a:endParaRPr lang="en-GB" dirty="0">
              <a:cs typeface="Roboto Slab"/>
            </a:endParaRPr>
          </a:p>
        </p:txBody>
      </p:sp>
      <p:pic>
        <p:nvPicPr>
          <p:cNvPr id="4" name="Picture 3">
            <a:extLst>
              <a:ext uri="{FF2B5EF4-FFF2-40B4-BE49-F238E27FC236}">
                <a16:creationId xmlns:a16="http://schemas.microsoft.com/office/drawing/2014/main" id="{489ECB7A-427E-E37D-AAD1-9535F69BE4E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135203" y="1964825"/>
            <a:ext cx="3240000" cy="3240000"/>
          </a:xfrm>
          <a:prstGeom prst="ellipse">
            <a:avLst/>
          </a:prstGeom>
        </p:spPr>
      </p:pic>
    </p:spTree>
    <p:extLst>
      <p:ext uri="{BB962C8B-B14F-4D97-AF65-F5344CB8AC3E}">
        <p14:creationId xmlns:p14="http://schemas.microsoft.com/office/powerpoint/2010/main" val="3736591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C0ABB-6D35-933F-A303-956CB7C9E407}"/>
              </a:ext>
            </a:extLst>
          </p:cNvPr>
          <p:cNvSpPr>
            <a:spLocks noGrp="1"/>
          </p:cNvSpPr>
          <p:nvPr>
            <p:ph type="ctrTitle"/>
          </p:nvPr>
        </p:nvSpPr>
        <p:spPr/>
        <p:txBody>
          <a:bodyPr/>
          <a:lstStyle/>
          <a:p>
            <a:r>
              <a:rPr lang="en-GB" dirty="0">
                <a:latin typeface="Brown" pitchFamily="2" charset="0"/>
              </a:rPr>
              <a:t>Activity</a:t>
            </a:r>
          </a:p>
        </p:txBody>
      </p:sp>
      <p:sp>
        <p:nvSpPr>
          <p:cNvPr id="5" name="TextBox 4">
            <a:extLst>
              <a:ext uri="{FF2B5EF4-FFF2-40B4-BE49-F238E27FC236}">
                <a16:creationId xmlns:a16="http://schemas.microsoft.com/office/drawing/2014/main" id="{6DF8AD23-6DF5-4FDC-2382-73066270ACB5}"/>
              </a:ext>
            </a:extLst>
          </p:cNvPr>
          <p:cNvSpPr txBox="1"/>
          <p:nvPr/>
        </p:nvSpPr>
        <p:spPr>
          <a:xfrm>
            <a:off x="588474" y="2942948"/>
            <a:ext cx="4574998" cy="1862048"/>
          </a:xfrm>
          <a:prstGeom prst="rect">
            <a:avLst/>
          </a:prstGeom>
          <a:noFill/>
        </p:spPr>
        <p:txBody>
          <a:bodyPr wrap="square" lIns="91440" tIns="45720" rIns="91440" bIns="45720" anchor="t">
            <a:spAutoFit/>
          </a:bodyPr>
          <a:lstStyle/>
          <a:p>
            <a:r>
              <a:rPr lang="en-GB" sz="3000" dirty="0">
                <a:solidFill>
                  <a:srgbClr val="005E84"/>
                </a:solidFill>
                <a:latin typeface="Roboto Slab"/>
              </a:rPr>
              <a:t>Think about the things that are </a:t>
            </a:r>
            <a:r>
              <a:rPr lang="en-GB" sz="3000" b="1" dirty="0">
                <a:solidFill>
                  <a:srgbClr val="79A3DC"/>
                </a:solidFill>
                <a:latin typeface="Roboto Slab"/>
              </a:rPr>
              <a:t>important</a:t>
            </a:r>
            <a:r>
              <a:rPr lang="en-GB" sz="3000" dirty="0">
                <a:solidFill>
                  <a:srgbClr val="005E84"/>
                </a:solidFill>
                <a:latin typeface="Roboto Slab"/>
              </a:rPr>
              <a:t> to you…</a:t>
            </a:r>
            <a:endParaRPr lang="en-GB" sz="3000" dirty="0">
              <a:solidFill>
                <a:srgbClr val="005E84"/>
              </a:solidFill>
              <a:latin typeface="Roboto Slab"/>
              <a:ea typeface="Roboto Slab"/>
              <a:cs typeface="Roboto Slab"/>
            </a:endParaRPr>
          </a:p>
          <a:p>
            <a:endParaRPr lang="en-GB" sz="2500" dirty="0">
              <a:solidFill>
                <a:srgbClr val="005E84"/>
              </a:solidFill>
              <a:latin typeface="Roboto Slab"/>
              <a:ea typeface="Roboto Slab"/>
              <a:cs typeface="Roboto Slab"/>
            </a:endParaRPr>
          </a:p>
        </p:txBody>
      </p:sp>
      <p:sp>
        <p:nvSpPr>
          <p:cNvPr id="6" name="Oval 5">
            <a:extLst>
              <a:ext uri="{FF2B5EF4-FFF2-40B4-BE49-F238E27FC236}">
                <a16:creationId xmlns:a16="http://schemas.microsoft.com/office/drawing/2014/main" id="{0C8E2455-21CA-4B70-B966-97CCCA096D71}"/>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7" name="Oval 6">
            <a:extLst>
              <a:ext uri="{FF2B5EF4-FFF2-40B4-BE49-F238E27FC236}">
                <a16:creationId xmlns:a16="http://schemas.microsoft.com/office/drawing/2014/main" id="{E724F657-FF47-0C50-3A1F-D0A9B247FBA4}"/>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4" name="Picture 3" descr="A cartoon of a person hugging herself&#10;&#10;Description automatically generated">
            <a:extLst>
              <a:ext uri="{FF2B5EF4-FFF2-40B4-BE49-F238E27FC236}">
                <a16:creationId xmlns:a16="http://schemas.microsoft.com/office/drawing/2014/main" id="{2FC3D7A1-CDBF-E1C6-B5B5-73B40F68309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04984" y="2146300"/>
            <a:ext cx="2857500" cy="2565400"/>
          </a:xfrm>
          <a:prstGeom prst="rect">
            <a:avLst/>
          </a:prstGeom>
        </p:spPr>
      </p:pic>
      <p:sp>
        <p:nvSpPr>
          <p:cNvPr id="8" name="TextBox 7">
            <a:extLst>
              <a:ext uri="{FF2B5EF4-FFF2-40B4-BE49-F238E27FC236}">
                <a16:creationId xmlns:a16="http://schemas.microsoft.com/office/drawing/2014/main" id="{0B10BAC1-4A0C-D6A0-3668-681FCE09DBE1}"/>
              </a:ext>
            </a:extLst>
          </p:cNvPr>
          <p:cNvSpPr txBox="1"/>
          <p:nvPr/>
        </p:nvSpPr>
        <p:spPr>
          <a:xfrm>
            <a:off x="585756" y="2942948"/>
            <a:ext cx="5113020" cy="1754326"/>
          </a:xfrm>
          <a:prstGeom prst="rect">
            <a:avLst/>
          </a:prstGeom>
          <a:noFill/>
        </p:spPr>
        <p:txBody>
          <a:bodyPr wrap="square">
            <a:spAutoFit/>
          </a:bodyPr>
          <a:lstStyle/>
          <a:p>
            <a:r>
              <a:rPr lang="en-GB" sz="3000" b="1" dirty="0">
                <a:solidFill>
                  <a:srgbClr val="005E84"/>
                </a:solidFill>
                <a:latin typeface="Roboto Slab"/>
              </a:rPr>
              <a:t>Like friends, family, exercise, helping others for example….</a:t>
            </a:r>
            <a:endParaRPr lang="en-GB" sz="3000" b="1" dirty="0">
              <a:solidFill>
                <a:srgbClr val="005E84"/>
              </a:solidFill>
              <a:latin typeface="Roboto Slab"/>
              <a:ea typeface="Roboto Slab"/>
              <a:cs typeface="Roboto Slab"/>
            </a:endParaRPr>
          </a:p>
          <a:p>
            <a:endParaRPr lang="en-GB" sz="1800" dirty="0">
              <a:solidFill>
                <a:srgbClr val="005E84"/>
              </a:solidFill>
              <a:latin typeface="Roboto Slab"/>
              <a:ea typeface="Roboto Slab"/>
              <a:cs typeface="Roboto Slab"/>
            </a:endParaRPr>
          </a:p>
        </p:txBody>
      </p:sp>
      <p:sp>
        <p:nvSpPr>
          <p:cNvPr id="10" name="TextBox 9">
            <a:extLst>
              <a:ext uri="{FF2B5EF4-FFF2-40B4-BE49-F238E27FC236}">
                <a16:creationId xmlns:a16="http://schemas.microsoft.com/office/drawing/2014/main" id="{57EF6AE3-2C1E-F39A-B6BF-4FA3FDD6B5D7}"/>
              </a:ext>
            </a:extLst>
          </p:cNvPr>
          <p:cNvSpPr txBox="1"/>
          <p:nvPr/>
        </p:nvSpPr>
        <p:spPr>
          <a:xfrm>
            <a:off x="482870" y="2919167"/>
            <a:ext cx="5113020" cy="1477328"/>
          </a:xfrm>
          <a:prstGeom prst="rect">
            <a:avLst/>
          </a:prstGeom>
          <a:noFill/>
        </p:spPr>
        <p:txBody>
          <a:bodyPr wrap="square">
            <a:spAutoFit/>
          </a:bodyPr>
          <a:lstStyle/>
          <a:p>
            <a:r>
              <a:rPr lang="en-GB" sz="3000" dirty="0">
                <a:solidFill>
                  <a:srgbClr val="005E84"/>
                </a:solidFill>
                <a:latin typeface="Roboto Slab"/>
              </a:rPr>
              <a:t>These may be things that make you </a:t>
            </a:r>
            <a:r>
              <a:rPr lang="en-GB" sz="3000" b="1" dirty="0">
                <a:solidFill>
                  <a:srgbClr val="79A3DC"/>
                </a:solidFill>
                <a:latin typeface="Roboto Slab"/>
              </a:rPr>
              <a:t>feel good </a:t>
            </a:r>
            <a:r>
              <a:rPr lang="en-GB" sz="3000" dirty="0">
                <a:solidFill>
                  <a:srgbClr val="005E84"/>
                </a:solidFill>
                <a:latin typeface="Roboto Slab"/>
              </a:rPr>
              <a:t>or you enjoy doing. </a:t>
            </a:r>
            <a:endParaRPr lang="en-GB" sz="3000" dirty="0">
              <a:solidFill>
                <a:srgbClr val="005E84"/>
              </a:solidFill>
              <a:latin typeface="Roboto Slab"/>
              <a:ea typeface="Roboto Slab"/>
              <a:cs typeface="Roboto Slab"/>
            </a:endParaRPr>
          </a:p>
        </p:txBody>
      </p:sp>
      <p:grpSp>
        <p:nvGrpSpPr>
          <p:cNvPr id="13" name="Group 12">
            <a:extLst>
              <a:ext uri="{FF2B5EF4-FFF2-40B4-BE49-F238E27FC236}">
                <a16:creationId xmlns:a16="http://schemas.microsoft.com/office/drawing/2014/main" id="{8C18919B-0FBF-EFF0-6DC5-70F7F8B7CD42}"/>
              </a:ext>
            </a:extLst>
          </p:cNvPr>
          <p:cNvGrpSpPr/>
          <p:nvPr/>
        </p:nvGrpSpPr>
        <p:grpSpPr>
          <a:xfrm>
            <a:off x="5861441" y="2146300"/>
            <a:ext cx="3401331" cy="2250195"/>
            <a:chOff x="5910643" y="2337826"/>
            <a:chExt cx="3401331" cy="2250195"/>
          </a:xfrm>
        </p:grpSpPr>
        <p:pic>
          <p:nvPicPr>
            <p:cNvPr id="11" name="Picture 10" descr="A cartoon of two women talking&#10;&#10;Description automatically generated">
              <a:extLst>
                <a:ext uri="{FF2B5EF4-FFF2-40B4-BE49-F238E27FC236}">
                  <a16:creationId xmlns:a16="http://schemas.microsoft.com/office/drawing/2014/main" id="{13CD6AD4-F530-68B6-8C29-5D9FAD8FB61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007075">
              <a:off x="5910643" y="2391489"/>
              <a:ext cx="2075019" cy="2075019"/>
            </a:xfrm>
            <a:prstGeom prst="rect">
              <a:avLst/>
            </a:prstGeom>
          </p:spPr>
        </p:pic>
        <p:pic>
          <p:nvPicPr>
            <p:cNvPr id="12" name="Picture 11" descr="A cartoon of a person running&#10;&#10;Description automatically generated">
              <a:extLst>
                <a:ext uri="{FF2B5EF4-FFF2-40B4-BE49-F238E27FC236}">
                  <a16:creationId xmlns:a16="http://schemas.microsoft.com/office/drawing/2014/main" id="{EFF4E1D3-E10A-A9C8-3CC9-757EAADE825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99077" y="2337826"/>
              <a:ext cx="1512897" cy="2250195"/>
            </a:xfrm>
            <a:prstGeom prst="rect">
              <a:avLst/>
            </a:prstGeom>
          </p:spPr>
        </p:pic>
      </p:grpSp>
    </p:spTree>
    <p:extLst>
      <p:ext uri="{BB962C8B-B14F-4D97-AF65-F5344CB8AC3E}">
        <p14:creationId xmlns:p14="http://schemas.microsoft.com/office/powerpoint/2010/main" val="222531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4"/>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3"/>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0374D86A-4F5C-4936-1FF8-5AEC7E73C1BF}"/>
              </a:ext>
            </a:extLst>
          </p:cNvPr>
          <p:cNvSpPr/>
          <p:nvPr/>
        </p:nvSpPr>
        <p:spPr>
          <a:xfrm>
            <a:off x="5681611" y="15114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C11F"/>
              </a:solidFill>
            </a:endParaRPr>
          </a:p>
        </p:txBody>
      </p:sp>
      <p:sp>
        <p:nvSpPr>
          <p:cNvPr id="5" name="Oval 4">
            <a:extLst>
              <a:ext uri="{FF2B5EF4-FFF2-40B4-BE49-F238E27FC236}">
                <a16:creationId xmlns:a16="http://schemas.microsoft.com/office/drawing/2014/main" id="{3FC5C95F-9AE8-8AFA-7979-E60D5B103A3E}"/>
              </a:ext>
            </a:extLst>
          </p:cNvPr>
          <p:cNvSpPr/>
          <p:nvPr/>
        </p:nvSpPr>
        <p:spPr>
          <a:xfrm>
            <a:off x="5951611" y="17814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sp>
        <p:nvSpPr>
          <p:cNvPr id="2" name="Title 1">
            <a:extLst>
              <a:ext uri="{FF2B5EF4-FFF2-40B4-BE49-F238E27FC236}">
                <a16:creationId xmlns:a16="http://schemas.microsoft.com/office/drawing/2014/main" id="{AE5D7124-71AA-A9BE-D62F-ACF6D09127AB}"/>
              </a:ext>
            </a:extLst>
          </p:cNvPr>
          <p:cNvSpPr>
            <a:spLocks noGrp="1"/>
          </p:cNvSpPr>
          <p:nvPr>
            <p:ph type="ctrTitle"/>
          </p:nvPr>
        </p:nvSpPr>
        <p:spPr/>
        <p:txBody>
          <a:bodyPr/>
          <a:lstStyle/>
          <a:p>
            <a:r>
              <a:rPr lang="en-GB" dirty="0">
                <a:latin typeface="Brown" pitchFamily="2" charset="0"/>
              </a:rPr>
              <a:t>What helps when you feel bored, flat or unmotivated?</a:t>
            </a:r>
          </a:p>
        </p:txBody>
      </p:sp>
      <p:sp>
        <p:nvSpPr>
          <p:cNvPr id="10" name="Content Placeholder 9">
            <a:extLst>
              <a:ext uri="{FF2B5EF4-FFF2-40B4-BE49-F238E27FC236}">
                <a16:creationId xmlns:a16="http://schemas.microsoft.com/office/drawing/2014/main" id="{AFF55AC2-517F-1198-1A47-64B6690A3B1F}"/>
              </a:ext>
            </a:extLst>
          </p:cNvPr>
          <p:cNvSpPr>
            <a:spLocks noGrp="1"/>
          </p:cNvSpPr>
          <p:nvPr>
            <p:ph type="subTitle" idx="1"/>
          </p:nvPr>
        </p:nvSpPr>
        <p:spPr>
          <a:xfrm>
            <a:off x="664911" y="2360605"/>
            <a:ext cx="4881700" cy="3430293"/>
          </a:xfrm>
        </p:spPr>
        <p:txBody>
          <a:bodyPr>
            <a:normAutofit fontScale="85000" lnSpcReduction="20000"/>
          </a:bodyPr>
          <a:lstStyle/>
          <a:p>
            <a:r>
              <a:rPr lang="en-US" sz="3500" b="1" dirty="0">
                <a:solidFill>
                  <a:srgbClr val="79A3DC"/>
                </a:solidFill>
                <a:ea typeface="Roboto Slab"/>
                <a:cs typeface="Roboto Slab"/>
              </a:rPr>
              <a:t>Activity</a:t>
            </a:r>
            <a:r>
              <a:rPr lang="en-US" sz="2400" b="1" dirty="0">
                <a:solidFill>
                  <a:schemeClr val="accent2"/>
                </a:solidFill>
                <a:ea typeface="Roboto Slab"/>
                <a:cs typeface="Roboto Slab"/>
              </a:rPr>
              <a:t> </a:t>
            </a:r>
            <a:endParaRPr lang="en-US" sz="2400" b="1" dirty="0">
              <a:solidFill>
                <a:schemeClr val="accent2"/>
              </a:solidFill>
            </a:endParaRPr>
          </a:p>
          <a:p>
            <a:endParaRPr lang="en-US" sz="3500" dirty="0"/>
          </a:p>
          <a:p>
            <a:r>
              <a:rPr lang="en-US" sz="3500" dirty="0">
                <a:ea typeface="Roboto Slab"/>
                <a:cs typeface="Roboto Slab"/>
              </a:rPr>
              <a:t>Look at the images at your table and select the ones that you feel help you – you can create a poster and add your own images if you like.</a:t>
            </a:r>
          </a:p>
          <a:p>
            <a:endParaRPr lang="en-GB" dirty="0"/>
          </a:p>
        </p:txBody>
      </p:sp>
      <p:pic>
        <p:nvPicPr>
          <p:cNvPr id="4" name="Picture 3" descr="A blue magnifying glass&#10;&#10;Description automatically generated">
            <a:extLst>
              <a:ext uri="{FF2B5EF4-FFF2-40B4-BE49-F238E27FC236}">
                <a16:creationId xmlns:a16="http://schemas.microsoft.com/office/drawing/2014/main" id="{457A2FBA-9D8A-1F7B-F38D-B93405ED90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51151" y="2089803"/>
            <a:ext cx="2400920" cy="2751420"/>
          </a:xfrm>
          <a:prstGeom prst="rect">
            <a:avLst/>
          </a:prstGeom>
        </p:spPr>
      </p:pic>
      <p:pic>
        <p:nvPicPr>
          <p:cNvPr id="6" name="Picture 5">
            <a:extLst>
              <a:ext uri="{FF2B5EF4-FFF2-40B4-BE49-F238E27FC236}">
                <a16:creationId xmlns:a16="http://schemas.microsoft.com/office/drawing/2014/main" id="{ECDA24F6-DC38-D368-6457-1E965DBA2C8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01800" y="314036"/>
            <a:ext cx="5740400" cy="5842000"/>
          </a:xfrm>
          <a:prstGeom prst="rect">
            <a:avLst/>
          </a:prstGeom>
        </p:spPr>
      </p:pic>
      <p:sp>
        <p:nvSpPr>
          <p:cNvPr id="7" name="TextBox 6">
            <a:extLst>
              <a:ext uri="{FF2B5EF4-FFF2-40B4-BE49-F238E27FC236}">
                <a16:creationId xmlns:a16="http://schemas.microsoft.com/office/drawing/2014/main" id="{14750AB8-A9B3-4870-2F96-9CDF1F52B438}"/>
              </a:ext>
            </a:extLst>
          </p:cNvPr>
          <p:cNvSpPr txBox="1"/>
          <p:nvPr/>
        </p:nvSpPr>
        <p:spPr>
          <a:xfrm>
            <a:off x="-4544291" y="2105891"/>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102892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par>
                                <p:cTn id="18" presetID="1" presetClass="exit" presetSubtype="0" fill="hold" grpId="1" nodeType="withEffect">
                                  <p:stCondLst>
                                    <p:cond delay="0"/>
                                  </p:stCondLst>
                                  <p:childTnLst>
                                    <p:set>
                                      <p:cBhvr>
                                        <p:cTn id="19" dur="1" fill="hold">
                                          <p:stCondLst>
                                            <p:cond delay="0"/>
                                          </p:stCondLst>
                                        </p:cTn>
                                        <p:tgtEl>
                                          <p:spTgt spid="10"/>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4"/>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hidden"/>
                                      </p:to>
                                    </p:set>
                                  </p:childTnLst>
                                </p:cTn>
                              </p:par>
                              <p:par>
                                <p:cTn id="26" presetID="1" presetClass="exit" presetSubtype="0" fill="hold" nodeType="withEffect">
                                  <p:stCondLst>
                                    <p:cond delay="0"/>
                                  </p:stCondLst>
                                  <p:childTnLst>
                                    <p:set>
                                      <p:cBhvr>
                                        <p:cTn id="27" dur="1" fill="hold">
                                          <p:stCondLst>
                                            <p:cond delay="0"/>
                                          </p:stCondLst>
                                        </p:cTn>
                                        <p:tgtEl>
                                          <p:spTgt spid="10">
                                            <p:txEl>
                                              <p:pRg st="0" end="0"/>
                                            </p:txEl>
                                          </p:spTgt>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10">
                                            <p:txEl>
                                              <p:pRg st="2" end="2"/>
                                            </p:txEl>
                                          </p:spTgt>
                                        </p:tgtEl>
                                        <p:attrNameLst>
                                          <p:attrName>style.visibility</p:attrName>
                                        </p:attrNameLst>
                                      </p:cBhvr>
                                      <p:to>
                                        <p:strVal val="hidden"/>
                                      </p:to>
                                    </p:set>
                                  </p:childTnLst>
                                </p:cTn>
                              </p:par>
                              <p:par>
                                <p:cTn id="30" presetID="1" presetClass="exit"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2" grpId="0"/>
      <p:bldP spid="10" grpId="0"/>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A211FE0-AC44-8011-38CC-F2B90A1DE282}"/>
              </a:ext>
            </a:extLst>
          </p:cNvPr>
          <p:cNvSpPr>
            <a:spLocks noGrp="1"/>
          </p:cNvSpPr>
          <p:nvPr>
            <p:ph type="ctrTitle"/>
          </p:nvPr>
        </p:nvSpPr>
        <p:spPr>
          <a:xfrm>
            <a:off x="684212" y="447376"/>
            <a:ext cx="7068309" cy="1070874"/>
          </a:xfrm>
        </p:spPr>
        <p:txBody>
          <a:bodyPr/>
          <a:lstStyle/>
          <a:p>
            <a:r>
              <a:rPr lang="en-GB" dirty="0">
                <a:latin typeface="Brown"/>
              </a:rPr>
              <a:t>What to do if you are… </a:t>
            </a:r>
            <a:r>
              <a:rPr lang="en-GB" sz="3500" dirty="0">
                <a:latin typeface="Brown"/>
              </a:rPr>
              <a:t>Feeling bored, flat or unmotivated?</a:t>
            </a:r>
          </a:p>
        </p:txBody>
      </p:sp>
      <p:sp>
        <p:nvSpPr>
          <p:cNvPr id="3" name="Content Placeholder 9">
            <a:extLst>
              <a:ext uri="{FF2B5EF4-FFF2-40B4-BE49-F238E27FC236}">
                <a16:creationId xmlns:a16="http://schemas.microsoft.com/office/drawing/2014/main" id="{E6C7BAA9-999C-4E08-6960-3B300C485A3B}"/>
              </a:ext>
            </a:extLst>
          </p:cNvPr>
          <p:cNvSpPr>
            <a:spLocks noGrp="1"/>
          </p:cNvSpPr>
          <p:nvPr>
            <p:ph type="subTitle" idx="1"/>
          </p:nvPr>
        </p:nvSpPr>
        <p:spPr/>
        <p:txBody>
          <a:bodyPr vert="horz" lIns="0" tIns="0" rIns="0" bIns="0" rtlCol="0" anchor="t">
            <a:normAutofit/>
          </a:bodyPr>
          <a:lstStyle/>
          <a:p>
            <a:endParaRPr lang="en-US" sz="3000" b="1" dirty="0">
              <a:ea typeface="Roboto Slab"/>
              <a:cs typeface="Roboto Slab"/>
            </a:endParaRPr>
          </a:p>
          <a:p>
            <a:r>
              <a:rPr lang="en-US" sz="3000" dirty="0">
                <a:ea typeface="Roboto Slab"/>
                <a:cs typeface="Roboto Slab"/>
              </a:rPr>
              <a:t>1. Think about what is important to you.</a:t>
            </a:r>
          </a:p>
          <a:p>
            <a:endParaRPr lang="en-GB" dirty="0"/>
          </a:p>
        </p:txBody>
      </p:sp>
      <p:sp>
        <p:nvSpPr>
          <p:cNvPr id="4" name="TextBox 3">
            <a:extLst>
              <a:ext uri="{FF2B5EF4-FFF2-40B4-BE49-F238E27FC236}">
                <a16:creationId xmlns:a16="http://schemas.microsoft.com/office/drawing/2014/main" id="{BA1CDF8C-4255-6F93-06C2-003DA51E9041}"/>
              </a:ext>
            </a:extLst>
          </p:cNvPr>
          <p:cNvSpPr txBox="1"/>
          <p:nvPr/>
        </p:nvSpPr>
        <p:spPr>
          <a:xfrm>
            <a:off x="564038" y="3226629"/>
            <a:ext cx="4892040" cy="1477328"/>
          </a:xfrm>
          <a:prstGeom prst="rect">
            <a:avLst/>
          </a:prstGeom>
          <a:noFill/>
        </p:spPr>
        <p:txBody>
          <a:bodyPr wrap="square">
            <a:spAutoFit/>
          </a:bodyPr>
          <a:lstStyle/>
          <a:p>
            <a:r>
              <a:rPr lang="en-US" sz="3000" dirty="0">
                <a:solidFill>
                  <a:srgbClr val="005E84"/>
                </a:solidFill>
                <a:latin typeface="Roboto Slab" pitchFamily="2" charset="0"/>
                <a:ea typeface="Roboto Slab" pitchFamily="2" charset="0"/>
                <a:cs typeface="Roboto Slab"/>
              </a:rPr>
              <a:t>2. Spend time doing more of the things that are important to you.</a:t>
            </a:r>
          </a:p>
        </p:txBody>
      </p:sp>
      <p:sp>
        <p:nvSpPr>
          <p:cNvPr id="7" name="TextBox 6">
            <a:extLst>
              <a:ext uri="{FF2B5EF4-FFF2-40B4-BE49-F238E27FC236}">
                <a16:creationId xmlns:a16="http://schemas.microsoft.com/office/drawing/2014/main" id="{8C47391E-6862-F6FD-73FC-55408E420319}"/>
              </a:ext>
            </a:extLst>
          </p:cNvPr>
          <p:cNvSpPr txBox="1"/>
          <p:nvPr/>
        </p:nvSpPr>
        <p:spPr>
          <a:xfrm>
            <a:off x="564038" y="3226629"/>
            <a:ext cx="4892040" cy="1477328"/>
          </a:xfrm>
          <a:prstGeom prst="rect">
            <a:avLst/>
          </a:prstGeom>
          <a:noFill/>
        </p:spPr>
        <p:txBody>
          <a:bodyPr wrap="square">
            <a:spAutoFit/>
          </a:bodyPr>
          <a:lstStyle/>
          <a:p>
            <a:r>
              <a:rPr lang="en-US" sz="3000" dirty="0">
                <a:solidFill>
                  <a:srgbClr val="005E84"/>
                </a:solidFill>
                <a:latin typeface="Roboto Slab" pitchFamily="2" charset="0"/>
                <a:ea typeface="Roboto Slab" pitchFamily="2" charset="0"/>
                <a:cs typeface="Roboto Slab"/>
              </a:rPr>
              <a:t>3. When you feel unmotivated start doing something anyway.</a:t>
            </a:r>
          </a:p>
        </p:txBody>
      </p:sp>
      <p:sp>
        <p:nvSpPr>
          <p:cNvPr id="9" name="TextBox 8">
            <a:extLst>
              <a:ext uri="{FF2B5EF4-FFF2-40B4-BE49-F238E27FC236}">
                <a16:creationId xmlns:a16="http://schemas.microsoft.com/office/drawing/2014/main" id="{4A00E151-D78A-74E8-CA26-7F896E96FE19}"/>
              </a:ext>
            </a:extLst>
          </p:cNvPr>
          <p:cNvSpPr txBox="1"/>
          <p:nvPr/>
        </p:nvSpPr>
        <p:spPr>
          <a:xfrm>
            <a:off x="564038" y="3270128"/>
            <a:ext cx="4892040" cy="1477328"/>
          </a:xfrm>
          <a:prstGeom prst="rect">
            <a:avLst/>
          </a:prstGeom>
          <a:noFill/>
        </p:spPr>
        <p:txBody>
          <a:bodyPr wrap="square">
            <a:spAutoFit/>
          </a:bodyPr>
          <a:lstStyle/>
          <a:p>
            <a:r>
              <a:rPr lang="en-US" sz="3000" dirty="0">
                <a:solidFill>
                  <a:srgbClr val="005E84"/>
                </a:solidFill>
                <a:latin typeface="Roboto Slab" pitchFamily="2" charset="0"/>
                <a:ea typeface="Roboto Slab" pitchFamily="2" charset="0"/>
                <a:cs typeface="Roboto Slab"/>
              </a:rPr>
              <a:t>4. Notice and pay attention to how it feels to do what you are doing.</a:t>
            </a:r>
          </a:p>
        </p:txBody>
      </p:sp>
      <p:sp>
        <p:nvSpPr>
          <p:cNvPr id="11" name="TextBox 10">
            <a:extLst>
              <a:ext uri="{FF2B5EF4-FFF2-40B4-BE49-F238E27FC236}">
                <a16:creationId xmlns:a16="http://schemas.microsoft.com/office/drawing/2014/main" id="{43FB3F36-5553-FC70-3EE8-EFA742C8D98A}"/>
              </a:ext>
            </a:extLst>
          </p:cNvPr>
          <p:cNvSpPr txBox="1"/>
          <p:nvPr/>
        </p:nvSpPr>
        <p:spPr>
          <a:xfrm>
            <a:off x="564038" y="3270128"/>
            <a:ext cx="4892040" cy="553998"/>
          </a:xfrm>
          <a:prstGeom prst="rect">
            <a:avLst/>
          </a:prstGeom>
          <a:noFill/>
        </p:spPr>
        <p:txBody>
          <a:bodyPr wrap="square">
            <a:spAutoFit/>
          </a:bodyPr>
          <a:lstStyle/>
          <a:p>
            <a:r>
              <a:rPr lang="en-US" sz="3000" dirty="0">
                <a:solidFill>
                  <a:srgbClr val="005E84"/>
                </a:solidFill>
                <a:latin typeface="Roboto Slab" pitchFamily="2" charset="0"/>
                <a:ea typeface="Roboto Slab" pitchFamily="2" charset="0"/>
                <a:cs typeface="Roboto Slab"/>
              </a:rPr>
              <a:t>5. Be kind to yourself.</a:t>
            </a:r>
          </a:p>
        </p:txBody>
      </p:sp>
      <p:sp>
        <p:nvSpPr>
          <p:cNvPr id="13" name="Oval 12">
            <a:extLst>
              <a:ext uri="{FF2B5EF4-FFF2-40B4-BE49-F238E27FC236}">
                <a16:creationId xmlns:a16="http://schemas.microsoft.com/office/drawing/2014/main" id="{1597B1C3-2C47-85CE-1CA1-1F2C44BCDD4E}"/>
              </a:ext>
            </a:extLst>
          </p:cNvPr>
          <p:cNvSpPr/>
          <p:nvPr/>
        </p:nvSpPr>
        <p:spPr>
          <a:xfrm>
            <a:off x="5681611" y="1511400"/>
            <a:ext cx="4140000" cy="4140000"/>
          </a:xfrm>
          <a:prstGeom prst="ellipse">
            <a:avLst/>
          </a:prstGeom>
          <a:solidFill>
            <a:srgbClr val="769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C11F"/>
              </a:solidFill>
            </a:endParaRPr>
          </a:p>
        </p:txBody>
      </p:sp>
      <p:sp>
        <p:nvSpPr>
          <p:cNvPr id="14" name="Oval 13">
            <a:extLst>
              <a:ext uri="{FF2B5EF4-FFF2-40B4-BE49-F238E27FC236}">
                <a16:creationId xmlns:a16="http://schemas.microsoft.com/office/drawing/2014/main" id="{6E591445-BFEF-8BF2-EFBC-839FB0B49C09}"/>
              </a:ext>
            </a:extLst>
          </p:cNvPr>
          <p:cNvSpPr/>
          <p:nvPr/>
        </p:nvSpPr>
        <p:spPr>
          <a:xfrm>
            <a:off x="5951611" y="17814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5" name="Picture 14" descr="Logo&#10;&#10;Description automatically generated">
            <a:extLst>
              <a:ext uri="{FF2B5EF4-FFF2-40B4-BE49-F238E27FC236}">
                <a16:creationId xmlns:a16="http://schemas.microsoft.com/office/drawing/2014/main" id="{519043CE-8F93-81BD-C96A-5421C8867C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38797" y="2250311"/>
            <a:ext cx="1974888" cy="2584391"/>
          </a:xfrm>
          <a:prstGeom prst="rect">
            <a:avLst/>
          </a:prstGeom>
        </p:spPr>
      </p:pic>
    </p:spTree>
    <p:extLst>
      <p:ext uri="{BB962C8B-B14F-4D97-AF65-F5344CB8AC3E}">
        <p14:creationId xmlns:p14="http://schemas.microsoft.com/office/powerpoint/2010/main" val="1666425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B32DFCC2-638E-7AFE-D5A3-8185880EE8C8}"/>
              </a:ext>
            </a:extLst>
          </p:cNvPr>
          <p:cNvSpPr/>
          <p:nvPr/>
        </p:nvSpPr>
        <p:spPr>
          <a:xfrm>
            <a:off x="5681611" y="1511400"/>
            <a:ext cx="4140000" cy="4140000"/>
          </a:xfrm>
          <a:prstGeom prst="ellipse">
            <a:avLst/>
          </a:prstGeom>
          <a:solidFill>
            <a:srgbClr val="769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9A3DC"/>
              </a:solidFill>
            </a:endParaRPr>
          </a:p>
        </p:txBody>
      </p:sp>
      <p:sp>
        <p:nvSpPr>
          <p:cNvPr id="5" name="Oval 4">
            <a:extLst>
              <a:ext uri="{FF2B5EF4-FFF2-40B4-BE49-F238E27FC236}">
                <a16:creationId xmlns:a16="http://schemas.microsoft.com/office/drawing/2014/main" id="{FB64711E-E90C-DF79-44A1-080F15BDCCC5}"/>
              </a:ext>
            </a:extLst>
          </p:cNvPr>
          <p:cNvSpPr/>
          <p:nvPr/>
        </p:nvSpPr>
        <p:spPr>
          <a:xfrm>
            <a:off x="5951611" y="17814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7" name="Picture 6" descr="A blue and black speech bubble&#10;&#10;Description automatically generated">
            <a:extLst>
              <a:ext uri="{FF2B5EF4-FFF2-40B4-BE49-F238E27FC236}">
                <a16:creationId xmlns:a16="http://schemas.microsoft.com/office/drawing/2014/main" id="{4B7E05D5-6D5F-03C2-795A-36B6C5516FD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290692">
            <a:off x="2859428" y="-682007"/>
            <a:ext cx="3215112" cy="2894363"/>
          </a:xfrm>
          <a:prstGeom prst="rect">
            <a:avLst/>
          </a:prstGeom>
        </p:spPr>
      </p:pic>
      <p:sp>
        <p:nvSpPr>
          <p:cNvPr id="8" name="Title 1">
            <a:extLst>
              <a:ext uri="{FF2B5EF4-FFF2-40B4-BE49-F238E27FC236}">
                <a16:creationId xmlns:a16="http://schemas.microsoft.com/office/drawing/2014/main" id="{EE7BD546-73C0-7C7B-DF65-87164464AA56}"/>
              </a:ext>
            </a:extLst>
          </p:cNvPr>
          <p:cNvSpPr txBox="1">
            <a:spLocks/>
          </p:cNvSpPr>
          <p:nvPr/>
        </p:nvSpPr>
        <p:spPr>
          <a:xfrm>
            <a:off x="764048" y="3163940"/>
            <a:ext cx="4748928" cy="1144745"/>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000" b="1" i="0" kern="1200" baseline="0">
                <a:solidFill>
                  <a:srgbClr val="005E84"/>
                </a:solidFill>
                <a:latin typeface="Brown-RegularItalic" pitchFamily="2" charset="77"/>
                <a:ea typeface="+mj-ea"/>
                <a:cs typeface="+mj-cs"/>
              </a:defRPr>
            </a:lvl1pPr>
          </a:lstStyle>
          <a:p>
            <a:r>
              <a:rPr lang="en-GB" dirty="0"/>
              <a:t>Seeking help</a:t>
            </a:r>
          </a:p>
        </p:txBody>
      </p:sp>
      <p:pic>
        <p:nvPicPr>
          <p:cNvPr id="10" name="Picture 9" descr="A blue and black chat bubble&#10;&#10;Description automatically generated">
            <a:extLst>
              <a:ext uri="{FF2B5EF4-FFF2-40B4-BE49-F238E27FC236}">
                <a16:creationId xmlns:a16="http://schemas.microsoft.com/office/drawing/2014/main" id="{40066831-5E81-624A-7447-3B2C5C18DBF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0389840">
            <a:off x="-536723" y="4793538"/>
            <a:ext cx="3133767" cy="1806897"/>
          </a:xfrm>
          <a:prstGeom prst="rect">
            <a:avLst/>
          </a:prstGeom>
        </p:spPr>
      </p:pic>
      <p:pic>
        <p:nvPicPr>
          <p:cNvPr id="11" name="Picture 10" descr="A blue and black speech bubble&#10;&#10;Description automatically generated">
            <a:extLst>
              <a:ext uri="{FF2B5EF4-FFF2-40B4-BE49-F238E27FC236}">
                <a16:creationId xmlns:a16="http://schemas.microsoft.com/office/drawing/2014/main" id="{5CDA3A5E-629E-D997-3E38-1C4701D84A2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55485" y="2420938"/>
            <a:ext cx="2687295" cy="2403210"/>
          </a:xfrm>
          <a:prstGeom prst="rect">
            <a:avLst/>
          </a:prstGeom>
        </p:spPr>
      </p:pic>
    </p:spTree>
    <p:extLst>
      <p:ext uri="{BB962C8B-B14F-4D97-AF65-F5344CB8AC3E}">
        <p14:creationId xmlns:p14="http://schemas.microsoft.com/office/powerpoint/2010/main" val="1702122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8BF386-A1C6-C34D-486C-EB539A09B12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5800" y="1188355"/>
            <a:ext cx="7772400" cy="4481290"/>
          </a:xfrm>
          <a:prstGeom prst="rect">
            <a:avLst/>
          </a:prstGeom>
        </p:spPr>
      </p:pic>
    </p:spTree>
    <p:extLst>
      <p:ext uri="{BB962C8B-B14F-4D97-AF65-F5344CB8AC3E}">
        <p14:creationId xmlns:p14="http://schemas.microsoft.com/office/powerpoint/2010/main" val="300659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684212" y="3021611"/>
            <a:ext cx="5159997" cy="1070874"/>
          </a:xfrm>
        </p:spPr>
        <p:txBody>
          <a:bodyPr/>
          <a:lstStyle/>
          <a:p>
            <a:r>
              <a:rPr lang="en-GB" sz="3200" b="0" dirty="0">
                <a:latin typeface="Roboto Slab" pitchFamily="2" charset="0"/>
                <a:ea typeface="Roboto Slab" pitchFamily="2" charset="0"/>
              </a:rPr>
              <a:t>Think about who you could talk to inside and outside of school.</a:t>
            </a:r>
          </a:p>
        </p:txBody>
      </p:sp>
      <p:sp>
        <p:nvSpPr>
          <p:cNvPr id="5" name="Title 5">
            <a:extLst>
              <a:ext uri="{FF2B5EF4-FFF2-40B4-BE49-F238E27FC236}">
                <a16:creationId xmlns:a16="http://schemas.microsoft.com/office/drawing/2014/main" id="{D4CD8021-D450-4B3F-DA4F-7E961CB73E35}"/>
              </a:ext>
            </a:extLst>
          </p:cNvPr>
          <p:cNvSpPr txBox="1">
            <a:spLocks/>
          </p:cNvSpPr>
          <p:nvPr/>
        </p:nvSpPr>
        <p:spPr>
          <a:xfrm>
            <a:off x="684212" y="564453"/>
            <a:ext cx="5688013" cy="42964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4000" b="1" i="0" kern="1200" baseline="0">
                <a:solidFill>
                  <a:srgbClr val="005E84"/>
                </a:solidFill>
                <a:latin typeface="Brown-RegularItalic" pitchFamily="2" charset="77"/>
                <a:ea typeface="+mj-ea"/>
                <a:cs typeface="+mj-cs"/>
              </a:defRPr>
            </a:lvl1pPr>
          </a:lstStyle>
          <a:p>
            <a:r>
              <a:rPr lang="en-US" dirty="0">
                <a:latin typeface="Brown" pitchFamily="2" charset="0"/>
              </a:rPr>
              <a:t>Speak out</a:t>
            </a:r>
          </a:p>
        </p:txBody>
      </p:sp>
      <p:sp>
        <p:nvSpPr>
          <p:cNvPr id="3" name="Oval 2">
            <a:extLst>
              <a:ext uri="{FF2B5EF4-FFF2-40B4-BE49-F238E27FC236}">
                <a16:creationId xmlns:a16="http://schemas.microsoft.com/office/drawing/2014/main" id="{F1BE89FD-5AFE-9D85-2630-C09A63C7D8E5}"/>
              </a:ext>
            </a:extLst>
          </p:cNvPr>
          <p:cNvSpPr/>
          <p:nvPr/>
        </p:nvSpPr>
        <p:spPr>
          <a:xfrm>
            <a:off x="5529211" y="1359000"/>
            <a:ext cx="4140000" cy="4140000"/>
          </a:xfrm>
          <a:prstGeom prst="ellipse">
            <a:avLst/>
          </a:prstGeom>
          <a:solidFill>
            <a:srgbClr val="769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C11F"/>
              </a:solidFill>
            </a:endParaRPr>
          </a:p>
        </p:txBody>
      </p:sp>
      <p:sp>
        <p:nvSpPr>
          <p:cNvPr id="4" name="Oval 3">
            <a:extLst>
              <a:ext uri="{FF2B5EF4-FFF2-40B4-BE49-F238E27FC236}">
                <a16:creationId xmlns:a16="http://schemas.microsoft.com/office/drawing/2014/main" id="{FF44DA3B-6C30-D027-4DB4-735D0026A2F7}"/>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7" name="Picture 6" descr="A blue school building with a clock on the front&#10;&#10;Description automatically generated">
            <a:extLst>
              <a:ext uri="{FF2B5EF4-FFF2-40B4-BE49-F238E27FC236}">
                <a16:creationId xmlns:a16="http://schemas.microsoft.com/office/drawing/2014/main" id="{D74A0343-9C32-77EF-65AB-F2AA1EA7BE4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6599"/>
          <a:stretch/>
        </p:blipFill>
        <p:spPr>
          <a:xfrm>
            <a:off x="6329211" y="2394825"/>
            <a:ext cx="2540000" cy="2068350"/>
          </a:xfrm>
          <a:prstGeom prst="rect">
            <a:avLst/>
          </a:prstGeom>
        </p:spPr>
      </p:pic>
    </p:spTree>
    <p:extLst>
      <p:ext uri="{BB962C8B-B14F-4D97-AF65-F5344CB8AC3E}">
        <p14:creationId xmlns:p14="http://schemas.microsoft.com/office/powerpoint/2010/main" val="2755928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7B3C45C6-7550-074D-93F6-F64880A8E4E6}"/>
              </a:ext>
            </a:extLst>
          </p:cNvPr>
          <p:cNvSpPr>
            <a:spLocks noGrp="1"/>
          </p:cNvSpPr>
          <p:nvPr>
            <p:ph type="ctrTitle"/>
          </p:nvPr>
        </p:nvSpPr>
        <p:spPr/>
        <p:txBody>
          <a:bodyPr anchor="t" anchorCtr="0"/>
          <a:lstStyle/>
          <a:p>
            <a:r>
              <a:rPr lang="en-GB" dirty="0">
                <a:latin typeface="Brown" pitchFamily="2" charset="0"/>
              </a:rPr>
              <a:t>Working together…</a:t>
            </a:r>
          </a:p>
        </p:txBody>
      </p:sp>
      <p:sp>
        <p:nvSpPr>
          <p:cNvPr id="11" name="Content Placeholder 2">
            <a:extLst>
              <a:ext uri="{FF2B5EF4-FFF2-40B4-BE49-F238E27FC236}">
                <a16:creationId xmlns:a16="http://schemas.microsoft.com/office/drawing/2014/main" id="{498AF5D3-E9D9-7E45-9D82-0407475C85AC}"/>
              </a:ext>
            </a:extLst>
          </p:cNvPr>
          <p:cNvSpPr>
            <a:spLocks noGrp="1"/>
          </p:cNvSpPr>
          <p:nvPr>
            <p:ph type="subTitle" idx="1"/>
          </p:nvPr>
        </p:nvSpPr>
        <p:spPr>
          <a:xfrm>
            <a:off x="684213" y="1518250"/>
            <a:ext cx="6109779" cy="2478086"/>
          </a:xfrm>
        </p:spPr>
        <p:txBody>
          <a:bodyPr vert="horz" lIns="0" tIns="0" rIns="0" bIns="0" rtlCol="0" anchor="t">
            <a:noAutofit/>
          </a:bodyPr>
          <a:lstStyle/>
          <a:p>
            <a:pPr marL="360000" indent="-252000">
              <a:spcAft>
                <a:spcPts val="0"/>
              </a:spcAft>
              <a:buFont typeface="Arial,Sans-Serif" panose="020B0604020202020204" pitchFamily="34" charset="0"/>
              <a:buChar char="•"/>
            </a:pPr>
            <a:r>
              <a:rPr lang="en-GB" sz="2400" dirty="0">
                <a:latin typeface="Roboto Slab" pitchFamily="2" charset="0"/>
                <a:ea typeface="Roboto Slab" pitchFamily="2" charset="0"/>
                <a:cs typeface="Roboto Slab" pitchFamily="2" charset="0"/>
              </a:rPr>
              <a:t>Be kind to each other</a:t>
            </a:r>
          </a:p>
          <a:p>
            <a:pPr marL="360000" indent="-252000">
              <a:spcAft>
                <a:spcPts val="0"/>
              </a:spcAft>
              <a:buFont typeface="Arial,Sans-Serif" panose="020B0604020202020204" pitchFamily="34" charset="0"/>
              <a:buChar char="•"/>
            </a:pPr>
            <a:r>
              <a:rPr lang="en-GB" sz="2400" dirty="0">
                <a:latin typeface="Roboto Slab" pitchFamily="2" charset="0"/>
                <a:ea typeface="Roboto Slab" pitchFamily="2" charset="0"/>
                <a:cs typeface="Roboto Slab" pitchFamily="2" charset="0"/>
              </a:rPr>
              <a:t>Listen to the person talking</a:t>
            </a:r>
          </a:p>
          <a:p>
            <a:pPr marL="360000" indent="-252000">
              <a:spcAft>
                <a:spcPts val="0"/>
              </a:spcAft>
              <a:buFont typeface="Arial,Sans-Serif" panose="020B0604020202020204" pitchFamily="34" charset="0"/>
              <a:buChar char="•"/>
            </a:pPr>
            <a:r>
              <a:rPr lang="en-GB" sz="2400" dirty="0">
                <a:latin typeface="Roboto Slab" pitchFamily="2" charset="0"/>
                <a:ea typeface="Roboto Slab" pitchFamily="2" charset="0"/>
                <a:cs typeface="Roboto Slab" pitchFamily="2" charset="0"/>
              </a:rPr>
              <a:t>Put your hands up to share</a:t>
            </a:r>
          </a:p>
          <a:p>
            <a:pPr marL="360000" indent="-252000">
              <a:spcAft>
                <a:spcPts val="0"/>
              </a:spcAft>
              <a:buFont typeface="Arial,Sans-Serif" panose="020B0604020202020204" pitchFamily="34" charset="0"/>
              <a:buChar char="•"/>
            </a:pPr>
            <a:r>
              <a:rPr lang="en-GB" sz="2400" dirty="0">
                <a:latin typeface="Roboto Slab" pitchFamily="2" charset="0"/>
                <a:ea typeface="Roboto Slab" pitchFamily="2" charset="0"/>
                <a:cs typeface="Roboto Slab" pitchFamily="2" charset="0"/>
              </a:rPr>
              <a:t>If you don't want to share you don't have to</a:t>
            </a:r>
          </a:p>
          <a:p>
            <a:pPr marL="360000" indent="-252000">
              <a:spcAft>
                <a:spcPts val="0"/>
              </a:spcAft>
              <a:buFont typeface="Arial,Sans-Serif" panose="020B0604020202020204" pitchFamily="34" charset="0"/>
              <a:buChar char="•"/>
            </a:pPr>
            <a:r>
              <a:rPr lang="en-GB" sz="2400" dirty="0">
                <a:latin typeface="Roboto Slab" pitchFamily="2" charset="0"/>
                <a:ea typeface="Roboto Slab" pitchFamily="2" charset="0"/>
                <a:cs typeface="Roboto Slab" pitchFamily="2" charset="0"/>
              </a:rPr>
              <a:t>If you have a question, do ask as others may be thinking the same thing</a:t>
            </a:r>
          </a:p>
          <a:p>
            <a:pPr marL="360000" indent="-252000">
              <a:spcAft>
                <a:spcPts val="0"/>
              </a:spcAft>
              <a:buFont typeface="Arial,Sans-Serif" panose="020B0604020202020204" pitchFamily="34" charset="0"/>
              <a:buChar char="•"/>
            </a:pPr>
            <a:r>
              <a:rPr lang="en-GB" sz="2400" dirty="0">
                <a:latin typeface="Roboto Slab" pitchFamily="2" charset="0"/>
                <a:ea typeface="Roboto Slab" pitchFamily="2" charset="0"/>
                <a:cs typeface="Roboto Slab" pitchFamily="2" charset="0"/>
              </a:rPr>
              <a:t>If you feel comfortable it is good to talk about your own experiences but not other people's'</a:t>
            </a:r>
          </a:p>
          <a:p>
            <a:pPr marL="360000" indent="-252000">
              <a:spcAft>
                <a:spcPts val="0"/>
              </a:spcAft>
              <a:buFont typeface="Arial,Sans-Serif" panose="020B0604020202020204" pitchFamily="34" charset="0"/>
              <a:buChar char="•"/>
            </a:pPr>
            <a:r>
              <a:rPr lang="en-GB" sz="2400" dirty="0">
                <a:latin typeface="Roboto Slab" pitchFamily="2" charset="0"/>
                <a:ea typeface="Roboto Slab" pitchFamily="2" charset="0"/>
                <a:cs typeface="Roboto Slab" pitchFamily="2" charset="0"/>
              </a:rPr>
              <a:t>Speak to an adult in private if you feel worried about anything that comes up in the session</a:t>
            </a:r>
          </a:p>
          <a:p>
            <a:pPr marL="342900" indent="-342900">
              <a:buFont typeface="Arial,Sans-Serif" panose="020B0604020202020204" pitchFamily="34" charset="0"/>
              <a:buChar char="•"/>
            </a:pPr>
            <a:endParaRPr lang="en-GB" sz="2400" dirty="0">
              <a:latin typeface="Brown-RegularItalic"/>
              <a:ea typeface="Roboto Slab" pitchFamily="2" charset="0"/>
            </a:endParaRPr>
          </a:p>
          <a:p>
            <a:pPr marL="342900" indent="-342900">
              <a:buFont typeface="Arial,Sans-Serif" panose="020B0604020202020204" pitchFamily="34" charset="0"/>
              <a:buChar char="•"/>
            </a:pPr>
            <a:endParaRPr lang="en-GB" sz="2400" dirty="0">
              <a:latin typeface="Brown-RegularItalic"/>
              <a:ea typeface="Roboto Slab" pitchFamily="2" charset="0"/>
              <a:cs typeface="Roboto Slab"/>
            </a:endParaRPr>
          </a:p>
          <a:p>
            <a:pPr indent="-285750">
              <a:buFont typeface="Arial" panose="020B0604020202020204" pitchFamily="34" charset="0"/>
              <a:buChar char="•"/>
            </a:pPr>
            <a:endParaRPr lang="en-GB" sz="2400" dirty="0"/>
          </a:p>
          <a:p>
            <a:pPr marL="342900" indent="-342900">
              <a:buFont typeface="Arial" panose="020B0604020202020204" pitchFamily="34" charset="0"/>
              <a:buChar char="•"/>
            </a:pPr>
            <a:endParaRPr lang="en-GB" sz="2400" dirty="0">
              <a:latin typeface="Roboto Slab"/>
              <a:ea typeface="Roboto Slab"/>
              <a:cs typeface="Roboto Slab"/>
            </a:endParaRPr>
          </a:p>
        </p:txBody>
      </p:sp>
    </p:spTree>
    <p:extLst>
      <p:ext uri="{BB962C8B-B14F-4D97-AF65-F5344CB8AC3E}">
        <p14:creationId xmlns:p14="http://schemas.microsoft.com/office/powerpoint/2010/main" val="692276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B8433C-9775-6142-983F-DB2593950E8F}"/>
              </a:ext>
            </a:extLst>
          </p:cNvPr>
          <p:cNvSpPr>
            <a:spLocks noGrp="1"/>
          </p:cNvSpPr>
          <p:nvPr>
            <p:ph type="ctrTitle"/>
          </p:nvPr>
        </p:nvSpPr>
        <p:spPr/>
        <p:txBody>
          <a:bodyPr/>
          <a:lstStyle/>
          <a:p>
            <a:r>
              <a:rPr lang="en-US" dirty="0">
                <a:latin typeface="Brown" pitchFamily="2" charset="0"/>
              </a:rPr>
              <a:t>Speak out</a:t>
            </a:r>
          </a:p>
        </p:txBody>
      </p:sp>
      <p:sp>
        <p:nvSpPr>
          <p:cNvPr id="7" name="Content Placeholder 6">
            <a:extLst>
              <a:ext uri="{FF2B5EF4-FFF2-40B4-BE49-F238E27FC236}">
                <a16:creationId xmlns:a16="http://schemas.microsoft.com/office/drawing/2014/main" id="{0752303B-1AE4-A34B-A108-FEFAB1294F96}"/>
              </a:ext>
            </a:extLst>
          </p:cNvPr>
          <p:cNvSpPr>
            <a:spLocks noGrp="1"/>
          </p:cNvSpPr>
          <p:nvPr>
            <p:ph type="subTitle" idx="1"/>
          </p:nvPr>
        </p:nvSpPr>
        <p:spPr>
          <a:xfrm>
            <a:off x="694764" y="2425284"/>
            <a:ext cx="5181749" cy="614956"/>
          </a:xfrm>
        </p:spPr>
        <p:txBody>
          <a:bodyPr vert="horz" lIns="0" tIns="0" rIns="0" bIns="0" rtlCol="0" anchor="t">
            <a:noAutofit/>
          </a:bodyPr>
          <a:lstStyle/>
          <a:p>
            <a:pPr marL="342900" indent="-342900">
              <a:buFont typeface="Arial" panose="020B0604020202020204" pitchFamily="34" charset="0"/>
              <a:buChar char="•"/>
            </a:pPr>
            <a:r>
              <a:rPr lang="en-US" sz="3000" dirty="0"/>
              <a:t>Speak to a counsellor</a:t>
            </a:r>
          </a:p>
        </p:txBody>
      </p:sp>
      <p:grpSp>
        <p:nvGrpSpPr>
          <p:cNvPr id="2" name="Group 1">
            <a:extLst>
              <a:ext uri="{FF2B5EF4-FFF2-40B4-BE49-F238E27FC236}">
                <a16:creationId xmlns:a16="http://schemas.microsoft.com/office/drawing/2014/main" id="{21D26268-0B22-D006-B58C-93192A3A4E2A}"/>
              </a:ext>
            </a:extLst>
          </p:cNvPr>
          <p:cNvGrpSpPr/>
          <p:nvPr/>
        </p:nvGrpSpPr>
        <p:grpSpPr>
          <a:xfrm>
            <a:off x="602386" y="5433652"/>
            <a:ext cx="8146330" cy="1150028"/>
            <a:chOff x="522739" y="5586209"/>
            <a:chExt cx="8146330" cy="1166740"/>
          </a:xfrm>
        </p:grpSpPr>
        <p:sp>
          <p:nvSpPr>
            <p:cNvPr id="24" name="Rectangle 23">
              <a:extLst>
                <a:ext uri="{FF2B5EF4-FFF2-40B4-BE49-F238E27FC236}">
                  <a16:creationId xmlns:a16="http://schemas.microsoft.com/office/drawing/2014/main" id="{41AAE128-FCAE-30AC-5DE7-3FB62FD9FF84}"/>
                </a:ext>
              </a:extLst>
            </p:cNvPr>
            <p:cNvSpPr/>
            <p:nvPr/>
          </p:nvSpPr>
          <p:spPr>
            <a:xfrm>
              <a:off x="522739" y="5586209"/>
              <a:ext cx="8146330" cy="1166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2">
              <a:extLst>
                <a:ext uri="{FF2B5EF4-FFF2-40B4-BE49-F238E27FC236}">
                  <a16:creationId xmlns:a16="http://schemas.microsoft.com/office/drawing/2014/main" id="{A4115315-CB7C-2B4E-9F4B-6BE5D3F962E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16504" y="5961741"/>
              <a:ext cx="1253328" cy="524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hlinkClick r:id="rId4"/>
              <a:extLst>
                <a:ext uri="{FF2B5EF4-FFF2-40B4-BE49-F238E27FC236}">
                  <a16:creationId xmlns:a16="http://schemas.microsoft.com/office/drawing/2014/main" id="{BDD34B5A-8A2B-684A-872C-BF565E76C02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00922" y="5915862"/>
              <a:ext cx="1164286" cy="600095"/>
            </a:xfrm>
            <a:prstGeom prst="rect">
              <a:avLst/>
            </a:prstGeom>
          </p:spPr>
        </p:pic>
        <p:pic>
          <p:nvPicPr>
            <p:cNvPr id="9" name="Picture 3" descr="Diagram&#10;&#10;Description automatically generated">
              <a:extLst>
                <a:ext uri="{FF2B5EF4-FFF2-40B4-BE49-F238E27FC236}">
                  <a16:creationId xmlns:a16="http://schemas.microsoft.com/office/drawing/2014/main" id="{C5F2BFB1-81C2-E94A-9F9A-12477B74CB7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2173" y="5910985"/>
              <a:ext cx="1446249" cy="608086"/>
            </a:xfrm>
            <a:prstGeom prst="rect">
              <a:avLst/>
            </a:prstGeom>
          </p:spPr>
        </p:pic>
        <p:pic>
          <p:nvPicPr>
            <p:cNvPr id="10" name="Picture 7" descr="Text&#10;&#10;Description automatically generated">
              <a:extLst>
                <a:ext uri="{FF2B5EF4-FFF2-40B4-BE49-F238E27FC236}">
                  <a16:creationId xmlns:a16="http://schemas.microsoft.com/office/drawing/2014/main" id="{12D0E720-BAEE-8C4D-966A-031CA207C68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507534" y="5943875"/>
              <a:ext cx="1563343" cy="554201"/>
            </a:xfrm>
            <a:prstGeom prst="rect">
              <a:avLst/>
            </a:prstGeom>
          </p:spPr>
        </p:pic>
        <p:pic>
          <p:nvPicPr>
            <p:cNvPr id="11" name="Picture 9">
              <a:extLst>
                <a:ext uri="{FF2B5EF4-FFF2-40B4-BE49-F238E27FC236}">
                  <a16:creationId xmlns:a16="http://schemas.microsoft.com/office/drawing/2014/main" id="{1C8A538B-AFFF-644B-837D-C5A71F05291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786494" y="5991958"/>
              <a:ext cx="1563343" cy="475427"/>
            </a:xfrm>
            <a:prstGeom prst="rect">
              <a:avLst/>
            </a:prstGeom>
          </p:spPr>
        </p:pic>
      </p:grpSp>
      <p:pic>
        <p:nvPicPr>
          <p:cNvPr id="3" name="Graphic 2">
            <a:extLst>
              <a:ext uri="{FF2B5EF4-FFF2-40B4-BE49-F238E27FC236}">
                <a16:creationId xmlns:a16="http://schemas.microsoft.com/office/drawing/2014/main" id="{776C3D97-45BC-DAB8-3830-7736BA196DE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75838" y="5415335"/>
            <a:ext cx="8317476" cy="1240925"/>
          </a:xfrm>
          <a:prstGeom prst="rect">
            <a:avLst/>
          </a:prstGeom>
        </p:spPr>
      </p:pic>
      <p:sp>
        <p:nvSpPr>
          <p:cNvPr id="12" name="TextBox 11">
            <a:extLst>
              <a:ext uri="{FF2B5EF4-FFF2-40B4-BE49-F238E27FC236}">
                <a16:creationId xmlns:a16="http://schemas.microsoft.com/office/drawing/2014/main" id="{002A3241-C0BE-C937-2B19-DD55193A6F9E}"/>
              </a:ext>
            </a:extLst>
          </p:cNvPr>
          <p:cNvSpPr txBox="1"/>
          <p:nvPr/>
        </p:nvSpPr>
        <p:spPr>
          <a:xfrm>
            <a:off x="602385" y="2379836"/>
            <a:ext cx="4873082" cy="553998"/>
          </a:xfrm>
          <a:prstGeom prst="rect">
            <a:avLst/>
          </a:prstGeom>
          <a:noFill/>
        </p:spPr>
        <p:txBody>
          <a:bodyPr wrap="square">
            <a:spAutoFit/>
          </a:bodyPr>
          <a:lstStyle/>
          <a:p>
            <a:pPr marL="342900" indent="-342900">
              <a:buFont typeface="Arial" panose="020B0604020202020204" pitchFamily="34" charset="0"/>
              <a:buChar char="•"/>
            </a:pPr>
            <a:r>
              <a:rPr lang="en-US" sz="3000" dirty="0">
                <a:solidFill>
                  <a:srgbClr val="005E84"/>
                </a:solidFill>
                <a:latin typeface="Roboto Slab" pitchFamily="2" charset="0"/>
                <a:ea typeface="Roboto Slab" pitchFamily="2" charset="0"/>
              </a:rPr>
              <a:t>Talk to a friend </a:t>
            </a:r>
          </a:p>
        </p:txBody>
      </p:sp>
      <p:sp>
        <p:nvSpPr>
          <p:cNvPr id="13" name="Oval 12">
            <a:extLst>
              <a:ext uri="{FF2B5EF4-FFF2-40B4-BE49-F238E27FC236}">
                <a16:creationId xmlns:a16="http://schemas.microsoft.com/office/drawing/2014/main" id="{18E0B740-F398-15AF-A570-23C6734AF304}"/>
              </a:ext>
            </a:extLst>
          </p:cNvPr>
          <p:cNvSpPr/>
          <p:nvPr/>
        </p:nvSpPr>
        <p:spPr>
          <a:xfrm>
            <a:off x="5529211" y="1359000"/>
            <a:ext cx="4140000" cy="4140000"/>
          </a:xfrm>
          <a:prstGeom prst="ellipse">
            <a:avLst/>
          </a:prstGeom>
          <a:solidFill>
            <a:srgbClr val="769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C11F"/>
              </a:solidFill>
            </a:endParaRPr>
          </a:p>
        </p:txBody>
      </p:sp>
      <p:sp>
        <p:nvSpPr>
          <p:cNvPr id="14" name="Oval 13">
            <a:extLst>
              <a:ext uri="{FF2B5EF4-FFF2-40B4-BE49-F238E27FC236}">
                <a16:creationId xmlns:a16="http://schemas.microsoft.com/office/drawing/2014/main" id="{44595C40-8019-6FA9-2385-A86806AE8B54}"/>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6" name="Picture 15" descr="A couple of people with a heart in the background&#10;&#10;Description automatically generated">
            <a:extLst>
              <a:ext uri="{FF2B5EF4-FFF2-40B4-BE49-F238E27FC236}">
                <a16:creationId xmlns:a16="http://schemas.microsoft.com/office/drawing/2014/main" id="{F46B024E-E7F1-DEF3-1038-C501AF41484A}"/>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035330" y="1769737"/>
            <a:ext cx="3108670" cy="3108670"/>
          </a:xfrm>
          <a:prstGeom prst="rect">
            <a:avLst/>
          </a:prstGeom>
        </p:spPr>
      </p:pic>
      <p:sp>
        <p:nvSpPr>
          <p:cNvPr id="18" name="TextBox 17">
            <a:extLst>
              <a:ext uri="{FF2B5EF4-FFF2-40B4-BE49-F238E27FC236}">
                <a16:creationId xmlns:a16="http://schemas.microsoft.com/office/drawing/2014/main" id="{3AA46CA5-E32D-63B5-3164-233EBB51412E}"/>
              </a:ext>
            </a:extLst>
          </p:cNvPr>
          <p:cNvSpPr txBox="1"/>
          <p:nvPr/>
        </p:nvSpPr>
        <p:spPr>
          <a:xfrm>
            <a:off x="602572" y="2371353"/>
            <a:ext cx="5051502" cy="1015663"/>
          </a:xfrm>
          <a:prstGeom prst="rect">
            <a:avLst/>
          </a:prstGeom>
          <a:noFill/>
        </p:spPr>
        <p:txBody>
          <a:bodyPr wrap="square">
            <a:spAutoFit/>
          </a:bodyPr>
          <a:lstStyle/>
          <a:p>
            <a:pPr marL="342900" indent="-342900">
              <a:buFont typeface="Arial" panose="020B0604020202020204" pitchFamily="34" charset="0"/>
              <a:buChar char="•"/>
            </a:pPr>
            <a:r>
              <a:rPr lang="en-US" sz="3000" dirty="0">
                <a:solidFill>
                  <a:srgbClr val="005E84"/>
                </a:solidFill>
                <a:latin typeface="Roboto Slab" pitchFamily="2" charset="0"/>
                <a:ea typeface="Roboto Slab" pitchFamily="2" charset="0"/>
              </a:rPr>
              <a:t>Call Childline/visit online</a:t>
            </a:r>
            <a:endParaRPr lang="en-US" sz="3000" dirty="0">
              <a:solidFill>
                <a:srgbClr val="005E84"/>
              </a:solidFill>
              <a:latin typeface="Roboto Slab" pitchFamily="2" charset="0"/>
              <a:ea typeface="Roboto Slab" pitchFamily="2" charset="0"/>
              <a:cs typeface="Roboto Slab"/>
            </a:endParaRPr>
          </a:p>
        </p:txBody>
      </p:sp>
      <p:pic>
        <p:nvPicPr>
          <p:cNvPr id="19" name="Picture 2">
            <a:extLst>
              <a:ext uri="{FF2B5EF4-FFF2-40B4-BE49-F238E27FC236}">
                <a16:creationId xmlns:a16="http://schemas.microsoft.com/office/drawing/2014/main" id="{D53F1D6B-5165-04F5-F1BB-5A9020CC1DA9}"/>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6252357" y="2669303"/>
            <a:ext cx="2939120" cy="132447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5A11E8A7-B855-6AFA-4C98-5A410F544FA9}"/>
              </a:ext>
            </a:extLst>
          </p:cNvPr>
          <p:cNvSpPr txBox="1"/>
          <p:nvPr/>
        </p:nvSpPr>
        <p:spPr>
          <a:xfrm>
            <a:off x="588892" y="2426002"/>
            <a:ext cx="5051502" cy="1015663"/>
          </a:xfrm>
          <a:prstGeom prst="rect">
            <a:avLst/>
          </a:prstGeom>
          <a:noFill/>
        </p:spPr>
        <p:txBody>
          <a:bodyPr wrap="square">
            <a:spAutoFit/>
          </a:bodyPr>
          <a:lstStyle/>
          <a:p>
            <a:pPr marL="342900" indent="-342900">
              <a:buFont typeface="Arial" panose="020B0604020202020204" pitchFamily="34" charset="0"/>
              <a:buChar char="•"/>
            </a:pPr>
            <a:r>
              <a:rPr lang="en-US" sz="3000" dirty="0">
                <a:solidFill>
                  <a:srgbClr val="005E84"/>
                </a:solidFill>
                <a:latin typeface="Roboto Slab" pitchFamily="2" charset="0"/>
                <a:ea typeface="Roboto Slab" pitchFamily="2" charset="0"/>
              </a:rPr>
              <a:t>Talk to a teacher/school staff member</a:t>
            </a:r>
          </a:p>
        </p:txBody>
      </p:sp>
      <p:sp>
        <p:nvSpPr>
          <p:cNvPr id="27" name="TextBox 26">
            <a:extLst>
              <a:ext uri="{FF2B5EF4-FFF2-40B4-BE49-F238E27FC236}">
                <a16:creationId xmlns:a16="http://schemas.microsoft.com/office/drawing/2014/main" id="{7B39D583-DF43-FCB7-12F8-22D8230E0A16}"/>
              </a:ext>
            </a:extLst>
          </p:cNvPr>
          <p:cNvSpPr txBox="1"/>
          <p:nvPr/>
        </p:nvSpPr>
        <p:spPr>
          <a:xfrm>
            <a:off x="575905" y="2408477"/>
            <a:ext cx="5051502" cy="553998"/>
          </a:xfrm>
          <a:prstGeom prst="rect">
            <a:avLst/>
          </a:prstGeom>
          <a:noFill/>
        </p:spPr>
        <p:txBody>
          <a:bodyPr wrap="square">
            <a:spAutoFit/>
          </a:bodyPr>
          <a:lstStyle/>
          <a:p>
            <a:pPr marL="342900" indent="-342900">
              <a:buFont typeface="Arial" panose="020B0604020202020204" pitchFamily="34" charset="0"/>
              <a:buChar char="•"/>
            </a:pPr>
            <a:r>
              <a:rPr lang="en-US" sz="3000" dirty="0">
                <a:solidFill>
                  <a:srgbClr val="005E84"/>
                </a:solidFill>
                <a:latin typeface="Roboto Slab" pitchFamily="2" charset="0"/>
                <a:ea typeface="Roboto Slab" pitchFamily="2" charset="0"/>
              </a:rPr>
              <a:t>Speak to a trusted adult</a:t>
            </a:r>
          </a:p>
        </p:txBody>
      </p:sp>
      <p:sp>
        <p:nvSpPr>
          <p:cNvPr id="28" name="TextBox 27">
            <a:extLst>
              <a:ext uri="{FF2B5EF4-FFF2-40B4-BE49-F238E27FC236}">
                <a16:creationId xmlns:a16="http://schemas.microsoft.com/office/drawing/2014/main" id="{F26563BA-BD40-E8E6-3AB6-6C425FD5446C}"/>
              </a:ext>
            </a:extLst>
          </p:cNvPr>
          <p:cNvSpPr txBox="1"/>
          <p:nvPr/>
        </p:nvSpPr>
        <p:spPr>
          <a:xfrm>
            <a:off x="582399" y="2426001"/>
            <a:ext cx="5051502" cy="1015663"/>
          </a:xfrm>
          <a:prstGeom prst="rect">
            <a:avLst/>
          </a:prstGeom>
          <a:noFill/>
        </p:spPr>
        <p:txBody>
          <a:bodyPr wrap="square">
            <a:spAutoFit/>
          </a:bodyPr>
          <a:lstStyle/>
          <a:p>
            <a:pPr marL="342900" indent="-342900">
              <a:buFont typeface="Arial" panose="020B0604020202020204" pitchFamily="34" charset="0"/>
              <a:buChar char="•"/>
            </a:pPr>
            <a:r>
              <a:rPr lang="en-US" sz="3000" dirty="0">
                <a:solidFill>
                  <a:srgbClr val="005E84"/>
                </a:solidFill>
                <a:latin typeface="Roboto Slab" pitchFamily="2" charset="0"/>
                <a:ea typeface="Roboto Slab" pitchFamily="2" charset="0"/>
              </a:rPr>
              <a:t>Speak to a trusted family member</a:t>
            </a:r>
          </a:p>
        </p:txBody>
      </p:sp>
      <p:grpSp>
        <p:nvGrpSpPr>
          <p:cNvPr id="32" name="Group 31">
            <a:extLst>
              <a:ext uri="{FF2B5EF4-FFF2-40B4-BE49-F238E27FC236}">
                <a16:creationId xmlns:a16="http://schemas.microsoft.com/office/drawing/2014/main" id="{5E075331-5BCB-398F-290B-A9817F309E06}"/>
              </a:ext>
            </a:extLst>
          </p:cNvPr>
          <p:cNvGrpSpPr/>
          <p:nvPr/>
        </p:nvGrpSpPr>
        <p:grpSpPr>
          <a:xfrm>
            <a:off x="6142819" y="1788779"/>
            <a:ext cx="2948062" cy="3210781"/>
            <a:chOff x="6142819" y="1788779"/>
            <a:chExt cx="2948062" cy="3210781"/>
          </a:xfrm>
        </p:grpSpPr>
        <p:pic>
          <p:nvPicPr>
            <p:cNvPr id="20" name="Picture 19" descr="A cartoon of hands holding a phone&#10;&#10;Description automatically generated">
              <a:extLst>
                <a:ext uri="{FF2B5EF4-FFF2-40B4-BE49-F238E27FC236}">
                  <a16:creationId xmlns:a16="http://schemas.microsoft.com/office/drawing/2014/main" id="{589C1565-5F64-4582-61B4-38EB49811369}"/>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142819" y="2895563"/>
              <a:ext cx="1760900" cy="2103997"/>
            </a:xfrm>
            <a:prstGeom prst="rect">
              <a:avLst/>
            </a:prstGeom>
          </p:spPr>
        </p:pic>
        <p:pic>
          <p:nvPicPr>
            <p:cNvPr id="30" name="Picture 29" descr="A cartoon of two women talking&#10;&#10;Description automatically generated">
              <a:extLst>
                <a:ext uri="{FF2B5EF4-FFF2-40B4-BE49-F238E27FC236}">
                  <a16:creationId xmlns:a16="http://schemas.microsoft.com/office/drawing/2014/main" id="{3BF5316B-EC87-93EA-CE99-7D64E1468389}"/>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rot="634270">
              <a:off x="7371666" y="1788779"/>
              <a:ext cx="1719215" cy="1938135"/>
            </a:xfrm>
            <a:prstGeom prst="rect">
              <a:avLst/>
            </a:prstGeom>
          </p:spPr>
        </p:pic>
      </p:grpSp>
      <p:pic>
        <p:nvPicPr>
          <p:cNvPr id="22" name="Picture 21" descr="A blue school building with a clock on the front&#10;&#10;Description automatically generated">
            <a:extLst>
              <a:ext uri="{FF2B5EF4-FFF2-40B4-BE49-F238E27FC236}">
                <a16:creationId xmlns:a16="http://schemas.microsoft.com/office/drawing/2014/main" id="{0CAD84C9-8EF1-E759-CFD0-9C008633D0A5}"/>
              </a:ext>
            </a:extLst>
          </p:cNvPr>
          <p:cNvPicPr>
            <a:picLocks noChangeAspect="1"/>
          </p:cNvPicPr>
          <p:nvPr/>
        </p:nvPicPr>
        <p:blipFill rotWithShape="1">
          <a:blip r:embed="rId15" cstate="email">
            <a:extLst>
              <a:ext uri="{28A0092B-C50C-407E-A947-70E740481C1C}">
                <a14:useLocalDpi xmlns:a14="http://schemas.microsoft.com/office/drawing/2010/main"/>
              </a:ext>
            </a:extLst>
          </a:blip>
          <a:srcRect t="21571"/>
          <a:stretch/>
        </p:blipFill>
        <p:spPr>
          <a:xfrm>
            <a:off x="6319665" y="2174499"/>
            <a:ext cx="2540000" cy="2526892"/>
          </a:xfrm>
          <a:prstGeom prst="rect">
            <a:avLst/>
          </a:prstGeom>
        </p:spPr>
      </p:pic>
      <p:pic>
        <p:nvPicPr>
          <p:cNvPr id="4" name="Picture 3">
            <a:extLst>
              <a:ext uri="{FF2B5EF4-FFF2-40B4-BE49-F238E27FC236}">
                <a16:creationId xmlns:a16="http://schemas.microsoft.com/office/drawing/2014/main" id="{3FDDA3A8-11A8-4A69-E6A5-4B5931EB8917}"/>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6525990" y="2208875"/>
            <a:ext cx="2102891" cy="2486897"/>
          </a:xfrm>
          <a:prstGeom prst="rect">
            <a:avLst/>
          </a:prstGeom>
        </p:spPr>
      </p:pic>
      <p:pic>
        <p:nvPicPr>
          <p:cNvPr id="15" name="Picture 14">
            <a:extLst>
              <a:ext uri="{FF2B5EF4-FFF2-40B4-BE49-F238E27FC236}">
                <a16:creationId xmlns:a16="http://schemas.microsoft.com/office/drawing/2014/main" id="{2EC28334-C03C-F5D8-5C03-97C3FD1C7F67}"/>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6598186" y="2280575"/>
            <a:ext cx="2084439" cy="2465076"/>
          </a:xfrm>
          <a:prstGeom prst="rect">
            <a:avLst/>
          </a:prstGeom>
        </p:spPr>
      </p:pic>
    </p:spTree>
    <p:extLst>
      <p:ext uri="{BB962C8B-B14F-4D97-AF65-F5344CB8AC3E}">
        <p14:creationId xmlns:p14="http://schemas.microsoft.com/office/powerpoint/2010/main" val="3487020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32"/>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2">
                                            <p:txEl>
                                              <p:pRg st="0" end="0"/>
                                            </p:txEl>
                                          </p:spTgt>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9"/>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8">
                                            <p:txEl>
                                              <p:pRg st="0" end="0"/>
                                            </p:txEl>
                                          </p:spTgt>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28">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16"/>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28">
                                            <p:txEl>
                                              <p:pRg st="0" end="0"/>
                                            </p:txEl>
                                          </p:spTgt>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4"/>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7">
                                            <p:txEl>
                                              <p:pRg st="0" end="0"/>
                                            </p:txEl>
                                          </p:spTgt>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25">
                                            <p:txEl>
                                              <p:pRg st="0" end="0"/>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22"/>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25">
                                            <p:txEl>
                                              <p:pRg st="0" end="0"/>
                                            </p:txEl>
                                          </p:spTgt>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9">
            <a:extLst>
              <a:ext uri="{FF2B5EF4-FFF2-40B4-BE49-F238E27FC236}">
                <a16:creationId xmlns:a16="http://schemas.microsoft.com/office/drawing/2014/main" id="{1F740DF3-8865-7A45-D237-2118B46EF203}"/>
              </a:ext>
            </a:extLst>
          </p:cNvPr>
          <p:cNvSpPr/>
          <p:nvPr/>
        </p:nvSpPr>
        <p:spPr>
          <a:xfrm>
            <a:off x="5529211" y="1346645"/>
            <a:ext cx="4140000" cy="4140000"/>
          </a:xfrm>
          <a:prstGeom prst="ellipse">
            <a:avLst/>
          </a:prstGeom>
          <a:solidFill>
            <a:srgbClr val="769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C11F"/>
              </a:solidFill>
            </a:endParaRPr>
          </a:p>
        </p:txBody>
      </p:sp>
      <p:sp>
        <p:nvSpPr>
          <p:cNvPr id="21" name="Oval 20">
            <a:extLst>
              <a:ext uri="{FF2B5EF4-FFF2-40B4-BE49-F238E27FC236}">
                <a16:creationId xmlns:a16="http://schemas.microsoft.com/office/drawing/2014/main" id="{0173FC68-C1F8-35CA-95C3-24975B1B224D}"/>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sp>
        <p:nvSpPr>
          <p:cNvPr id="2" name="Title 1">
            <a:extLst>
              <a:ext uri="{FF2B5EF4-FFF2-40B4-BE49-F238E27FC236}">
                <a16:creationId xmlns:a16="http://schemas.microsoft.com/office/drawing/2014/main" id="{3E880A9C-B518-6742-9BE9-EC014A414ABF}"/>
              </a:ext>
            </a:extLst>
          </p:cNvPr>
          <p:cNvSpPr>
            <a:spLocks noGrp="1"/>
          </p:cNvSpPr>
          <p:nvPr>
            <p:ph type="ctrTitle"/>
          </p:nvPr>
        </p:nvSpPr>
        <p:spPr/>
        <p:txBody>
          <a:bodyPr/>
          <a:lstStyle/>
          <a:p>
            <a:r>
              <a:rPr lang="en-US" dirty="0">
                <a:latin typeface="Brown" pitchFamily="2" charset="0"/>
              </a:rPr>
              <a:t>Supporting a friend</a:t>
            </a:r>
          </a:p>
        </p:txBody>
      </p:sp>
      <p:sp>
        <p:nvSpPr>
          <p:cNvPr id="3" name="Subtitle 2">
            <a:extLst>
              <a:ext uri="{FF2B5EF4-FFF2-40B4-BE49-F238E27FC236}">
                <a16:creationId xmlns:a16="http://schemas.microsoft.com/office/drawing/2014/main" id="{9C5758D5-C8A1-8F32-E7CF-897E5441D212}"/>
              </a:ext>
            </a:extLst>
          </p:cNvPr>
          <p:cNvSpPr>
            <a:spLocks noGrp="1"/>
          </p:cNvSpPr>
          <p:nvPr>
            <p:ph type="subTitle" idx="1"/>
          </p:nvPr>
        </p:nvSpPr>
        <p:spPr/>
        <p:txBody>
          <a:bodyPr/>
          <a:lstStyle/>
          <a:p>
            <a:endParaRPr lang="en-GB"/>
          </a:p>
        </p:txBody>
      </p:sp>
      <p:pic>
        <p:nvPicPr>
          <p:cNvPr id="9" name="Picture 8" descr="A cartoon of a person with her hands on her face&#10;&#10;Description automatically generated">
            <a:extLst>
              <a:ext uri="{FF2B5EF4-FFF2-40B4-BE49-F238E27FC236}">
                <a16:creationId xmlns:a16="http://schemas.microsoft.com/office/drawing/2014/main" id="{A6232EE8-CB53-F046-DDF4-B965E95265A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18431" y="1941631"/>
            <a:ext cx="2095500" cy="2781300"/>
          </a:xfrm>
          <a:prstGeom prst="rect">
            <a:avLst/>
          </a:prstGeom>
        </p:spPr>
      </p:pic>
      <p:pic>
        <p:nvPicPr>
          <p:cNvPr id="11" name="Picture 10" descr="A drawing of a face&#10;&#10;Description automatically generated">
            <a:extLst>
              <a:ext uri="{FF2B5EF4-FFF2-40B4-BE49-F238E27FC236}">
                <a16:creationId xmlns:a16="http://schemas.microsoft.com/office/drawing/2014/main" id="{7A02D480-AFB8-2973-3713-9FFE73BB7B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09078" y="1634900"/>
            <a:ext cx="3594100" cy="3594100"/>
          </a:xfrm>
          <a:prstGeom prst="rect">
            <a:avLst/>
          </a:prstGeom>
        </p:spPr>
      </p:pic>
      <p:pic>
        <p:nvPicPr>
          <p:cNvPr id="13" name="Picture 12" descr="A couple of people with a heart in the background&#10;&#10;Description automatically generated">
            <a:extLst>
              <a:ext uri="{FF2B5EF4-FFF2-40B4-BE49-F238E27FC236}">
                <a16:creationId xmlns:a16="http://schemas.microsoft.com/office/drawing/2014/main" id="{86849A5C-0CFA-E7F6-4F22-36667FAE31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52893" y="1698985"/>
            <a:ext cx="3198930" cy="3198930"/>
          </a:xfrm>
          <a:prstGeom prst="rect">
            <a:avLst/>
          </a:prstGeom>
        </p:spPr>
      </p:pic>
      <p:sp>
        <p:nvSpPr>
          <p:cNvPr id="6" name="TextBox 5">
            <a:extLst>
              <a:ext uri="{FF2B5EF4-FFF2-40B4-BE49-F238E27FC236}">
                <a16:creationId xmlns:a16="http://schemas.microsoft.com/office/drawing/2014/main" id="{52739B7C-294A-E2D0-DEDD-F01B9DDE2E85}"/>
              </a:ext>
            </a:extLst>
          </p:cNvPr>
          <p:cNvSpPr txBox="1"/>
          <p:nvPr/>
        </p:nvSpPr>
        <p:spPr>
          <a:xfrm>
            <a:off x="663773" y="2980595"/>
            <a:ext cx="5010150" cy="553998"/>
          </a:xfrm>
          <a:prstGeom prst="rect">
            <a:avLst/>
          </a:prstGeom>
          <a:noFill/>
        </p:spPr>
        <p:txBody>
          <a:bodyPr wrap="square">
            <a:spAutoFit/>
          </a:bodyPr>
          <a:lstStyle/>
          <a:p>
            <a:pPr marL="342900" lvl="1" indent="-342900"/>
            <a:r>
              <a:rPr lang="en-GB" sz="3000" dirty="0">
                <a:solidFill>
                  <a:srgbClr val="005E84"/>
                </a:solidFill>
                <a:latin typeface="Roboto Slab" pitchFamily="2" charset="0"/>
                <a:ea typeface="Roboto Slab" pitchFamily="2" charset="0"/>
              </a:rPr>
              <a:t>Try to listen to them.</a:t>
            </a:r>
            <a:endParaRPr lang="en-GB" sz="3000" dirty="0">
              <a:solidFill>
                <a:srgbClr val="005E84"/>
              </a:solidFill>
              <a:latin typeface="Roboto Slab" pitchFamily="2" charset="0"/>
              <a:ea typeface="Roboto Slab" pitchFamily="2" charset="0"/>
              <a:cs typeface="Roboto Slab"/>
            </a:endParaRPr>
          </a:p>
        </p:txBody>
      </p:sp>
      <p:sp>
        <p:nvSpPr>
          <p:cNvPr id="10" name="TextBox 9">
            <a:extLst>
              <a:ext uri="{FF2B5EF4-FFF2-40B4-BE49-F238E27FC236}">
                <a16:creationId xmlns:a16="http://schemas.microsoft.com/office/drawing/2014/main" id="{27765F51-E751-5304-EED4-3245C7AEB4B1}"/>
              </a:ext>
            </a:extLst>
          </p:cNvPr>
          <p:cNvSpPr txBox="1"/>
          <p:nvPr/>
        </p:nvSpPr>
        <p:spPr>
          <a:xfrm>
            <a:off x="704692" y="2954441"/>
            <a:ext cx="7248492" cy="1015663"/>
          </a:xfrm>
          <a:prstGeom prst="rect">
            <a:avLst/>
          </a:prstGeom>
          <a:noFill/>
        </p:spPr>
        <p:txBody>
          <a:bodyPr wrap="square">
            <a:spAutoFit/>
          </a:bodyPr>
          <a:lstStyle/>
          <a:p>
            <a:pPr marL="342900" lvl="1" indent="-342900"/>
            <a:r>
              <a:rPr lang="en-GB" sz="3000" dirty="0">
                <a:solidFill>
                  <a:srgbClr val="005E84"/>
                </a:solidFill>
                <a:latin typeface="Roboto Slab" pitchFamily="2" charset="0"/>
                <a:ea typeface="Roboto Slab" pitchFamily="2" charset="0"/>
              </a:rPr>
              <a:t>Try to understand their </a:t>
            </a:r>
          </a:p>
          <a:p>
            <a:pPr marL="342900" lvl="1" indent="-342900"/>
            <a:r>
              <a:rPr lang="en-GB" sz="3000" dirty="0">
                <a:solidFill>
                  <a:srgbClr val="005E84"/>
                </a:solidFill>
                <a:latin typeface="Roboto Slab" pitchFamily="2" charset="0"/>
                <a:ea typeface="Roboto Slab" pitchFamily="2" charset="0"/>
              </a:rPr>
              <a:t>point of view.</a:t>
            </a:r>
            <a:endParaRPr lang="en-GB" sz="3000" dirty="0">
              <a:solidFill>
                <a:srgbClr val="005E84"/>
              </a:solidFill>
              <a:latin typeface="Roboto Slab" pitchFamily="2" charset="0"/>
              <a:ea typeface="Roboto Slab" pitchFamily="2" charset="0"/>
              <a:cs typeface="Roboto Slab"/>
            </a:endParaRPr>
          </a:p>
        </p:txBody>
      </p:sp>
      <p:sp>
        <p:nvSpPr>
          <p:cNvPr id="14" name="TextBox 13">
            <a:extLst>
              <a:ext uri="{FF2B5EF4-FFF2-40B4-BE49-F238E27FC236}">
                <a16:creationId xmlns:a16="http://schemas.microsoft.com/office/drawing/2014/main" id="{056E187C-15DD-0972-59A7-1D60D35EA5CA}"/>
              </a:ext>
            </a:extLst>
          </p:cNvPr>
          <p:cNvSpPr txBox="1"/>
          <p:nvPr/>
        </p:nvSpPr>
        <p:spPr>
          <a:xfrm>
            <a:off x="695839" y="2959141"/>
            <a:ext cx="5010150" cy="553998"/>
          </a:xfrm>
          <a:prstGeom prst="rect">
            <a:avLst/>
          </a:prstGeom>
          <a:noFill/>
        </p:spPr>
        <p:txBody>
          <a:bodyPr wrap="square">
            <a:spAutoFit/>
          </a:bodyPr>
          <a:lstStyle/>
          <a:p>
            <a:pPr marL="342900" lvl="1" indent="-342900"/>
            <a:r>
              <a:rPr lang="en-GB" sz="3000" dirty="0">
                <a:solidFill>
                  <a:srgbClr val="005E84"/>
                </a:solidFill>
                <a:latin typeface="Roboto Slab" pitchFamily="2" charset="0"/>
                <a:ea typeface="Roboto Slab" pitchFamily="2" charset="0"/>
              </a:rPr>
              <a:t>Try not to judge them.</a:t>
            </a:r>
            <a:endParaRPr lang="en-GB" sz="3000" dirty="0">
              <a:solidFill>
                <a:srgbClr val="005E84"/>
              </a:solidFill>
              <a:latin typeface="Roboto Slab" pitchFamily="2" charset="0"/>
              <a:ea typeface="Roboto Slab" pitchFamily="2" charset="0"/>
              <a:cs typeface="Roboto Slab"/>
            </a:endParaRPr>
          </a:p>
        </p:txBody>
      </p:sp>
      <p:sp>
        <p:nvSpPr>
          <p:cNvPr id="17" name="TextBox 16">
            <a:extLst>
              <a:ext uri="{FF2B5EF4-FFF2-40B4-BE49-F238E27FC236}">
                <a16:creationId xmlns:a16="http://schemas.microsoft.com/office/drawing/2014/main" id="{392676CC-A8C9-88CE-0F17-5B58D9233A9E}"/>
              </a:ext>
            </a:extLst>
          </p:cNvPr>
          <p:cNvSpPr txBox="1"/>
          <p:nvPr/>
        </p:nvSpPr>
        <p:spPr>
          <a:xfrm>
            <a:off x="704692" y="2936057"/>
            <a:ext cx="4871245" cy="1477328"/>
          </a:xfrm>
          <a:prstGeom prst="rect">
            <a:avLst/>
          </a:prstGeom>
          <a:noFill/>
        </p:spPr>
        <p:txBody>
          <a:bodyPr wrap="square">
            <a:spAutoFit/>
          </a:bodyPr>
          <a:lstStyle/>
          <a:p>
            <a:pPr marL="342900" lvl="1" indent="-342900"/>
            <a:r>
              <a:rPr lang="en-GB" sz="3000" dirty="0">
                <a:solidFill>
                  <a:srgbClr val="005E84"/>
                </a:solidFill>
                <a:latin typeface="Roboto Slab" pitchFamily="2" charset="0"/>
                <a:ea typeface="Roboto Slab" pitchFamily="2" charset="0"/>
              </a:rPr>
              <a:t>Encourage them to seek</a:t>
            </a:r>
          </a:p>
          <a:p>
            <a:pPr marL="342900" lvl="1" indent="-342900"/>
            <a:r>
              <a:rPr lang="en-GB" sz="3000" dirty="0">
                <a:solidFill>
                  <a:srgbClr val="005E84"/>
                </a:solidFill>
                <a:latin typeface="Roboto Slab" pitchFamily="2" charset="0"/>
                <a:ea typeface="Roboto Slab" pitchFamily="2" charset="0"/>
              </a:rPr>
              <a:t>help from an adult if</a:t>
            </a:r>
          </a:p>
          <a:p>
            <a:pPr marL="342900" lvl="1" indent="-342900"/>
            <a:r>
              <a:rPr lang="en-GB" sz="3000" dirty="0">
                <a:solidFill>
                  <a:srgbClr val="005E84"/>
                </a:solidFill>
                <a:latin typeface="Roboto Slab" pitchFamily="2" charset="0"/>
                <a:ea typeface="Roboto Slab" pitchFamily="2" charset="0"/>
              </a:rPr>
              <a:t>needed.</a:t>
            </a:r>
            <a:endParaRPr lang="en-GB" sz="3000" dirty="0">
              <a:solidFill>
                <a:srgbClr val="005E84"/>
              </a:solidFill>
              <a:latin typeface="Roboto Slab" pitchFamily="2" charset="0"/>
              <a:ea typeface="Roboto Slab" pitchFamily="2" charset="0"/>
              <a:cs typeface="Roboto Slab"/>
            </a:endParaRPr>
          </a:p>
        </p:txBody>
      </p:sp>
      <p:sp>
        <p:nvSpPr>
          <p:cNvPr id="19" name="TextBox 18">
            <a:extLst>
              <a:ext uri="{FF2B5EF4-FFF2-40B4-BE49-F238E27FC236}">
                <a16:creationId xmlns:a16="http://schemas.microsoft.com/office/drawing/2014/main" id="{1DBF9BA5-46C8-574C-7836-BA8731C35EC9}"/>
              </a:ext>
            </a:extLst>
          </p:cNvPr>
          <p:cNvSpPr txBox="1"/>
          <p:nvPr/>
        </p:nvSpPr>
        <p:spPr>
          <a:xfrm>
            <a:off x="325722" y="2474392"/>
            <a:ext cx="5003522" cy="2400657"/>
          </a:xfrm>
          <a:prstGeom prst="rect">
            <a:avLst/>
          </a:prstGeom>
          <a:noFill/>
        </p:spPr>
        <p:txBody>
          <a:bodyPr wrap="square">
            <a:spAutoFit/>
          </a:bodyPr>
          <a:lstStyle/>
          <a:p>
            <a:pPr marL="342900" lvl="1" indent="-342900"/>
            <a:r>
              <a:rPr lang="en-GB" sz="3000" dirty="0">
                <a:solidFill>
                  <a:srgbClr val="005E84"/>
                </a:solidFill>
                <a:latin typeface="Roboto Slab" pitchFamily="2" charset="0"/>
                <a:ea typeface="Roboto Slab" pitchFamily="2" charset="0"/>
                <a:cs typeface="Roboto Slab"/>
              </a:rPr>
              <a:t>    If a friend is worried or unsure about seeking help and you feel comfortable, offer to go with them.</a:t>
            </a:r>
          </a:p>
        </p:txBody>
      </p:sp>
      <p:sp>
        <p:nvSpPr>
          <p:cNvPr id="22" name="TextBox 21">
            <a:extLst>
              <a:ext uri="{FF2B5EF4-FFF2-40B4-BE49-F238E27FC236}">
                <a16:creationId xmlns:a16="http://schemas.microsoft.com/office/drawing/2014/main" id="{3E8132D4-7C20-D211-AA93-1C7C2BB27B50}"/>
              </a:ext>
            </a:extLst>
          </p:cNvPr>
          <p:cNvSpPr txBox="1"/>
          <p:nvPr/>
        </p:nvSpPr>
        <p:spPr>
          <a:xfrm>
            <a:off x="636979" y="2677981"/>
            <a:ext cx="5060950" cy="1477328"/>
          </a:xfrm>
          <a:prstGeom prst="rect">
            <a:avLst/>
          </a:prstGeom>
          <a:noFill/>
        </p:spPr>
        <p:txBody>
          <a:bodyPr wrap="square">
            <a:spAutoFit/>
          </a:bodyPr>
          <a:lstStyle/>
          <a:p>
            <a:pPr marL="0" lvl="1" indent="0">
              <a:buNone/>
            </a:pPr>
            <a:r>
              <a:rPr lang="en-GB" sz="3000" dirty="0">
                <a:solidFill>
                  <a:srgbClr val="005E84"/>
                </a:solidFill>
                <a:latin typeface="Roboto Slab" pitchFamily="2" charset="0"/>
                <a:ea typeface="Roboto Slab" pitchFamily="2" charset="0"/>
              </a:rPr>
              <a:t>Check in with your friend after seeking help to see how they are doing.</a:t>
            </a:r>
            <a:endParaRPr lang="en-GB" sz="3000" dirty="0">
              <a:solidFill>
                <a:srgbClr val="005E84"/>
              </a:solidFill>
              <a:latin typeface="Roboto Slab" pitchFamily="2" charset="0"/>
              <a:ea typeface="Roboto Slab" pitchFamily="2" charset="0"/>
              <a:cs typeface="Roboto Slab"/>
            </a:endParaRPr>
          </a:p>
        </p:txBody>
      </p:sp>
      <p:sp>
        <p:nvSpPr>
          <p:cNvPr id="23" name="TextBox 22">
            <a:extLst>
              <a:ext uri="{FF2B5EF4-FFF2-40B4-BE49-F238E27FC236}">
                <a16:creationId xmlns:a16="http://schemas.microsoft.com/office/drawing/2014/main" id="{1CC953FE-94A4-16E6-4D1C-78E184B245D6}"/>
              </a:ext>
            </a:extLst>
          </p:cNvPr>
          <p:cNvSpPr txBox="1"/>
          <p:nvPr/>
        </p:nvSpPr>
        <p:spPr>
          <a:xfrm>
            <a:off x="636979" y="2447149"/>
            <a:ext cx="5060950" cy="1938992"/>
          </a:xfrm>
          <a:prstGeom prst="rect">
            <a:avLst/>
          </a:prstGeom>
          <a:noFill/>
        </p:spPr>
        <p:txBody>
          <a:bodyPr wrap="square">
            <a:spAutoFit/>
          </a:bodyPr>
          <a:lstStyle/>
          <a:p>
            <a:pPr marL="0" lvl="1" indent="0">
              <a:buNone/>
            </a:pPr>
            <a:r>
              <a:rPr lang="en-GB" sz="3000" dirty="0">
                <a:solidFill>
                  <a:srgbClr val="005E84"/>
                </a:solidFill>
                <a:latin typeface="Roboto Slab" pitchFamily="2" charset="0"/>
                <a:ea typeface="Roboto Slab" pitchFamily="2" charset="0"/>
              </a:rPr>
              <a:t>If you are worried about a friend who won't seek help, share this with a trusted adult. </a:t>
            </a:r>
          </a:p>
        </p:txBody>
      </p:sp>
      <p:pic>
        <p:nvPicPr>
          <p:cNvPr id="25" name="Picture 24" descr="A cartoon of hands holding a phone&#10;&#10;Description automatically generated">
            <a:extLst>
              <a:ext uri="{FF2B5EF4-FFF2-40B4-BE49-F238E27FC236}">
                <a16:creationId xmlns:a16="http://schemas.microsoft.com/office/drawing/2014/main" id="{9C4C0A3D-0200-DE46-A7E7-3239957CF96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35806" y="1891772"/>
            <a:ext cx="2654408" cy="2813355"/>
          </a:xfrm>
          <a:prstGeom prst="rect">
            <a:avLst/>
          </a:prstGeom>
        </p:spPr>
      </p:pic>
      <p:pic>
        <p:nvPicPr>
          <p:cNvPr id="5" name="Picture 4" descr="A cartoon of two people&#10;&#10;Description automatically generated">
            <a:extLst>
              <a:ext uri="{FF2B5EF4-FFF2-40B4-BE49-F238E27FC236}">
                <a16:creationId xmlns:a16="http://schemas.microsoft.com/office/drawing/2014/main" id="{C9B580A8-C03C-6575-D136-D0F2E3977C2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327866" y="2185060"/>
            <a:ext cx="2503990" cy="2422566"/>
          </a:xfrm>
          <a:prstGeom prst="rect">
            <a:avLst/>
          </a:prstGeom>
        </p:spPr>
      </p:pic>
      <p:pic>
        <p:nvPicPr>
          <p:cNvPr id="8" name="Picture 7" descr="A cartoon of two women&#10;&#10;Description automatically generated">
            <a:extLst>
              <a:ext uri="{FF2B5EF4-FFF2-40B4-BE49-F238E27FC236}">
                <a16:creationId xmlns:a16="http://schemas.microsoft.com/office/drawing/2014/main" id="{C162EBEF-FE3A-8E11-9001-5482DD527522}"/>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185353" y="2321212"/>
            <a:ext cx="2781548" cy="2215576"/>
          </a:xfrm>
          <a:prstGeom prst="rect">
            <a:avLst/>
          </a:prstGeom>
        </p:spPr>
      </p:pic>
      <p:pic>
        <p:nvPicPr>
          <p:cNvPr id="7" name="Picture 6">
            <a:extLst>
              <a:ext uri="{FF2B5EF4-FFF2-40B4-BE49-F238E27FC236}">
                <a16:creationId xmlns:a16="http://schemas.microsoft.com/office/drawing/2014/main" id="{96162020-7E48-D656-FCC8-94494BB6FB5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578927" y="2175032"/>
            <a:ext cx="2099786" cy="2483225"/>
          </a:xfrm>
          <a:prstGeom prst="rect">
            <a:avLst/>
          </a:prstGeom>
        </p:spPr>
      </p:pic>
    </p:spTree>
    <p:extLst>
      <p:ext uri="{BB962C8B-B14F-4D97-AF65-F5344CB8AC3E}">
        <p14:creationId xmlns:p14="http://schemas.microsoft.com/office/powerpoint/2010/main" val="2203697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3"/>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10">
                                            <p:txEl>
                                              <p:pRg st="1" end="1"/>
                                            </p:txEl>
                                          </p:spTgt>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1"/>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17">
                                            <p:txEl>
                                              <p:pRg st="0" end="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7">
                                            <p:txEl>
                                              <p:pRg st="1" end="1"/>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7">
                                            <p:txEl>
                                              <p:pRg st="2" end="2"/>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17">
                                            <p:txEl>
                                              <p:pRg st="0" end="0"/>
                                            </p:txEl>
                                          </p:spTgt>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17">
                                            <p:txEl>
                                              <p:pRg st="1" end="1"/>
                                            </p:txEl>
                                          </p:spTgt>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17">
                                            <p:txEl>
                                              <p:pRg st="2" end="2"/>
                                            </p:txEl>
                                          </p:spTgt>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8"/>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19">
                                            <p:txEl>
                                              <p:pRg st="0" end="0"/>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5"/>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19">
                                            <p:txEl>
                                              <p:pRg st="0" end="0"/>
                                            </p:txEl>
                                          </p:spTgt>
                                        </p:tgtEl>
                                        <p:attrNameLst>
                                          <p:attrName>style.visibility</p:attrName>
                                        </p:attrNameLst>
                                      </p:cBhvr>
                                      <p:to>
                                        <p:strVal val="hidden"/>
                                      </p:to>
                                    </p:set>
                                  </p:childTnLst>
                                </p:cTn>
                              </p:par>
                              <p:par>
                                <p:cTn id="67" presetID="1" presetClass="entr" presetSubtype="0" fill="hold" nodeType="withEffect">
                                  <p:stCondLst>
                                    <p:cond delay="0"/>
                                  </p:stCondLst>
                                  <p:childTnLst>
                                    <p:set>
                                      <p:cBhvr>
                                        <p:cTn id="68" dur="1" fill="hold">
                                          <p:stCondLst>
                                            <p:cond delay="0"/>
                                          </p:stCondLst>
                                        </p:cTn>
                                        <p:tgtEl>
                                          <p:spTgt spid="22">
                                            <p:txEl>
                                              <p:pRg st="0" end="0"/>
                                            </p:txEl>
                                          </p:spTgt>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25"/>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22">
                                            <p:txEl>
                                              <p:pRg st="0" end="0"/>
                                            </p:txEl>
                                          </p:spTgt>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23">
                                            <p:txEl>
                                              <p:pRg st="0" end="0"/>
                                            </p:txEl>
                                          </p:spTgt>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F8C13CA2-75C6-A1BE-1E54-25A8E0D16DCE}"/>
              </a:ext>
            </a:extLst>
          </p:cNvPr>
          <p:cNvSpPr/>
          <p:nvPr/>
        </p:nvSpPr>
        <p:spPr>
          <a:xfrm>
            <a:off x="5517937" y="1359000"/>
            <a:ext cx="4140000" cy="4140000"/>
          </a:xfrm>
          <a:prstGeom prst="ellipse">
            <a:avLst/>
          </a:prstGeom>
          <a:solidFill>
            <a:srgbClr val="769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C11F"/>
              </a:solidFill>
            </a:endParaRPr>
          </a:p>
        </p:txBody>
      </p:sp>
      <p:sp>
        <p:nvSpPr>
          <p:cNvPr id="8" name="Oval 7">
            <a:extLst>
              <a:ext uri="{FF2B5EF4-FFF2-40B4-BE49-F238E27FC236}">
                <a16:creationId xmlns:a16="http://schemas.microsoft.com/office/drawing/2014/main" id="{B1F041B1-FF7D-7C25-6C4E-99268038A150}"/>
              </a:ext>
            </a:extLst>
          </p:cNvPr>
          <p:cNvSpPr/>
          <p:nvPr/>
        </p:nvSpPr>
        <p:spPr>
          <a:xfrm>
            <a:off x="5787937"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sp>
        <p:nvSpPr>
          <p:cNvPr id="3" name="Content Placeholder 2">
            <a:extLst>
              <a:ext uri="{FF2B5EF4-FFF2-40B4-BE49-F238E27FC236}">
                <a16:creationId xmlns:a16="http://schemas.microsoft.com/office/drawing/2014/main" id="{BE34B69A-4404-4846-8765-84F5397E0F96}"/>
              </a:ext>
            </a:extLst>
          </p:cNvPr>
          <p:cNvSpPr>
            <a:spLocks noGrp="1"/>
          </p:cNvSpPr>
          <p:nvPr>
            <p:ph type="subTitle" idx="1"/>
          </p:nvPr>
        </p:nvSpPr>
        <p:spPr>
          <a:xfrm>
            <a:off x="684213" y="2443733"/>
            <a:ext cx="5890323" cy="2478086"/>
          </a:xfrm>
        </p:spPr>
        <p:txBody>
          <a:bodyPr vert="horz" lIns="0" tIns="0" rIns="0" bIns="0" rtlCol="0" anchor="t">
            <a:noAutofit/>
          </a:bodyPr>
          <a:lstStyle/>
          <a:p>
            <a:r>
              <a:rPr lang="en-GB" sz="3000" b="1" dirty="0">
                <a:solidFill>
                  <a:srgbClr val="769D91"/>
                </a:solidFill>
                <a:ea typeface="Roboto Slab"/>
                <a:cs typeface="Roboto Slab"/>
              </a:rPr>
              <a:t>Childline</a:t>
            </a:r>
            <a:r>
              <a:rPr lang="en-GB" sz="3000" dirty="0">
                <a:ea typeface="Roboto Slab"/>
                <a:cs typeface="Roboto Slab"/>
              </a:rPr>
              <a:t> is always </a:t>
            </a:r>
          </a:p>
          <a:p>
            <a:r>
              <a:rPr lang="en-GB" sz="3000" dirty="0">
                <a:ea typeface="Roboto Slab"/>
                <a:cs typeface="Roboto Slab"/>
              </a:rPr>
              <a:t>there to listen to you and </a:t>
            </a:r>
          </a:p>
          <a:p>
            <a:r>
              <a:rPr lang="en-GB" sz="3000" dirty="0">
                <a:ea typeface="Roboto Slab"/>
                <a:cs typeface="Roboto Slab"/>
              </a:rPr>
              <a:t>your friends. </a:t>
            </a:r>
          </a:p>
          <a:p>
            <a:endParaRPr lang="en-GB" sz="3000" dirty="0">
              <a:ea typeface="Roboto Slab"/>
              <a:cs typeface="Roboto Slab"/>
            </a:endParaRPr>
          </a:p>
          <a:p>
            <a:r>
              <a:rPr lang="en-GB" sz="3000" b="1" dirty="0">
                <a:ea typeface="Roboto Slab"/>
                <a:cs typeface="Roboto Slab"/>
              </a:rPr>
              <a:t>Call: </a:t>
            </a:r>
            <a:r>
              <a:rPr lang="en-GB" sz="3000" b="1" dirty="0">
                <a:solidFill>
                  <a:srgbClr val="769D91"/>
                </a:solidFill>
                <a:ea typeface="Roboto Slab"/>
                <a:cs typeface="Roboto Slab"/>
              </a:rPr>
              <a:t>0800 1111 </a:t>
            </a:r>
          </a:p>
          <a:p>
            <a:r>
              <a:rPr lang="en-GB" sz="3000" b="1" dirty="0">
                <a:ea typeface="Roboto Slab"/>
                <a:cs typeface="Roboto Slab"/>
              </a:rPr>
              <a:t>Website: </a:t>
            </a:r>
            <a:r>
              <a:rPr lang="en-GB" sz="3000" b="1" dirty="0">
                <a:solidFill>
                  <a:srgbClr val="769D91"/>
                </a:solidFill>
                <a:ea typeface="Roboto Slab"/>
                <a:cs typeface="Roboto Slab"/>
                <a:hlinkClick r:id="rId2">
                  <a:extLst>
                    <a:ext uri="{A12FA001-AC4F-418D-AE19-62706E023703}">
                      <ahyp:hlinkClr xmlns:ahyp="http://schemas.microsoft.com/office/drawing/2018/hyperlinkcolor" val="tx"/>
                    </a:ext>
                  </a:extLst>
                </a:hlinkClick>
              </a:rPr>
              <a:t>www.childline.org.uk</a:t>
            </a:r>
            <a:r>
              <a:rPr lang="en-GB" sz="3000" b="1" dirty="0">
                <a:solidFill>
                  <a:srgbClr val="769D91"/>
                </a:solidFill>
                <a:ea typeface="Roboto Slab"/>
                <a:cs typeface="Roboto Slab"/>
              </a:rPr>
              <a:t> </a:t>
            </a:r>
            <a:endParaRPr lang="en-GB" sz="3000" b="1" dirty="0">
              <a:solidFill>
                <a:srgbClr val="769D91"/>
              </a:solidFill>
              <a:cs typeface="Roboto Slab"/>
            </a:endParaRPr>
          </a:p>
        </p:txBody>
      </p:sp>
      <p:pic>
        <p:nvPicPr>
          <p:cNvPr id="1026" name="Picture 2">
            <a:extLst>
              <a:ext uri="{FF2B5EF4-FFF2-40B4-BE49-F238E27FC236}">
                <a16:creationId xmlns:a16="http://schemas.microsoft.com/office/drawing/2014/main" id="{BD4B7F51-4C79-45BB-2900-65EA5925DCF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18377" y="2911820"/>
            <a:ext cx="2939120" cy="1086170"/>
          </a:xfrm>
          <a:prstGeom prst="rect">
            <a:avLst/>
          </a:prstGeom>
          <a:noFill/>
          <a:extLst>
            <a:ext uri="{909E8E84-426E-40DD-AFC4-6F175D3DCCD1}">
              <a14:hiddenFill xmlns:a14="http://schemas.microsoft.com/office/drawing/2010/main">
                <a:solidFill>
                  <a:srgbClr val="FFFFFF"/>
                </a:solidFill>
              </a14:hiddenFill>
            </a:ext>
          </a:extLst>
        </p:spPr>
      </p:pic>
      <p:sp>
        <p:nvSpPr>
          <p:cNvPr id="15" name="Title 1">
            <a:extLst>
              <a:ext uri="{FF2B5EF4-FFF2-40B4-BE49-F238E27FC236}">
                <a16:creationId xmlns:a16="http://schemas.microsoft.com/office/drawing/2014/main" id="{787737DD-2F59-44B4-890F-0D2A453B7CB3}"/>
              </a:ext>
            </a:extLst>
          </p:cNvPr>
          <p:cNvSpPr txBox="1">
            <a:spLocks/>
          </p:cNvSpPr>
          <p:nvPr/>
        </p:nvSpPr>
        <p:spPr>
          <a:xfrm>
            <a:off x="684213" y="441325"/>
            <a:ext cx="5688013" cy="16557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US" sz="4000" dirty="0"/>
              <a:t>Supporting a friend</a:t>
            </a:r>
          </a:p>
        </p:txBody>
      </p:sp>
    </p:spTree>
    <p:extLst>
      <p:ext uri="{BB962C8B-B14F-4D97-AF65-F5344CB8AC3E}">
        <p14:creationId xmlns:p14="http://schemas.microsoft.com/office/powerpoint/2010/main" val="1604254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
            <a:extLst>
              <a:ext uri="{FF2B5EF4-FFF2-40B4-BE49-F238E27FC236}">
                <a16:creationId xmlns:a16="http://schemas.microsoft.com/office/drawing/2014/main" id="{9F8E608F-5C1F-6B49-A69C-29C00C8D1E2E}"/>
              </a:ext>
            </a:extLst>
          </p:cNvPr>
          <p:cNvSpPr>
            <a:spLocks noGrp="1"/>
          </p:cNvSpPr>
          <p:nvPr>
            <p:ph type="ctrTitle"/>
          </p:nvPr>
        </p:nvSpPr>
        <p:spPr/>
        <p:txBody>
          <a:bodyPr/>
          <a:lstStyle/>
          <a:p>
            <a:r>
              <a:rPr lang="en-GB" sz="3500" dirty="0">
                <a:solidFill>
                  <a:srgbClr val="005E84"/>
                </a:solidFill>
                <a:latin typeface="Brown" pitchFamily="2" charset="0"/>
              </a:rPr>
              <a:t>Am I able to?</a:t>
            </a:r>
          </a:p>
        </p:txBody>
      </p:sp>
      <p:grpSp>
        <p:nvGrpSpPr>
          <p:cNvPr id="26" name="Group 25">
            <a:extLst>
              <a:ext uri="{FF2B5EF4-FFF2-40B4-BE49-F238E27FC236}">
                <a16:creationId xmlns:a16="http://schemas.microsoft.com/office/drawing/2014/main" id="{D856D4FB-733D-BCA0-73DE-B546F4F1B63A}"/>
              </a:ext>
            </a:extLst>
          </p:cNvPr>
          <p:cNvGrpSpPr/>
          <p:nvPr/>
        </p:nvGrpSpPr>
        <p:grpSpPr>
          <a:xfrm>
            <a:off x="576742" y="4496136"/>
            <a:ext cx="6289599" cy="949456"/>
            <a:chOff x="576742" y="4147459"/>
            <a:chExt cx="6289599" cy="949456"/>
          </a:xfrm>
        </p:grpSpPr>
        <p:pic>
          <p:nvPicPr>
            <p:cNvPr id="19" name="Picture 18" descr="A picture containing text&#10;&#10;Description automatically generated">
              <a:extLst>
                <a:ext uri="{FF2B5EF4-FFF2-40B4-BE49-F238E27FC236}">
                  <a16:creationId xmlns:a16="http://schemas.microsoft.com/office/drawing/2014/main" id="{9705360C-AE28-5039-268D-142F598F87F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742" y="4147459"/>
              <a:ext cx="6289599" cy="830999"/>
            </a:xfrm>
            <a:prstGeom prst="rect">
              <a:avLst/>
            </a:prstGeom>
          </p:spPr>
        </p:pic>
        <p:sp>
          <p:nvSpPr>
            <p:cNvPr id="6" name="Content Placeholder 4">
              <a:extLst>
                <a:ext uri="{FF2B5EF4-FFF2-40B4-BE49-F238E27FC236}">
                  <a16:creationId xmlns:a16="http://schemas.microsoft.com/office/drawing/2014/main" id="{FC43536C-F384-5224-5AE1-DC15E5A6D35A}"/>
                </a:ext>
              </a:extLst>
            </p:cNvPr>
            <p:cNvSpPr txBox="1">
              <a:spLocks/>
            </p:cNvSpPr>
            <p:nvPr/>
          </p:nvSpPr>
          <p:spPr>
            <a:xfrm>
              <a:off x="684213" y="4215074"/>
              <a:ext cx="5817439" cy="881841"/>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IDENTIFY</a:t>
              </a:r>
              <a:r>
                <a:rPr lang="en-GB" sz="2000" dirty="0">
                  <a:latin typeface="Roboto Slab" pitchFamily="2" charset="0"/>
                </a:rPr>
                <a:t> </a:t>
              </a:r>
              <a:r>
                <a:rPr lang="en-GB" sz="2400" dirty="0">
                  <a:solidFill>
                    <a:srgbClr val="005D83"/>
                  </a:solidFill>
                  <a:latin typeface="Roboto Slab" pitchFamily="2" charset="0"/>
                  <a:cs typeface="Roboto Slab"/>
                </a:rPr>
                <a:t>things that might be important to a young person (or myself) </a:t>
              </a:r>
            </a:p>
            <a:p>
              <a:endParaRPr lang="en-GB" sz="2000" b="1" dirty="0"/>
            </a:p>
          </p:txBody>
        </p:sp>
      </p:grpSp>
      <p:grpSp>
        <p:nvGrpSpPr>
          <p:cNvPr id="27" name="Group 26">
            <a:extLst>
              <a:ext uri="{FF2B5EF4-FFF2-40B4-BE49-F238E27FC236}">
                <a16:creationId xmlns:a16="http://schemas.microsoft.com/office/drawing/2014/main" id="{B9BAFD82-1DFA-ACF2-1DBC-50FA2AC1F1AC}"/>
              </a:ext>
            </a:extLst>
          </p:cNvPr>
          <p:cNvGrpSpPr/>
          <p:nvPr/>
        </p:nvGrpSpPr>
        <p:grpSpPr>
          <a:xfrm>
            <a:off x="576739" y="3432654"/>
            <a:ext cx="6311554" cy="908445"/>
            <a:chOff x="576739" y="3120557"/>
            <a:chExt cx="6311554" cy="908445"/>
          </a:xfrm>
        </p:grpSpPr>
        <p:pic>
          <p:nvPicPr>
            <p:cNvPr id="10" name="Picture 9" descr="A picture containing text&#10;&#10;Description automatically generated">
              <a:extLst>
                <a:ext uri="{FF2B5EF4-FFF2-40B4-BE49-F238E27FC236}">
                  <a16:creationId xmlns:a16="http://schemas.microsoft.com/office/drawing/2014/main" id="{AD8F7033-C90A-F2C6-31A6-8C9B7F8B722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6739" y="3120557"/>
              <a:ext cx="6311554" cy="908445"/>
            </a:xfrm>
            <a:prstGeom prst="rect">
              <a:avLst/>
            </a:prstGeom>
          </p:spPr>
        </p:pic>
        <p:sp>
          <p:nvSpPr>
            <p:cNvPr id="12" name="Content Placeholder 4">
              <a:extLst>
                <a:ext uri="{FF2B5EF4-FFF2-40B4-BE49-F238E27FC236}">
                  <a16:creationId xmlns:a16="http://schemas.microsoft.com/office/drawing/2014/main" id="{D56F748F-C9A4-E81C-F0A7-DF410009DE76}"/>
                </a:ext>
              </a:extLst>
            </p:cNvPr>
            <p:cNvSpPr txBox="1">
              <a:spLocks/>
            </p:cNvSpPr>
            <p:nvPr/>
          </p:nvSpPr>
          <p:spPr>
            <a:xfrm>
              <a:off x="721345" y="3220574"/>
              <a:ext cx="5605170" cy="758734"/>
            </a:xfrm>
            <a:prstGeom prst="rect">
              <a:avLst/>
            </a:prstGeom>
          </p:spPr>
          <p:txBody>
            <a:bodyPr vert="horz" lIns="0" tIns="0" rIns="0" bIns="0" rtlCol="0" anchor="t">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NOTICE</a:t>
              </a:r>
              <a:r>
                <a:rPr lang="en-GB" sz="2000" dirty="0">
                  <a:latin typeface="Roboto Slab" pitchFamily="2" charset="0"/>
                </a:rPr>
                <a:t> </a:t>
              </a:r>
              <a:r>
                <a:rPr lang="en-GB" sz="2400" dirty="0">
                  <a:latin typeface="Roboto Slab" pitchFamily="2" charset="0"/>
                </a:rPr>
                <a:t>how</a:t>
              </a:r>
              <a:r>
                <a:rPr lang="en-GB" sz="2400" dirty="0">
                  <a:solidFill>
                    <a:srgbClr val="EF811B"/>
                  </a:solidFill>
                  <a:latin typeface="Roboto Slab" pitchFamily="2" charset="0"/>
                </a:rPr>
                <a:t> </a:t>
              </a:r>
              <a:r>
                <a:rPr lang="en-GB" sz="2400" dirty="0">
                  <a:latin typeface="Roboto Slab" pitchFamily="2" charset="0"/>
                </a:rPr>
                <a:t>it can affect how people behave </a:t>
              </a:r>
              <a:endParaRPr lang="en-GB" sz="2400" dirty="0">
                <a:latin typeface="Roboto Slab" pitchFamily="2" charset="0"/>
                <a:cs typeface="Roboto Slab"/>
              </a:endParaRPr>
            </a:p>
          </p:txBody>
        </p:sp>
      </p:grpSp>
      <p:grpSp>
        <p:nvGrpSpPr>
          <p:cNvPr id="28" name="Group 27">
            <a:extLst>
              <a:ext uri="{FF2B5EF4-FFF2-40B4-BE49-F238E27FC236}">
                <a16:creationId xmlns:a16="http://schemas.microsoft.com/office/drawing/2014/main" id="{39695864-0509-9E73-AD5F-BA9D53F3FAC1}"/>
              </a:ext>
            </a:extLst>
          </p:cNvPr>
          <p:cNvGrpSpPr/>
          <p:nvPr/>
        </p:nvGrpSpPr>
        <p:grpSpPr>
          <a:xfrm>
            <a:off x="588332" y="5547377"/>
            <a:ext cx="6278006" cy="1023869"/>
            <a:chOff x="588332" y="5547377"/>
            <a:chExt cx="6278006" cy="1023869"/>
          </a:xfrm>
        </p:grpSpPr>
        <p:pic>
          <p:nvPicPr>
            <p:cNvPr id="16" name="Picture 15" descr="A picture containing text&#10;&#10;Description automatically generated">
              <a:extLst>
                <a:ext uri="{FF2B5EF4-FFF2-40B4-BE49-F238E27FC236}">
                  <a16:creationId xmlns:a16="http://schemas.microsoft.com/office/drawing/2014/main" id="{F1E71425-7E7D-FFE0-8CAA-36E8ABE8B50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332" y="5547377"/>
              <a:ext cx="6278006" cy="689911"/>
            </a:xfrm>
            <a:prstGeom prst="rect">
              <a:avLst/>
            </a:prstGeom>
          </p:spPr>
        </p:pic>
        <p:sp>
          <p:nvSpPr>
            <p:cNvPr id="13" name="Content Placeholder 4">
              <a:extLst>
                <a:ext uri="{FF2B5EF4-FFF2-40B4-BE49-F238E27FC236}">
                  <a16:creationId xmlns:a16="http://schemas.microsoft.com/office/drawing/2014/main" id="{7A5012B4-05CE-01C2-70FE-CAA2C4BDD3E2}"/>
                </a:ext>
              </a:extLst>
            </p:cNvPr>
            <p:cNvSpPr txBox="1">
              <a:spLocks/>
            </p:cNvSpPr>
            <p:nvPr/>
          </p:nvSpPr>
          <p:spPr>
            <a:xfrm>
              <a:off x="699391" y="5679584"/>
              <a:ext cx="6029400" cy="891662"/>
            </a:xfrm>
            <a:prstGeom prst="rect">
              <a:avLst/>
            </a:prstGeom>
          </p:spPr>
          <p:txBody>
            <a:bodyPr vert="horz" lIns="0" tIns="0" rIns="0" bIns="0" rtlCol="0" anchor="t">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KNOW</a:t>
              </a:r>
              <a:r>
                <a:rPr lang="en-GB" sz="2400" b="1" dirty="0">
                  <a:latin typeface="Roboto Slab" pitchFamily="2" charset="0"/>
                </a:rPr>
                <a:t> </a:t>
              </a:r>
              <a:r>
                <a:rPr lang="en-GB" sz="2400" dirty="0">
                  <a:latin typeface="Roboto Slab" pitchFamily="2" charset="0"/>
                </a:rPr>
                <a:t>where to ask for help if I need it</a:t>
              </a:r>
              <a:endParaRPr lang="en-GB" sz="2400" dirty="0">
                <a:latin typeface="Roboto Slab" pitchFamily="2" charset="0"/>
                <a:cs typeface="Roboto Slab"/>
              </a:endParaRPr>
            </a:p>
          </p:txBody>
        </p:sp>
      </p:grpSp>
      <p:grpSp>
        <p:nvGrpSpPr>
          <p:cNvPr id="25" name="Group 24">
            <a:extLst>
              <a:ext uri="{FF2B5EF4-FFF2-40B4-BE49-F238E27FC236}">
                <a16:creationId xmlns:a16="http://schemas.microsoft.com/office/drawing/2014/main" id="{B96AD0A0-AAF3-E907-0A22-36953647EA52}"/>
              </a:ext>
            </a:extLst>
          </p:cNvPr>
          <p:cNvGrpSpPr/>
          <p:nvPr/>
        </p:nvGrpSpPr>
        <p:grpSpPr>
          <a:xfrm>
            <a:off x="554784" y="2318438"/>
            <a:ext cx="6311555" cy="959179"/>
            <a:chOff x="554784" y="2039835"/>
            <a:chExt cx="6311555" cy="959179"/>
          </a:xfrm>
        </p:grpSpPr>
        <p:pic>
          <p:nvPicPr>
            <p:cNvPr id="7" name="Picture 6" descr="A picture containing text&#10;&#10;Description automatically generated">
              <a:extLst>
                <a:ext uri="{FF2B5EF4-FFF2-40B4-BE49-F238E27FC236}">
                  <a16:creationId xmlns:a16="http://schemas.microsoft.com/office/drawing/2014/main" id="{96901A37-5A8F-3591-65C9-23809EC9C09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4784" y="2039835"/>
              <a:ext cx="6311555" cy="959179"/>
            </a:xfrm>
            <a:prstGeom prst="rect">
              <a:avLst/>
            </a:prstGeom>
          </p:spPr>
        </p:pic>
        <p:sp>
          <p:nvSpPr>
            <p:cNvPr id="22" name="TextBox 21">
              <a:extLst>
                <a:ext uri="{FF2B5EF4-FFF2-40B4-BE49-F238E27FC236}">
                  <a16:creationId xmlns:a16="http://schemas.microsoft.com/office/drawing/2014/main" id="{5E7B6F2F-47CC-4065-754C-DD7A7F0D42FA}"/>
                </a:ext>
              </a:extLst>
            </p:cNvPr>
            <p:cNvSpPr txBox="1"/>
            <p:nvPr/>
          </p:nvSpPr>
          <p:spPr>
            <a:xfrm>
              <a:off x="631727" y="2143922"/>
              <a:ext cx="5582064" cy="830997"/>
            </a:xfrm>
            <a:prstGeom prst="rect">
              <a:avLst/>
            </a:prstGeom>
            <a:noFill/>
          </p:spPr>
          <p:txBody>
            <a:bodyPr wrap="square">
              <a:spAutoFit/>
            </a:bodyPr>
            <a:lstStyle/>
            <a:p>
              <a:r>
                <a:rPr lang="en-GB" sz="2400" b="1" dirty="0">
                  <a:solidFill>
                    <a:srgbClr val="005E84"/>
                  </a:solidFill>
                  <a:latin typeface="Brown" pitchFamily="2" charset="0"/>
                </a:rPr>
                <a:t>THINK</a:t>
              </a:r>
              <a:r>
                <a:rPr lang="en-GB" sz="2400" dirty="0">
                  <a:solidFill>
                    <a:srgbClr val="005E84"/>
                  </a:solidFill>
                  <a:latin typeface="Brown" pitchFamily="2" charset="0"/>
                </a:rPr>
                <a:t> </a:t>
              </a:r>
              <a:r>
                <a:rPr lang="en-GB" sz="2400" dirty="0">
                  <a:solidFill>
                    <a:srgbClr val="005E84"/>
                  </a:solidFill>
                  <a:latin typeface="Roboto Slab" pitchFamily="2" charset="0"/>
                </a:rPr>
                <a:t>about what feeling bored, flat and unmotivated means</a:t>
              </a:r>
              <a:endParaRPr lang="en-US" sz="2400" dirty="0">
                <a:solidFill>
                  <a:srgbClr val="005E84"/>
                </a:solidFill>
                <a:latin typeface="Roboto Slab" pitchFamily="2" charset="0"/>
              </a:endParaRPr>
            </a:p>
          </p:txBody>
        </p:sp>
      </p:grpSp>
    </p:spTree>
    <p:extLst>
      <p:ext uri="{BB962C8B-B14F-4D97-AF65-F5344CB8AC3E}">
        <p14:creationId xmlns:p14="http://schemas.microsoft.com/office/powerpoint/2010/main" val="20293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764986" y="2958431"/>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dirty="0">
                <a:solidFill>
                  <a:srgbClr val="005E84"/>
                </a:solidFill>
                <a:latin typeface="Brown" pitchFamily="2" charset="0"/>
              </a:rPr>
              <a:t>Any questions?</a:t>
            </a:r>
            <a:endParaRPr lang="en-US" sz="3200" dirty="0">
              <a:solidFill>
                <a:srgbClr val="005E84"/>
              </a:solidFill>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EF8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pic>
        <p:nvPicPr>
          <p:cNvPr id="7" name="Picture 6" descr="A hand holding a question mark and a bubble&#10;&#10;Description automatically generated">
            <a:extLst>
              <a:ext uri="{FF2B5EF4-FFF2-40B4-BE49-F238E27FC236}">
                <a16:creationId xmlns:a16="http://schemas.microsoft.com/office/drawing/2014/main" id="{EBC63C75-C80C-53C5-ACEA-C1718E7C247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88829" y="2230163"/>
            <a:ext cx="2124522" cy="2768747"/>
          </a:xfrm>
          <a:prstGeom prst="rect">
            <a:avLst/>
          </a:prstGeom>
        </p:spPr>
      </p:pic>
    </p:spTree>
    <p:extLst>
      <p:ext uri="{BB962C8B-B14F-4D97-AF65-F5344CB8AC3E}">
        <p14:creationId xmlns:p14="http://schemas.microsoft.com/office/powerpoint/2010/main" val="82172155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webkit-standard"/>
                <a:ea typeface="+mn-ea"/>
                <a:cs typeface="+mn-cs"/>
              </a:rPr>
              <a:t> </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A0B77B26-D5EC-1A78-51A1-F9EFC0550803}"/>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40B7F19C-8A3F-6B23-6DDF-052847B6CF95}"/>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0</a:t>
            </a:r>
          </a:p>
        </p:txBody>
      </p:sp>
      <p:pic>
        <p:nvPicPr>
          <p:cNvPr id="11" name="Picture 10" descr="Logo&#10;&#10;Description automatically generated">
            <a:hlinkClick r:id="rId3"/>
            <a:extLst>
              <a:ext uri="{FF2B5EF4-FFF2-40B4-BE49-F238E27FC236}">
                <a16:creationId xmlns:a16="http://schemas.microsoft.com/office/drawing/2014/main" id="{3A53A103-C372-F963-9847-A0614F4C91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4" name="Picture 13" descr="Logo&#10;&#10;Description automatically generated">
            <a:hlinkClick r:id="rId5"/>
            <a:extLst>
              <a:ext uri="{FF2B5EF4-FFF2-40B4-BE49-F238E27FC236}">
                <a16:creationId xmlns:a16="http://schemas.microsoft.com/office/drawing/2014/main" id="{D82D2146-43D9-42D6-A4EF-3D90AF6F129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64592" y="2486184"/>
            <a:ext cx="2666187" cy="1885635"/>
          </a:xfrm>
          <a:prstGeom prst="rect">
            <a:avLst/>
          </a:prstGeom>
        </p:spPr>
      </p:pic>
      <p:sp>
        <p:nvSpPr>
          <p:cNvPr id="21" name="Content Placeholder 5">
            <a:extLst>
              <a:ext uri="{FF2B5EF4-FFF2-40B4-BE49-F238E27FC236}">
                <a16:creationId xmlns:a16="http://schemas.microsoft.com/office/drawing/2014/main" id="{D35B667D-F35F-3A46-81CE-DBED7D73E274}"/>
              </a:ext>
            </a:extLst>
          </p:cNvPr>
          <p:cNvSpPr txBox="1">
            <a:spLocks/>
          </p:cNvSpPr>
          <p:nvPr/>
        </p:nvSpPr>
        <p:spPr>
          <a:xfrm>
            <a:off x="744122" y="2403122"/>
            <a:ext cx="4816657" cy="1968032"/>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720000" rtl="0" eaLnBrk="1" fontAlgn="auto" latinLnBrk="0" hangingPunct="1">
              <a:lnSpc>
                <a:spcPct val="100000"/>
              </a:lnSpc>
              <a:spcBef>
                <a:spcPts val="0"/>
              </a:spcBef>
              <a:spcAft>
                <a:spcPts val="600"/>
              </a:spcAft>
              <a:buClrTx/>
              <a:buSzTx/>
              <a:buFontTx/>
              <a:buNone/>
              <a:tabLst/>
              <a:defRPr sz="2000">
                <a:solidFill>
                  <a:srgbClr val="FFFFFF"/>
                </a:solidFill>
                <a:latin typeface="Roboto Slab"/>
                <a:ea typeface="Roboto Slab"/>
                <a:cs typeface="Roboto Slab"/>
                <a:sym typeface="Roboto Slab"/>
              </a:defRPr>
            </a:pPr>
            <a:r>
              <a:rPr kumimoji="0" lang="en-GB" sz="3000" b="0" i="0" u="none" strike="noStrike" kern="1200" cap="none" spc="0" normalizeH="0" baseline="0" noProof="0" dirty="0">
                <a:ln>
                  <a:noFill/>
                </a:ln>
                <a:solidFill>
                  <a:srgbClr val="005E85"/>
                </a:solidFill>
                <a:effectLst/>
                <a:uLnTx/>
                <a:uFillTx/>
                <a:latin typeface="Roboto Slab"/>
                <a:ea typeface="Roboto Slab"/>
                <a:sym typeface="Roboto Slab"/>
              </a:rPr>
              <a:t>The </a:t>
            </a:r>
            <a:r>
              <a:rPr kumimoji="0" lang="en-GB" sz="3000" b="0" i="0" u="none" strike="noStrike" kern="1200" cap="none" spc="0" normalizeH="0" baseline="0" noProof="0" dirty="0" err="1">
                <a:ln>
                  <a:noFill/>
                </a:ln>
                <a:solidFill>
                  <a:srgbClr val="005E85"/>
                </a:solidFill>
                <a:effectLst/>
                <a:uLnTx/>
                <a:uFillTx/>
                <a:latin typeface="Roboto Slab"/>
                <a:ea typeface="Roboto Slab"/>
                <a:sym typeface="Roboto Slab"/>
              </a:rPr>
              <a:t>CoRAY</a:t>
            </a:r>
            <a:r>
              <a:rPr kumimoji="0" lang="en-GB" sz="3000" b="0" i="0" u="none" strike="noStrike" kern="1200" cap="none" spc="0" normalizeH="0" baseline="0" noProof="0" dirty="0">
                <a:ln>
                  <a:noFill/>
                </a:ln>
                <a:solidFill>
                  <a:srgbClr val="005E85"/>
                </a:solidFill>
                <a:effectLst/>
                <a:uLnTx/>
                <a:uFillTx/>
                <a:latin typeface="Roboto Slab"/>
                <a:ea typeface="Roboto Slab"/>
                <a:sym typeface="Roboto Slab"/>
              </a:rPr>
              <a:t> Project is working in partnership with the Charlie Waller Trust, a mental health charity, to develop lessons and resources.</a:t>
            </a:r>
          </a:p>
        </p:txBody>
      </p:sp>
      <p:sp>
        <p:nvSpPr>
          <p:cNvPr id="22" name="Title 4">
            <a:extLst>
              <a:ext uri="{FF2B5EF4-FFF2-40B4-BE49-F238E27FC236}">
                <a16:creationId xmlns:a16="http://schemas.microsoft.com/office/drawing/2014/main" id="{F688530E-FCDC-6C48-9333-05560D529611}"/>
              </a:ext>
            </a:extLst>
          </p:cNvPr>
          <p:cNvSpPr txBox="1">
            <a:spLocks/>
          </p:cNvSpPr>
          <p:nvPr/>
        </p:nvSpPr>
        <p:spPr>
          <a:xfrm>
            <a:off x="773863" y="1297244"/>
            <a:ext cx="6702816" cy="13445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1" i="0" u="none" strike="noStrike" kern="1200" cap="none" spc="0" normalizeH="0" baseline="0" noProof="0" dirty="0">
              <a:ln>
                <a:noFill/>
              </a:ln>
              <a:solidFill>
                <a:srgbClr val="005E84"/>
              </a:solidFill>
              <a:effectLst/>
              <a:uLnTx/>
              <a:uFillTx/>
              <a:latin typeface="Brown" pitchFamily="2" charset="0"/>
              <a:ea typeface="+mj-ea"/>
              <a:cs typeface="+mj-cs"/>
            </a:endParaRPr>
          </a:p>
        </p:txBody>
      </p:sp>
      <p:sp>
        <p:nvSpPr>
          <p:cNvPr id="3" name="Title 2">
            <a:extLst>
              <a:ext uri="{FF2B5EF4-FFF2-40B4-BE49-F238E27FC236}">
                <a16:creationId xmlns:a16="http://schemas.microsoft.com/office/drawing/2014/main" id="{82F94E5D-9AC9-474B-F44E-A32E13187DF9}"/>
              </a:ext>
            </a:extLst>
          </p:cNvPr>
          <p:cNvSpPr>
            <a:spLocks noGrp="1"/>
          </p:cNvSpPr>
          <p:nvPr>
            <p:ph type="ctrTitle"/>
          </p:nvPr>
        </p:nvSpPr>
        <p:spPr/>
        <p:txBody>
          <a:bodyPr/>
          <a:lstStyle/>
          <a:p>
            <a:r>
              <a:rPr lang="en-GB" sz="4000" dirty="0">
                <a:latin typeface="Brown" pitchFamily="2" charset="0"/>
              </a:rPr>
              <a:t>The </a:t>
            </a:r>
            <a:r>
              <a:rPr lang="en-GB" sz="4000" dirty="0" err="1">
                <a:latin typeface="Brown" pitchFamily="2" charset="0"/>
              </a:rPr>
              <a:t>CoRAY</a:t>
            </a:r>
            <a:r>
              <a:rPr lang="en-GB" sz="4000" dirty="0">
                <a:latin typeface="Brown" pitchFamily="2" charset="0"/>
              </a:rPr>
              <a:t> Project with </a:t>
            </a:r>
            <a:br>
              <a:rPr lang="en-GB" sz="4000" dirty="0">
                <a:latin typeface="Brown" pitchFamily="2" charset="0"/>
              </a:rPr>
            </a:br>
            <a:r>
              <a:rPr lang="en-GB" sz="4000" dirty="0">
                <a:latin typeface="Brown" pitchFamily="2" charset="0"/>
              </a:rPr>
              <a:t>the Charlie Waller Trust</a:t>
            </a:r>
            <a:br>
              <a:rPr lang="en-GB" sz="4000" dirty="0">
                <a:latin typeface="Brown" pitchFamily="2" charset="0"/>
              </a:rPr>
            </a:br>
            <a:endParaRPr lang="en-GB" dirty="0"/>
          </a:p>
        </p:txBody>
      </p:sp>
    </p:spTree>
    <p:extLst>
      <p:ext uri="{BB962C8B-B14F-4D97-AF65-F5344CB8AC3E}">
        <p14:creationId xmlns:p14="http://schemas.microsoft.com/office/powerpoint/2010/main" val="1013964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3" name="Rectangle 2">
            <a:extLst>
              <a:ext uri="{FF2B5EF4-FFF2-40B4-BE49-F238E27FC236}">
                <a16:creationId xmlns:a16="http://schemas.microsoft.com/office/drawing/2014/main" id="{8198267F-068E-EF46-9594-F1A6714FD583}"/>
              </a:ext>
            </a:extLst>
          </p:cNvPr>
          <p:cNvSpPr/>
          <p:nvPr/>
        </p:nvSpPr>
        <p:spPr>
          <a:xfrm>
            <a:off x="333202" y="3244333"/>
            <a:ext cx="4357583" cy="369332"/>
          </a:xfrm>
          <a:prstGeom prst="rect">
            <a:avLst/>
          </a:prstGeom>
        </p:spPr>
        <p:txBody>
          <a:bodyPr wrap="square">
            <a:spAutoFit/>
          </a:bodyPr>
          <a:lstStyle/>
          <a:p>
            <a:r>
              <a:rPr lang="en-GB">
                <a:solidFill>
                  <a:srgbClr val="000000"/>
                </a:solidFill>
                <a:latin typeface="-webkit-standard"/>
              </a:rPr>
              <a:t> </a:t>
            </a:r>
            <a:endParaRPr lang="en-US"/>
          </a:p>
        </p:txBody>
      </p:sp>
      <p:sp>
        <p:nvSpPr>
          <p:cNvPr id="7" name="Oval 6">
            <a:extLst>
              <a:ext uri="{FF2B5EF4-FFF2-40B4-BE49-F238E27FC236}">
                <a16:creationId xmlns:a16="http://schemas.microsoft.com/office/drawing/2014/main" id="{65201107-BF80-1A75-5E3D-8C930215E8FB}"/>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9493F5-4BF9-0672-E4AB-EE1E0EDA036D}"/>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1" name="Picture 10" descr="Logo&#10;&#10;Description automatically generated">
            <a:hlinkClick r:id="rId3"/>
            <a:extLst>
              <a:ext uri="{FF2B5EF4-FFF2-40B4-BE49-F238E27FC236}">
                <a16:creationId xmlns:a16="http://schemas.microsoft.com/office/drawing/2014/main" id="{6BAC6325-D81F-794C-86A9-A6A9481C1E5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2" name="Picture 11" descr="Logo&#10;&#10;Description automatically generated">
            <a:hlinkClick r:id="rId5"/>
            <a:extLst>
              <a:ext uri="{FF2B5EF4-FFF2-40B4-BE49-F238E27FC236}">
                <a16:creationId xmlns:a16="http://schemas.microsoft.com/office/drawing/2014/main" id="{F1BE5E2C-C7FA-4E4D-8F08-214D9C2B52F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64592" y="2486184"/>
            <a:ext cx="2666187" cy="1885635"/>
          </a:xfrm>
          <a:prstGeom prst="rect">
            <a:avLst/>
          </a:prstGeom>
        </p:spPr>
      </p:pic>
      <p:sp>
        <p:nvSpPr>
          <p:cNvPr id="16" name="Content Placeholder 5">
            <a:extLst>
              <a:ext uri="{FF2B5EF4-FFF2-40B4-BE49-F238E27FC236}">
                <a16:creationId xmlns:a16="http://schemas.microsoft.com/office/drawing/2014/main" id="{33180D4E-79E9-1E4F-9FC0-3D6EA72A1E61}"/>
              </a:ext>
            </a:extLst>
          </p:cNvPr>
          <p:cNvSpPr txBox="1">
            <a:spLocks/>
          </p:cNvSpPr>
          <p:nvPr/>
        </p:nvSpPr>
        <p:spPr>
          <a:xfrm>
            <a:off x="709732" y="2459958"/>
            <a:ext cx="4819479" cy="4301450"/>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3000" dirty="0"/>
              <a:t>Feeling lonely (isolated and disconnected)</a:t>
            </a:r>
          </a:p>
          <a:p>
            <a:pPr marL="285750" indent="-285750">
              <a:buFont typeface="Arial" panose="020B0604020202020204" pitchFamily="34" charset="0"/>
              <a:buChar char="•"/>
            </a:pPr>
            <a:r>
              <a:rPr lang="en-GB" sz="3000" dirty="0"/>
              <a:t>Managing change and uncertainty</a:t>
            </a:r>
          </a:p>
          <a:p>
            <a:pPr marL="285750" indent="-285750">
              <a:buFont typeface="Arial" panose="020B0604020202020204" pitchFamily="34" charset="0"/>
              <a:buChar char="•"/>
            </a:pPr>
            <a:r>
              <a:rPr lang="en-GB" sz="3000" dirty="0"/>
              <a:t>Feeling anxious about social situations</a:t>
            </a:r>
          </a:p>
          <a:p>
            <a:pPr marL="285750" indent="-285750">
              <a:buFont typeface="Arial" panose="020B0604020202020204" pitchFamily="34" charset="0"/>
              <a:buChar char="•"/>
            </a:pPr>
            <a:r>
              <a:rPr lang="en-GB" sz="3000" dirty="0"/>
              <a:t>Seeking help or support for your mental health</a:t>
            </a:r>
          </a:p>
          <a:p>
            <a:pPr marL="285750" indent="-285750">
              <a:buFont typeface="Arial" panose="020B0604020202020204" pitchFamily="34" charset="0"/>
              <a:buChar char="•"/>
            </a:pPr>
            <a:endParaRPr lang="en-GB" sz="2400" dirty="0"/>
          </a:p>
          <a:p>
            <a:endParaRPr lang="en-GB" dirty="0"/>
          </a:p>
        </p:txBody>
      </p:sp>
      <p:sp>
        <p:nvSpPr>
          <p:cNvPr id="17" name="Title 4">
            <a:extLst>
              <a:ext uri="{FF2B5EF4-FFF2-40B4-BE49-F238E27FC236}">
                <a16:creationId xmlns:a16="http://schemas.microsoft.com/office/drawing/2014/main" id="{77DB28D0-8948-9A4B-B95A-CD09E9007C81}"/>
              </a:ext>
            </a:extLst>
          </p:cNvPr>
          <p:cNvSpPr txBox="1">
            <a:spLocks/>
          </p:cNvSpPr>
          <p:nvPr/>
        </p:nvSpPr>
        <p:spPr>
          <a:xfrm>
            <a:off x="684617" y="436329"/>
            <a:ext cx="6702816" cy="136045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sz="4000" dirty="0">
                <a:latin typeface="Brown" pitchFamily="2" charset="0"/>
              </a:rPr>
              <a:t>The </a:t>
            </a:r>
            <a:r>
              <a:rPr lang="en-GB" sz="4000" dirty="0" err="1">
                <a:latin typeface="Brown" pitchFamily="2" charset="0"/>
              </a:rPr>
              <a:t>CoRAY</a:t>
            </a:r>
            <a:r>
              <a:rPr lang="en-GB" sz="4000" dirty="0">
                <a:latin typeface="Brown" pitchFamily="2" charset="0"/>
              </a:rPr>
              <a:t> Project with </a:t>
            </a:r>
            <a:br>
              <a:rPr lang="en-GB" sz="4000" dirty="0">
                <a:latin typeface="Brown" pitchFamily="2" charset="0"/>
              </a:rPr>
            </a:br>
            <a:r>
              <a:rPr lang="en-GB" sz="4000" dirty="0">
                <a:latin typeface="Brown" pitchFamily="2" charset="0"/>
              </a:rPr>
              <a:t>the Charlie Waller Trust</a:t>
            </a:r>
          </a:p>
        </p:txBody>
      </p:sp>
      <p:sp>
        <p:nvSpPr>
          <p:cNvPr id="5" name="TextBox 4">
            <a:extLst>
              <a:ext uri="{FF2B5EF4-FFF2-40B4-BE49-F238E27FC236}">
                <a16:creationId xmlns:a16="http://schemas.microsoft.com/office/drawing/2014/main" id="{2D04269D-5066-B1FD-9008-C3ECF22DEA72}"/>
              </a:ext>
            </a:extLst>
          </p:cNvPr>
          <p:cNvSpPr txBox="1"/>
          <p:nvPr/>
        </p:nvSpPr>
        <p:spPr>
          <a:xfrm>
            <a:off x="725011" y="3595020"/>
            <a:ext cx="4835768" cy="1015663"/>
          </a:xfrm>
          <a:prstGeom prst="rect">
            <a:avLst/>
          </a:prstGeom>
          <a:noFill/>
        </p:spPr>
        <p:txBody>
          <a:bodyPr wrap="square">
            <a:spAutoFit/>
          </a:bodyPr>
          <a:lstStyle/>
          <a:p>
            <a:pPr marL="285750" indent="-285750">
              <a:buFont typeface="Arial" panose="020B0604020202020204" pitchFamily="34" charset="0"/>
              <a:buChar char="•"/>
            </a:pPr>
            <a:r>
              <a:rPr lang="en-GB" sz="3000" b="1" dirty="0">
                <a:solidFill>
                  <a:srgbClr val="F44B7E"/>
                </a:solidFill>
                <a:latin typeface="Roboto Slab" pitchFamily="2" charset="0"/>
                <a:ea typeface="Roboto Slab" pitchFamily="2" charset="0"/>
              </a:rPr>
              <a:t>Feeling bored, flat and unmotivated</a:t>
            </a:r>
          </a:p>
        </p:txBody>
      </p:sp>
    </p:spTree>
    <p:extLst>
      <p:ext uri="{BB962C8B-B14F-4D97-AF65-F5344CB8AC3E}">
        <p14:creationId xmlns:p14="http://schemas.microsoft.com/office/powerpoint/2010/main" val="1289568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childTnLst>
                                </p:cTn>
                              </p:par>
                              <p:par>
                                <p:cTn id="19" presetID="9" presetClass="exit" presetSubtype="0" fill="hold" nodeType="withEffect">
                                  <p:stCondLst>
                                    <p:cond delay="0"/>
                                  </p:stCondLst>
                                  <p:childTnLst>
                                    <p:animEffect transition="out" filter="dissolve">
                                      <p:cBhvr>
                                        <p:cTn id="20" dur="500"/>
                                        <p:tgtEl>
                                          <p:spTgt spid="16">
                                            <p:txEl>
                                              <p:pRg st="0" end="0"/>
                                            </p:txEl>
                                          </p:spTgt>
                                        </p:tgtEl>
                                      </p:cBhvr>
                                    </p:animEffect>
                                    <p:set>
                                      <p:cBhvr>
                                        <p:cTn id="21" dur="1" fill="hold">
                                          <p:stCondLst>
                                            <p:cond delay="499"/>
                                          </p:stCondLst>
                                        </p:cTn>
                                        <p:tgtEl>
                                          <p:spTgt spid="16">
                                            <p:txEl>
                                              <p:pRg st="0" end="0"/>
                                            </p:txEl>
                                          </p:spTgt>
                                        </p:tgtEl>
                                        <p:attrNameLst>
                                          <p:attrName>style.visibility</p:attrName>
                                        </p:attrNameLst>
                                      </p:cBhvr>
                                      <p:to>
                                        <p:strVal val="hidden"/>
                                      </p:to>
                                    </p:set>
                                  </p:childTnLst>
                                </p:cTn>
                              </p:par>
                              <p:par>
                                <p:cTn id="22" presetID="9" presetClass="exit" presetSubtype="0" fill="hold" nodeType="withEffect">
                                  <p:stCondLst>
                                    <p:cond delay="0"/>
                                  </p:stCondLst>
                                  <p:childTnLst>
                                    <p:animEffect transition="out" filter="dissolve">
                                      <p:cBhvr>
                                        <p:cTn id="23" dur="500"/>
                                        <p:tgtEl>
                                          <p:spTgt spid="16">
                                            <p:txEl>
                                              <p:pRg st="1" end="1"/>
                                            </p:txEl>
                                          </p:spTgt>
                                        </p:tgtEl>
                                      </p:cBhvr>
                                    </p:animEffect>
                                    <p:set>
                                      <p:cBhvr>
                                        <p:cTn id="24" dur="1" fill="hold">
                                          <p:stCondLst>
                                            <p:cond delay="499"/>
                                          </p:stCondLst>
                                        </p:cTn>
                                        <p:tgtEl>
                                          <p:spTgt spid="16">
                                            <p:txEl>
                                              <p:pRg st="1" end="1"/>
                                            </p:txEl>
                                          </p:spTgt>
                                        </p:tgtEl>
                                        <p:attrNameLst>
                                          <p:attrName>style.visibility</p:attrName>
                                        </p:attrNameLst>
                                      </p:cBhvr>
                                      <p:to>
                                        <p:strVal val="hidden"/>
                                      </p:to>
                                    </p:set>
                                  </p:childTnLst>
                                </p:cTn>
                              </p:par>
                              <p:par>
                                <p:cTn id="25" presetID="9" presetClass="exit" presetSubtype="0" fill="hold" nodeType="withEffect">
                                  <p:stCondLst>
                                    <p:cond delay="0"/>
                                  </p:stCondLst>
                                  <p:childTnLst>
                                    <p:animEffect transition="out" filter="dissolve">
                                      <p:cBhvr>
                                        <p:cTn id="26" dur="500"/>
                                        <p:tgtEl>
                                          <p:spTgt spid="16">
                                            <p:txEl>
                                              <p:pRg st="2" end="2"/>
                                            </p:txEl>
                                          </p:spTgt>
                                        </p:tgtEl>
                                      </p:cBhvr>
                                    </p:animEffect>
                                    <p:set>
                                      <p:cBhvr>
                                        <p:cTn id="27" dur="1" fill="hold">
                                          <p:stCondLst>
                                            <p:cond delay="499"/>
                                          </p:stCondLst>
                                        </p:cTn>
                                        <p:tgtEl>
                                          <p:spTgt spid="16">
                                            <p:txEl>
                                              <p:pRg st="2" end="2"/>
                                            </p:txEl>
                                          </p:spTgt>
                                        </p:tgtEl>
                                        <p:attrNameLst>
                                          <p:attrName>style.visibility</p:attrName>
                                        </p:attrNameLst>
                                      </p:cBhvr>
                                      <p:to>
                                        <p:strVal val="hidden"/>
                                      </p:to>
                                    </p:set>
                                  </p:childTnLst>
                                </p:cTn>
                              </p:par>
                              <p:par>
                                <p:cTn id="28" presetID="9" presetClass="exit" presetSubtype="0" fill="hold" nodeType="withEffect">
                                  <p:stCondLst>
                                    <p:cond delay="0"/>
                                  </p:stCondLst>
                                  <p:childTnLst>
                                    <p:animEffect transition="out" filter="dissolve">
                                      <p:cBhvr>
                                        <p:cTn id="29" dur="500"/>
                                        <p:tgtEl>
                                          <p:spTgt spid="16">
                                            <p:txEl>
                                              <p:pRg st="3" end="3"/>
                                            </p:txEl>
                                          </p:spTgt>
                                        </p:tgtEl>
                                      </p:cBhvr>
                                    </p:animEffect>
                                    <p:set>
                                      <p:cBhvr>
                                        <p:cTn id="30" dur="1" fill="hold">
                                          <p:stCondLst>
                                            <p:cond delay="499"/>
                                          </p:stCondLst>
                                        </p:cTn>
                                        <p:tgtEl>
                                          <p:spTgt spid="16">
                                            <p:txEl>
                                              <p:pRg st="3" end="3"/>
                                            </p:txEl>
                                          </p:spTgt>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 calcmode="lin" valueType="num">
                                      <p:cBhvr>
                                        <p:cTn id="35"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36"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37"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
            <a:extLst>
              <a:ext uri="{FF2B5EF4-FFF2-40B4-BE49-F238E27FC236}">
                <a16:creationId xmlns:a16="http://schemas.microsoft.com/office/drawing/2014/main" id="{9F8E608F-5C1F-6B49-A69C-29C00C8D1E2E}"/>
              </a:ext>
            </a:extLst>
          </p:cNvPr>
          <p:cNvSpPr>
            <a:spLocks noGrp="1"/>
          </p:cNvSpPr>
          <p:nvPr>
            <p:ph type="ctrTitle"/>
          </p:nvPr>
        </p:nvSpPr>
        <p:spPr/>
        <p:txBody>
          <a:bodyPr/>
          <a:lstStyle/>
          <a:p>
            <a:r>
              <a:rPr lang="en-GB" sz="4000" dirty="0">
                <a:latin typeface="Brown" pitchFamily="2" charset="0"/>
              </a:rPr>
              <a:t>Learning outcomes</a:t>
            </a:r>
          </a:p>
        </p:txBody>
      </p:sp>
      <p:sp>
        <p:nvSpPr>
          <p:cNvPr id="14" name="Content Placeholder 4">
            <a:extLst>
              <a:ext uri="{FF2B5EF4-FFF2-40B4-BE49-F238E27FC236}">
                <a16:creationId xmlns:a16="http://schemas.microsoft.com/office/drawing/2014/main" id="{9880ACCF-9765-7A98-043A-8C23C4B6F508}"/>
              </a:ext>
            </a:extLst>
          </p:cNvPr>
          <p:cNvSpPr>
            <a:spLocks noGrp="1"/>
          </p:cNvSpPr>
          <p:nvPr>
            <p:ph type="subTitle" idx="1"/>
          </p:nvPr>
        </p:nvSpPr>
        <p:spPr>
          <a:xfrm>
            <a:off x="684213" y="2005196"/>
            <a:ext cx="6541535" cy="896891"/>
          </a:xfrm>
        </p:spPr>
        <p:txBody>
          <a:bodyPr>
            <a:noAutofit/>
          </a:bodyPr>
          <a:lstStyle/>
          <a:p>
            <a:r>
              <a:rPr lang="en-GB" sz="3000" b="1" dirty="0">
                <a:latin typeface="Roboto Slab" pitchFamily="2" charset="0"/>
              </a:rPr>
              <a:t>THINK</a:t>
            </a:r>
            <a:r>
              <a:rPr lang="en-GB" sz="3000" dirty="0">
                <a:latin typeface="Roboto Slab" pitchFamily="2" charset="0"/>
              </a:rPr>
              <a:t> about what feeling bored, flat and unmotivated means</a:t>
            </a:r>
            <a:endParaRPr lang="en-US" sz="3000" dirty="0">
              <a:latin typeface="Roboto Slab" pitchFamily="2" charset="0"/>
            </a:endParaRPr>
          </a:p>
        </p:txBody>
      </p:sp>
      <p:pic>
        <p:nvPicPr>
          <p:cNvPr id="8" name="Graphic 7">
            <a:extLst>
              <a:ext uri="{FF2B5EF4-FFF2-40B4-BE49-F238E27FC236}">
                <a16:creationId xmlns:a16="http://schemas.microsoft.com/office/drawing/2014/main" id="{C24E0B9A-8385-EB8F-9EBA-520626A267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6564" y="1879267"/>
            <a:ext cx="7594252" cy="1149224"/>
          </a:xfrm>
          <a:prstGeom prst="rect">
            <a:avLst/>
          </a:prstGeom>
        </p:spPr>
      </p:pic>
      <p:pic>
        <p:nvPicPr>
          <p:cNvPr id="10" name="Graphic 9">
            <a:extLst>
              <a:ext uri="{FF2B5EF4-FFF2-40B4-BE49-F238E27FC236}">
                <a16:creationId xmlns:a16="http://schemas.microsoft.com/office/drawing/2014/main" id="{FF0CC9A7-E419-B1D0-390C-02C4EC0747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6564" y="3168895"/>
            <a:ext cx="7594252" cy="1197401"/>
          </a:xfrm>
          <a:prstGeom prst="rect">
            <a:avLst/>
          </a:prstGeom>
        </p:spPr>
      </p:pic>
      <p:pic>
        <p:nvPicPr>
          <p:cNvPr id="11" name="Graphic 10">
            <a:extLst>
              <a:ext uri="{FF2B5EF4-FFF2-40B4-BE49-F238E27FC236}">
                <a16:creationId xmlns:a16="http://schemas.microsoft.com/office/drawing/2014/main" id="{D8B654E6-0BAF-7083-3642-EFEF8D2D4FE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6565" y="4431817"/>
            <a:ext cx="7594252" cy="1094668"/>
          </a:xfrm>
          <a:prstGeom prst="rect">
            <a:avLst/>
          </a:prstGeom>
        </p:spPr>
      </p:pic>
      <p:sp>
        <p:nvSpPr>
          <p:cNvPr id="13" name="Content Placeholder 4">
            <a:extLst>
              <a:ext uri="{FF2B5EF4-FFF2-40B4-BE49-F238E27FC236}">
                <a16:creationId xmlns:a16="http://schemas.microsoft.com/office/drawing/2014/main" id="{4A0EF8FE-6868-2AF3-0FC6-6107698A89FA}"/>
              </a:ext>
            </a:extLst>
          </p:cNvPr>
          <p:cNvSpPr txBox="1">
            <a:spLocks/>
          </p:cNvSpPr>
          <p:nvPr/>
        </p:nvSpPr>
        <p:spPr>
          <a:xfrm>
            <a:off x="684210" y="4710841"/>
            <a:ext cx="7438709" cy="815643"/>
          </a:xfrm>
          <a:prstGeom prst="rect">
            <a:avLst/>
          </a:prstGeom>
        </p:spPr>
        <p:txBody>
          <a:bodyPr vert="horz" lIns="0" tIns="0" rIns="0" bIns="0" rtlCol="0">
            <a:normAutofit fontScale="55000" lnSpcReduction="2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5500" b="1" dirty="0">
                <a:latin typeface="Roboto Slab" pitchFamily="2" charset="0"/>
              </a:rPr>
              <a:t>IDENTIFY</a:t>
            </a:r>
            <a:r>
              <a:rPr lang="en-GB" sz="5500" dirty="0">
                <a:latin typeface="Roboto Slab" pitchFamily="2" charset="0"/>
              </a:rPr>
              <a:t> </a:t>
            </a:r>
            <a:r>
              <a:rPr lang="en-GB" sz="5500" dirty="0">
                <a:latin typeface="Roboto Slab" pitchFamily="2" charset="0"/>
                <a:cs typeface="Roboto Slab"/>
              </a:rPr>
              <a:t>things that might be important to a young person (or myself) </a:t>
            </a:r>
          </a:p>
          <a:p>
            <a:endParaRPr lang="en-GB" sz="3000" b="1" dirty="0">
              <a:latin typeface="Roboto Slab" pitchFamily="2" charset="0"/>
            </a:endParaRPr>
          </a:p>
        </p:txBody>
      </p:sp>
      <p:sp>
        <p:nvSpPr>
          <p:cNvPr id="15" name="Content Placeholder 4">
            <a:extLst>
              <a:ext uri="{FF2B5EF4-FFF2-40B4-BE49-F238E27FC236}">
                <a16:creationId xmlns:a16="http://schemas.microsoft.com/office/drawing/2014/main" id="{82D45AEB-79DE-0CA7-98FD-A1F047ABD887}"/>
              </a:ext>
            </a:extLst>
          </p:cNvPr>
          <p:cNvSpPr txBox="1">
            <a:spLocks/>
          </p:cNvSpPr>
          <p:nvPr/>
        </p:nvSpPr>
        <p:spPr>
          <a:xfrm>
            <a:off x="684210" y="3336154"/>
            <a:ext cx="6640929" cy="899506"/>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3000" b="1" dirty="0">
                <a:latin typeface="Brown"/>
                <a:ea typeface="Roboto Slab"/>
              </a:rPr>
              <a:t>NOTICE</a:t>
            </a:r>
            <a:r>
              <a:rPr lang="en-GB" sz="3000" dirty="0">
                <a:ea typeface="Roboto Slab"/>
              </a:rPr>
              <a:t> </a:t>
            </a:r>
            <a:r>
              <a:rPr lang="en-GB" sz="3000" dirty="0"/>
              <a:t>how it can affect how people behave </a:t>
            </a:r>
            <a:endParaRPr lang="en-GB" sz="3000" dirty="0">
              <a:ea typeface="Roboto Slab"/>
              <a:cs typeface="Roboto Slab"/>
            </a:endParaRPr>
          </a:p>
        </p:txBody>
      </p:sp>
      <p:pic>
        <p:nvPicPr>
          <p:cNvPr id="2" name="Graphic 1">
            <a:extLst>
              <a:ext uri="{FF2B5EF4-FFF2-40B4-BE49-F238E27FC236}">
                <a16:creationId xmlns:a16="http://schemas.microsoft.com/office/drawing/2014/main" id="{D6CCEF5B-224F-7DEA-8A1D-6CB0273B190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6564" y="5721558"/>
            <a:ext cx="7594252" cy="768693"/>
          </a:xfrm>
          <a:prstGeom prst="rect">
            <a:avLst/>
          </a:prstGeom>
        </p:spPr>
      </p:pic>
      <p:sp>
        <p:nvSpPr>
          <p:cNvPr id="3" name="Content Placeholder 4">
            <a:extLst>
              <a:ext uri="{FF2B5EF4-FFF2-40B4-BE49-F238E27FC236}">
                <a16:creationId xmlns:a16="http://schemas.microsoft.com/office/drawing/2014/main" id="{C9C2B78E-16A9-399B-0F23-3C665A3EA4DC}"/>
              </a:ext>
            </a:extLst>
          </p:cNvPr>
          <p:cNvSpPr txBox="1">
            <a:spLocks/>
          </p:cNvSpPr>
          <p:nvPr/>
        </p:nvSpPr>
        <p:spPr>
          <a:xfrm>
            <a:off x="684210" y="5878829"/>
            <a:ext cx="7438709" cy="1051654"/>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3000" b="1" dirty="0">
                <a:latin typeface="Brown" pitchFamily="2" charset="0"/>
              </a:rPr>
              <a:t>KNOW</a:t>
            </a:r>
            <a:r>
              <a:rPr lang="en-GB" sz="3000" dirty="0"/>
              <a:t> where to ask for help if I need it</a:t>
            </a:r>
            <a:endParaRPr lang="en-GB" sz="3000" dirty="0">
              <a:ea typeface="Roboto Slab"/>
              <a:cs typeface="Roboto Slab"/>
            </a:endParaRPr>
          </a:p>
        </p:txBody>
      </p:sp>
    </p:spTree>
    <p:extLst>
      <p:ext uri="{BB962C8B-B14F-4D97-AF65-F5344CB8AC3E}">
        <p14:creationId xmlns:p14="http://schemas.microsoft.com/office/powerpoint/2010/main" val="143776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3" grpId="0"/>
      <p:bldP spid="15"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684213" y="2103712"/>
            <a:ext cx="5865674" cy="1070874"/>
          </a:xfrm>
        </p:spPr>
        <p:txBody>
          <a:bodyPr>
            <a:normAutofit fontScale="90000"/>
          </a:bodyPr>
          <a:lstStyle/>
          <a:p>
            <a:r>
              <a:rPr lang="en-GB" sz="5000" dirty="0">
                <a:latin typeface="Brown" pitchFamily="2" charset="0"/>
              </a:rPr>
              <a:t>Exploring what feeling bored, flat and unmotivated means</a:t>
            </a:r>
          </a:p>
        </p:txBody>
      </p:sp>
      <p:pic>
        <p:nvPicPr>
          <p:cNvPr id="4" name="Picture 3" descr="A cartoon of a person with her hands on her face&#10;&#10;Description automatically generated">
            <a:extLst>
              <a:ext uri="{FF2B5EF4-FFF2-40B4-BE49-F238E27FC236}">
                <a16:creationId xmlns:a16="http://schemas.microsoft.com/office/drawing/2014/main" id="{D36112BD-807E-7481-7396-CE8B748C48E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66607" y="3935896"/>
            <a:ext cx="2318075" cy="2636078"/>
          </a:xfrm>
          <a:prstGeom prst="rect">
            <a:avLst/>
          </a:prstGeom>
        </p:spPr>
      </p:pic>
    </p:spTree>
    <p:extLst>
      <p:ext uri="{BB962C8B-B14F-4D97-AF65-F5344CB8AC3E}">
        <p14:creationId xmlns:p14="http://schemas.microsoft.com/office/powerpoint/2010/main" val="2969651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6FEBE0E-986F-7EE8-F813-8078A67CBE4D}"/>
              </a:ext>
            </a:extLst>
          </p:cNvPr>
          <p:cNvSpPr/>
          <p:nvPr/>
        </p:nvSpPr>
        <p:spPr>
          <a:xfrm>
            <a:off x="145199" y="6385301"/>
            <a:ext cx="6571281" cy="276999"/>
          </a:xfrm>
          <a:prstGeom prst="rect">
            <a:avLst/>
          </a:prstGeom>
        </p:spPr>
        <p:txBody>
          <a:bodyPr wrap="square">
            <a:spAutoFit/>
          </a:bodyPr>
          <a:lstStyle/>
          <a:p>
            <a:r>
              <a:rPr lang="en-US" sz="1200" dirty="0">
                <a:latin typeface="Roboto Slab" pitchFamily="2" charset="0"/>
                <a:ea typeface="Roboto Slab" pitchFamily="2" charset="0"/>
              </a:rPr>
              <a:t>Source: https://www.bbc.co.uk/bitesize/articles/ztrx7yc</a:t>
            </a:r>
          </a:p>
        </p:txBody>
      </p:sp>
      <p:pic>
        <p:nvPicPr>
          <p:cNvPr id="2" name="Bitesize Clip Compress.mp4">
            <a:hlinkClick r:id="" action="ppaction://media"/>
            <a:extLst>
              <a:ext uri="{FF2B5EF4-FFF2-40B4-BE49-F238E27FC236}">
                <a16:creationId xmlns:a16="http://schemas.microsoft.com/office/drawing/2014/main" id="{973E907C-41CE-ECBA-5356-D642A5002E1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65860" y="1341596"/>
            <a:ext cx="6210300" cy="3493294"/>
          </a:xfrm>
          <a:prstGeom prst="rect">
            <a:avLst/>
          </a:prstGeom>
        </p:spPr>
      </p:pic>
    </p:spTree>
    <p:extLst>
      <p:ext uri="{BB962C8B-B14F-4D97-AF65-F5344CB8AC3E}">
        <p14:creationId xmlns:p14="http://schemas.microsoft.com/office/powerpoint/2010/main" val="1091358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9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71CCF2-AE10-8AD8-FBF4-D67E6AE823AE}"/>
              </a:ext>
            </a:extLst>
          </p:cNvPr>
          <p:cNvSpPr/>
          <p:nvPr/>
        </p:nvSpPr>
        <p:spPr>
          <a:xfrm>
            <a:off x="684213" y="2321004"/>
            <a:ext cx="5406344" cy="2631490"/>
          </a:xfrm>
          <a:prstGeom prst="rect">
            <a:avLst/>
          </a:prstGeom>
        </p:spPr>
        <p:txBody>
          <a:bodyPr wrap="square">
            <a:spAutoFit/>
          </a:bodyPr>
          <a:lstStyle/>
          <a:p>
            <a:pPr marL="285750" indent="-285750" fontAlgn="base">
              <a:lnSpc>
                <a:spcPct val="150000"/>
              </a:lnSpc>
              <a:buFont typeface="Arial" panose="020B0604020202020204" pitchFamily="34" charset="0"/>
              <a:buChar char="•"/>
            </a:pPr>
            <a:r>
              <a:rPr lang="en-GB" sz="3000" dirty="0">
                <a:solidFill>
                  <a:srgbClr val="005E84"/>
                </a:solidFill>
                <a:latin typeface="Roboto Slab" pitchFamily="2" charset="0"/>
                <a:ea typeface="Roboto Slab" pitchFamily="2" charset="0"/>
              </a:rPr>
              <a:t>Feel </a:t>
            </a:r>
            <a:r>
              <a:rPr lang="en-US" sz="3000" b="1" dirty="0">
                <a:solidFill>
                  <a:srgbClr val="94C11F"/>
                </a:solidFill>
                <a:latin typeface="Roboto Slab" pitchFamily="2" charset="0"/>
                <a:ea typeface="Roboto Slab" pitchFamily="2" charset="0"/>
              </a:rPr>
              <a:t>BORED?</a:t>
            </a:r>
            <a:endParaRPr lang="en-GB" sz="3000" dirty="0">
              <a:solidFill>
                <a:srgbClr val="94C11F"/>
              </a:solidFill>
              <a:latin typeface="Roboto Slab" pitchFamily="2" charset="0"/>
              <a:ea typeface="Roboto Slab" pitchFamily="2" charset="0"/>
            </a:endParaRPr>
          </a:p>
          <a:p>
            <a:pPr marL="285750" indent="-285750" fontAlgn="base">
              <a:lnSpc>
                <a:spcPct val="150000"/>
              </a:lnSpc>
              <a:buFont typeface="Arial" panose="020B0604020202020204" pitchFamily="34" charset="0"/>
              <a:buChar char="•"/>
            </a:pPr>
            <a:r>
              <a:rPr lang="en-GB" sz="3000" dirty="0">
                <a:solidFill>
                  <a:srgbClr val="005E84"/>
                </a:solidFill>
                <a:latin typeface="Roboto Slab" pitchFamily="2" charset="0"/>
                <a:ea typeface="Roboto Slab" pitchFamily="2" charset="0"/>
              </a:rPr>
              <a:t>Feel </a:t>
            </a:r>
            <a:r>
              <a:rPr lang="en-US" sz="3000" b="1" dirty="0">
                <a:solidFill>
                  <a:srgbClr val="94C11F"/>
                </a:solidFill>
                <a:latin typeface="Roboto Slab" pitchFamily="2" charset="0"/>
                <a:ea typeface="Roboto Slab" pitchFamily="2" charset="0"/>
              </a:rPr>
              <a:t>FLAT?</a:t>
            </a:r>
            <a:endParaRPr lang="en-GB" sz="3000" dirty="0">
              <a:solidFill>
                <a:srgbClr val="94C11F"/>
              </a:solidFill>
              <a:latin typeface="Roboto Slab" pitchFamily="2" charset="0"/>
              <a:ea typeface="Roboto Slab" pitchFamily="2" charset="0"/>
            </a:endParaRPr>
          </a:p>
          <a:p>
            <a:pPr marL="285750" indent="-285750" fontAlgn="base">
              <a:lnSpc>
                <a:spcPct val="150000"/>
              </a:lnSpc>
              <a:buFont typeface="Arial" panose="020B0604020202020204" pitchFamily="34" charset="0"/>
              <a:buChar char="•"/>
            </a:pPr>
            <a:r>
              <a:rPr lang="en-GB" sz="3000" dirty="0">
                <a:solidFill>
                  <a:srgbClr val="005E84"/>
                </a:solidFill>
                <a:latin typeface="Roboto Slab" pitchFamily="2" charset="0"/>
                <a:ea typeface="Roboto Slab" pitchFamily="2" charset="0"/>
              </a:rPr>
              <a:t>Feel </a:t>
            </a:r>
            <a:r>
              <a:rPr lang="en-US" sz="3000" b="1" dirty="0">
                <a:solidFill>
                  <a:srgbClr val="94C11F"/>
                </a:solidFill>
                <a:latin typeface="Roboto Slab" pitchFamily="2" charset="0"/>
                <a:ea typeface="Roboto Slab" pitchFamily="2" charset="0"/>
              </a:rPr>
              <a:t>UNMOTIVATED?</a:t>
            </a:r>
            <a:endParaRPr lang="en-GB" sz="3000" dirty="0">
              <a:solidFill>
                <a:srgbClr val="94C11F"/>
              </a:solidFill>
              <a:latin typeface="Roboto Slab" pitchFamily="2" charset="0"/>
              <a:ea typeface="Roboto Slab" pitchFamily="2" charset="0"/>
            </a:endParaRPr>
          </a:p>
          <a:p>
            <a:pPr marL="342900" indent="-342900" fontAlgn="base">
              <a:buFont typeface="Arial" panose="020B0604020202020204" pitchFamily="34" charset="0"/>
              <a:buChar char="•"/>
            </a:pPr>
            <a:endParaRPr lang="en-GB" sz="3000" dirty="0">
              <a:solidFill>
                <a:schemeClr val="bg1"/>
              </a:solidFill>
              <a:latin typeface="Roboto Slab" pitchFamily="2" charset="0"/>
            </a:endParaRPr>
          </a:p>
        </p:txBody>
      </p:sp>
      <p:sp>
        <p:nvSpPr>
          <p:cNvPr id="8" name="Content Placeholder 6">
            <a:extLst>
              <a:ext uri="{FF2B5EF4-FFF2-40B4-BE49-F238E27FC236}">
                <a16:creationId xmlns:a16="http://schemas.microsoft.com/office/drawing/2014/main" id="{4CB988D2-1DBE-63C8-6B16-1E99A32C00BD}"/>
              </a:ext>
            </a:extLst>
          </p:cNvPr>
          <p:cNvSpPr txBox="1">
            <a:spLocks/>
          </p:cNvSpPr>
          <p:nvPr/>
        </p:nvSpPr>
        <p:spPr>
          <a:xfrm>
            <a:off x="684213" y="385762"/>
            <a:ext cx="5688012" cy="758825"/>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000" b="1" dirty="0">
                <a:latin typeface="Brown" pitchFamily="2" charset="0"/>
              </a:rPr>
              <a:t>What does it mean to:</a:t>
            </a:r>
          </a:p>
        </p:txBody>
      </p:sp>
      <p:pic>
        <p:nvPicPr>
          <p:cNvPr id="4" name="Picture 3" descr="A blue emoji with eyes closed&#10;&#10;Description automatically generated">
            <a:extLst>
              <a:ext uri="{FF2B5EF4-FFF2-40B4-BE49-F238E27FC236}">
                <a16:creationId xmlns:a16="http://schemas.microsoft.com/office/drawing/2014/main" id="{5C36C22D-270E-93A0-F24F-902EC46E270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24409" y="2911475"/>
            <a:ext cx="2364317" cy="2364317"/>
          </a:xfrm>
          <a:prstGeom prst="rect">
            <a:avLst/>
          </a:prstGeom>
        </p:spPr>
      </p:pic>
      <p:pic>
        <p:nvPicPr>
          <p:cNvPr id="6" name="Picture 5" descr="A blue circle with a face drawn on it&#10;&#10;Description automatically generated">
            <a:extLst>
              <a:ext uri="{FF2B5EF4-FFF2-40B4-BE49-F238E27FC236}">
                <a16:creationId xmlns:a16="http://schemas.microsoft.com/office/drawing/2014/main" id="{88153E22-256E-5C18-05D9-40EC7671738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16404" y="1064683"/>
            <a:ext cx="2364317" cy="2364317"/>
          </a:xfrm>
          <a:prstGeom prst="rect">
            <a:avLst/>
          </a:prstGeom>
        </p:spPr>
      </p:pic>
      <p:pic>
        <p:nvPicPr>
          <p:cNvPr id="9" name="Picture 8" descr="A green face with blue outline&#10;&#10;Description automatically generated">
            <a:extLst>
              <a:ext uri="{FF2B5EF4-FFF2-40B4-BE49-F238E27FC236}">
                <a16:creationId xmlns:a16="http://schemas.microsoft.com/office/drawing/2014/main" id="{71217DF9-7D0F-3EB1-7087-A46E1A9D6E7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97241" y="4243318"/>
            <a:ext cx="2364318" cy="2364318"/>
          </a:xfrm>
          <a:prstGeom prst="rect">
            <a:avLst/>
          </a:prstGeom>
        </p:spPr>
      </p:pic>
    </p:spTree>
    <p:extLst>
      <p:ext uri="{BB962C8B-B14F-4D97-AF65-F5344CB8AC3E}">
        <p14:creationId xmlns:p14="http://schemas.microsoft.com/office/powerpoint/2010/main" val="34525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Charlie Waller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84D4C8A8D54A742ABE019456BD19D6A" ma:contentTypeVersion="17" ma:contentTypeDescription="Create a new document." ma:contentTypeScope="" ma:versionID="2d79070469e622a958c465a64216c23c">
  <xsd:schema xmlns:xsd="http://www.w3.org/2001/XMLSchema" xmlns:xs="http://www.w3.org/2001/XMLSchema" xmlns:p="http://schemas.microsoft.com/office/2006/metadata/properties" xmlns:ns2="bb0932b2-0880-40b8-874b-867a586df499" xmlns:ns3="c24be428-2353-415a-b5b1-dcb6d2e6748f" targetNamespace="http://schemas.microsoft.com/office/2006/metadata/properties" ma:root="true" ma:fieldsID="1dbbad46f1f9ab289939d8b5acc6306f" ns2:_="" ns3:_="">
    <xsd:import namespace="bb0932b2-0880-40b8-874b-867a586df499"/>
    <xsd:import namespace="c24be428-2353-415a-b5b1-dcb6d2e6748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0932b2-0880-40b8-874b-867a586df4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d28ccc9-dd63-40c3-aca5-f8d4411b7bf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24be428-2353-415a-b5b1-dcb6d2e6748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249c597-53a3-4fad-88b3-a0c25bd2dcae}" ma:internalName="TaxCatchAll" ma:showField="CatchAllData" ma:web="c24be428-2353-415a-b5b1-dcb6d2e674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b0932b2-0880-40b8-874b-867a586df499">
      <Terms xmlns="http://schemas.microsoft.com/office/infopath/2007/PartnerControls"/>
    </lcf76f155ced4ddcb4097134ff3c332f>
    <TaxCatchAll xmlns="c24be428-2353-415a-b5b1-dcb6d2e6748f" xsi:nil="true"/>
  </documentManagement>
</p:properties>
</file>

<file path=customXml/itemProps1.xml><?xml version="1.0" encoding="utf-8"?>
<ds:datastoreItem xmlns:ds="http://schemas.openxmlformats.org/officeDocument/2006/customXml" ds:itemID="{158BCA2B-FB4B-441C-8D1E-BEAF57C548BF}">
  <ds:schemaRefs>
    <ds:schemaRef ds:uri="http://schemas.microsoft.com/sharepoint/v3/contenttype/forms"/>
  </ds:schemaRefs>
</ds:datastoreItem>
</file>

<file path=customXml/itemProps2.xml><?xml version="1.0" encoding="utf-8"?>
<ds:datastoreItem xmlns:ds="http://schemas.openxmlformats.org/officeDocument/2006/customXml" ds:itemID="{D6E531EF-112F-43BD-9FEE-42D639B00B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0932b2-0880-40b8-874b-867a586df499"/>
    <ds:schemaRef ds:uri="c24be428-2353-415a-b5b1-dcb6d2e674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11235FD-532F-4515-A483-27584A454F74}">
  <ds:schemaRefs>
    <ds:schemaRef ds:uri="3fb426e2-5991-4987-b66c-de53452f9e18"/>
    <ds:schemaRef ds:uri="84fbdc65-01dc-4c0a-8b61-487a5ff95b45"/>
    <ds:schemaRef ds:uri="bb0932b2-0880-40b8-874b-867a586df499"/>
    <ds:schemaRef ds:uri="c24be428-2353-415a-b5b1-dcb6d2e6748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3004</TotalTime>
  <Words>1154</Words>
  <Application>Microsoft Macintosh PowerPoint</Application>
  <PresentationFormat>On-screen Show (4:3)</PresentationFormat>
  <Paragraphs>169</Paragraphs>
  <Slides>34</Slides>
  <Notes>23</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34</vt:i4>
      </vt:variant>
    </vt:vector>
  </HeadingPairs>
  <TitlesOfParts>
    <vt:vector size="44" baseType="lpstr">
      <vt:lpstr>-webkit-standard</vt:lpstr>
      <vt:lpstr>Arial</vt:lpstr>
      <vt:lpstr>Arial,Sans-Serif</vt:lpstr>
      <vt:lpstr>Brown</vt:lpstr>
      <vt:lpstr>BROWN-LIGHT</vt:lpstr>
      <vt:lpstr>Brown-RegularItalic</vt:lpstr>
      <vt:lpstr>Calibri</vt:lpstr>
      <vt:lpstr>Roboto Slab</vt:lpstr>
      <vt:lpstr>Roboto Slab Light</vt:lpstr>
      <vt:lpstr>1_Charlie Waller Theme</vt:lpstr>
      <vt:lpstr>PowerPoint Presentation</vt:lpstr>
      <vt:lpstr>Working together…</vt:lpstr>
      <vt:lpstr>Working together…</vt:lpstr>
      <vt:lpstr>The CoRAY Project with  the Charlie Waller Trust </vt:lpstr>
      <vt:lpstr>PowerPoint Presentation</vt:lpstr>
      <vt:lpstr>Learning outcomes</vt:lpstr>
      <vt:lpstr>Exploring what feeling bored, flat and unmotivated means</vt:lpstr>
      <vt:lpstr>PowerPoint Presentation</vt:lpstr>
      <vt:lpstr>PowerPoint Presentation</vt:lpstr>
      <vt:lpstr>PowerPoint Presentation</vt:lpstr>
      <vt:lpstr>PowerPoint Presentation</vt:lpstr>
      <vt:lpstr>PowerPoint Presentation</vt:lpstr>
      <vt:lpstr>Exploring what can help</vt:lpstr>
      <vt:lpstr>PowerPoint Presentation</vt:lpstr>
      <vt:lpstr>PowerPoint Presentation</vt:lpstr>
      <vt:lpstr>PowerPoint Presentation</vt:lpstr>
      <vt:lpstr>Top tips from CoRAY</vt:lpstr>
      <vt:lpstr>PowerPoint Presentation</vt:lpstr>
      <vt:lpstr>PowerPoint Presentation</vt:lpstr>
      <vt:lpstr>PowerPoint Presentation</vt:lpstr>
      <vt:lpstr>What was important to them?</vt:lpstr>
      <vt:lpstr>What was important to them?</vt:lpstr>
      <vt:lpstr>What was important to them?</vt:lpstr>
      <vt:lpstr>Activity</vt:lpstr>
      <vt:lpstr>What helps when you feel bored, flat or unmotivated?</vt:lpstr>
      <vt:lpstr>What to do if you are… Feeling bored, flat or unmotivated?</vt:lpstr>
      <vt:lpstr>PowerPoint Presentation</vt:lpstr>
      <vt:lpstr>PowerPoint Presentation</vt:lpstr>
      <vt:lpstr>Think about who you could talk to inside and outside of school.</vt:lpstr>
      <vt:lpstr>Speak out</vt:lpstr>
      <vt:lpstr>Supporting a friend</vt:lpstr>
      <vt:lpstr>PowerPoint Presentation</vt:lpstr>
      <vt:lpstr>Am I able to?</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Worrall</dc:creator>
  <cp:lastModifiedBy>Emily Wyatt</cp:lastModifiedBy>
  <cp:revision>77</cp:revision>
  <dcterms:created xsi:type="dcterms:W3CDTF">2020-08-14T13:32:42Z</dcterms:created>
  <dcterms:modified xsi:type="dcterms:W3CDTF">2025-05-29T09:14:59Z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0x010100684D4C8A8D54A742ABE019456BD19D6A</vt:lpwstr>
  </property>
  <property fmtid="{D5CDD505-2E9C-101B-9397-08002B2CF9AE}" pid="3" name="MediaServiceImageTags">
    <vt:lpwstr/>
  </property>
</Properties>
</file>