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modernComment_116B_103BFFE0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modernComment_114A_CE225BEE.xml" ContentType="application/vnd.ms-powerpoint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4"/>
  </p:sldMasterIdLst>
  <p:notesMasterIdLst>
    <p:notesMasterId r:id="rId38"/>
  </p:notesMasterIdLst>
  <p:sldIdLst>
    <p:sldId id="4568" r:id="rId5"/>
    <p:sldId id="4560" r:id="rId6"/>
    <p:sldId id="4563" r:id="rId7"/>
    <p:sldId id="4556" r:id="rId8"/>
    <p:sldId id="4519" r:id="rId9"/>
    <p:sldId id="4462" r:id="rId10"/>
    <p:sldId id="4421" r:id="rId11"/>
    <p:sldId id="4458" r:id="rId12"/>
    <p:sldId id="4459" r:id="rId13"/>
    <p:sldId id="4424" r:id="rId14"/>
    <p:sldId id="4553" r:id="rId15"/>
    <p:sldId id="4426" r:id="rId16"/>
    <p:sldId id="4428" r:id="rId17"/>
    <p:sldId id="4429" r:id="rId18"/>
    <p:sldId id="4520" r:id="rId19"/>
    <p:sldId id="4430" r:id="rId20"/>
    <p:sldId id="4431" r:id="rId21"/>
    <p:sldId id="4521" r:id="rId22"/>
    <p:sldId id="4522" r:id="rId23"/>
    <p:sldId id="4523" r:id="rId24"/>
    <p:sldId id="4434" r:id="rId25"/>
    <p:sldId id="4435" r:id="rId26"/>
    <p:sldId id="4567" r:id="rId27"/>
    <p:sldId id="4437" r:id="rId28"/>
    <p:sldId id="4461" r:id="rId29"/>
    <p:sldId id="4442" r:id="rId30"/>
    <p:sldId id="4564" r:id="rId31"/>
    <p:sldId id="4565" r:id="rId32"/>
    <p:sldId id="4566" r:id="rId33"/>
    <p:sldId id="4558" r:id="rId34"/>
    <p:sldId id="4559" r:id="rId35"/>
    <p:sldId id="4477" r:id="rId36"/>
    <p:sldId id="4460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FBE7F-D13F-3AEA-BAD4-F6229168479A}" name="Gemma Fieldsend" initials="GF" userId="S::gemma.fieldsend@charliewaller.org::043243c8-70e3-45eb-8c25-0121049914d5" providerId="AD"/>
  <p188:author id="{1AC75295-09F6-B004-73AF-A5EE743AEAB4}" name="Lucy Llewelyn" initials="LL" userId="S::lucy.llewelyn@charliewaller.org::62d7334e-7649-4a92-8aa5-76e803c25d39" providerId="AD"/>
  <p188:author id="{9796DBC9-679B-D37B-014C-1B081BB135C6}" name="Gemma Darby" initials="GD" userId="bb2e85c27c9b490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84"/>
    <a:srgbClr val="94C11F"/>
    <a:srgbClr val="769D91"/>
    <a:srgbClr val="F44B7E"/>
    <a:srgbClr val="C29FD8"/>
    <a:srgbClr val="D9BCC3"/>
    <a:srgbClr val="DE9CCF"/>
    <a:srgbClr val="79A3DC"/>
    <a:srgbClr val="EF811B"/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E7AEC1-7998-4CF8-A44D-37A810FD9121}" v="1" dt="2023-09-20T08:49:52.365"/>
    <p1510:client id="{DECA59FA-A577-1FEA-0ACD-1345D68B2AF7}" v="7" dt="2023-09-20T08:37:22.1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9"/>
    <p:restoredTop sz="94628"/>
  </p:normalViewPr>
  <p:slideViewPr>
    <p:cSldViewPr snapToGrid="0">
      <p:cViewPr varScale="1">
        <p:scale>
          <a:sx n="183" d="100"/>
          <a:sy n="183" d="100"/>
        </p:scale>
        <p:origin x="1064" y="192"/>
      </p:cViewPr>
      <p:guideLst>
        <p:guide orient="horz" pos="216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Martin" userId="696df28b-a01f-4941-848a-b087e6819034" providerId="ADAL" clId="{A3E7AEC1-7998-4CF8-A44D-37A810FD9121}"/>
    <pc:docChg chg="custSel delSld modSld">
      <pc:chgData name="Amy Martin" userId="696df28b-a01f-4941-848a-b087e6819034" providerId="ADAL" clId="{A3E7AEC1-7998-4CF8-A44D-37A810FD9121}" dt="2023-09-20T13:32:15.727" v="88" actId="1036"/>
      <pc:docMkLst>
        <pc:docMk/>
      </pc:docMkLst>
      <pc:sldChg chg="addSp delSp modSp del mod chgLayout">
        <pc:chgData name="Amy Martin" userId="696df28b-a01f-4941-848a-b087e6819034" providerId="ADAL" clId="{A3E7AEC1-7998-4CF8-A44D-37A810FD9121}" dt="2023-09-20T08:51:22.531" v="43" actId="47"/>
        <pc:sldMkLst>
          <pc:docMk/>
          <pc:sldMk cId="1360521680" sldId="263"/>
        </pc:sldMkLst>
        <pc:spChg chg="add del mod ord">
          <ac:chgData name="Amy Martin" userId="696df28b-a01f-4941-848a-b087e6819034" providerId="ADAL" clId="{A3E7AEC1-7998-4CF8-A44D-37A810FD9121}" dt="2023-09-20T08:49:27.879" v="1" actId="478"/>
          <ac:spMkLst>
            <pc:docMk/>
            <pc:sldMk cId="1360521680" sldId="263"/>
            <ac:spMk id="2" creationId="{BAD216E2-044D-DA5A-B83F-8C47D0733B65}"/>
          </ac:spMkLst>
        </pc:spChg>
        <pc:spChg chg="add del mod ord">
          <ac:chgData name="Amy Martin" userId="696df28b-a01f-4941-848a-b087e6819034" providerId="ADAL" clId="{A3E7AEC1-7998-4CF8-A44D-37A810FD9121}" dt="2023-09-20T08:49:30.913" v="2" actId="478"/>
          <ac:spMkLst>
            <pc:docMk/>
            <pc:sldMk cId="1360521680" sldId="263"/>
            <ac:spMk id="3" creationId="{EDA26D2F-CAE1-3CB5-4064-5A8A62B1C405}"/>
          </ac:spMkLst>
        </pc:spChg>
      </pc:sldChg>
      <pc:sldChg chg="modSp mod">
        <pc:chgData name="Amy Martin" userId="696df28b-a01f-4941-848a-b087e6819034" providerId="ADAL" clId="{A3E7AEC1-7998-4CF8-A44D-37A810FD9121}" dt="2023-09-20T13:32:15.727" v="88" actId="1036"/>
        <pc:sldMkLst>
          <pc:docMk/>
          <pc:sldMk cId="4268190872" sldId="4568"/>
        </pc:sldMkLst>
        <pc:spChg chg="mod">
          <ac:chgData name="Amy Martin" userId="696df28b-a01f-4941-848a-b087e6819034" providerId="ADAL" clId="{A3E7AEC1-7998-4CF8-A44D-37A810FD9121}" dt="2023-09-20T13:32:15.727" v="88" actId="1036"/>
          <ac:spMkLst>
            <pc:docMk/>
            <pc:sldMk cId="4268190872" sldId="4568"/>
            <ac:spMk id="4" creationId="{4887EDA8-9007-4E96-A524-99B20FC57641}"/>
          </ac:spMkLst>
        </pc:spChg>
      </pc:sldChg>
    </pc:docChg>
  </pc:docChgLst>
  <pc:docChgLst>
    <pc:chgData name="Emily Wyatt" userId="S::emily.wyatt@charliewaller.org::555a3bb0-1654-404c-9fea-351a240c07f2" providerId="AD" clId="Web-{DECA59FA-A577-1FEA-0ACD-1345D68B2AF7}"/>
    <pc:docChg chg="addSld delSld modSld">
      <pc:chgData name="Emily Wyatt" userId="S::emily.wyatt@charliewaller.org::555a3bb0-1654-404c-9fea-351a240c07f2" providerId="AD" clId="Web-{DECA59FA-A577-1FEA-0ACD-1345D68B2AF7}" dt="2023-09-20T08:37:22.121" v="5" actId="1076"/>
      <pc:docMkLst>
        <pc:docMk/>
      </pc:docMkLst>
      <pc:sldChg chg="modSp add del">
        <pc:chgData name="Emily Wyatt" userId="S::emily.wyatt@charliewaller.org::555a3bb0-1654-404c-9fea-351a240c07f2" providerId="AD" clId="Web-{DECA59FA-A577-1FEA-0ACD-1345D68B2AF7}" dt="2023-09-20T08:37:22.121" v="5" actId="1076"/>
        <pc:sldMkLst>
          <pc:docMk/>
          <pc:sldMk cId="1360521680" sldId="263"/>
        </pc:sldMkLst>
        <pc:spChg chg="mod">
          <ac:chgData name="Emily Wyatt" userId="S::emily.wyatt@charliewaller.org::555a3bb0-1654-404c-9fea-351a240c07f2" providerId="AD" clId="Web-{DECA59FA-A577-1FEA-0ACD-1345D68B2AF7}" dt="2023-09-20T08:37:22.121" v="5" actId="1076"/>
          <ac:spMkLst>
            <pc:docMk/>
            <pc:sldMk cId="1360521680" sldId="263"/>
            <ac:spMk id="4" creationId="{4887EDA8-9007-4E96-A524-99B20FC57641}"/>
          </ac:spMkLst>
        </pc:spChg>
      </pc:sldChg>
    </pc:docChg>
  </pc:docChgLst>
</pc:chgInfo>
</file>

<file path=ppt/comments/modernComment_114A_CE225B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1074B78-68C7-4B37-80D2-A169CA065371}" authorId="{1AC75295-09F6-B004-73AF-A5EE743AEAB4}" status="resolved" created="2023-08-21T12:57:37.419" complete="100000">
    <pc:sldMkLst xmlns:pc="http://schemas.microsoft.com/office/powerpoint/2013/main/command">
      <pc:docMk/>
      <pc:sldMk cId="3458358254" sldId="4426"/>
    </pc:sldMkLst>
    <p188:replyLst>
      <p188:reply id="{94D3E62C-828E-224E-A2FB-C16AA9D7D5F4}" authorId="{9796DBC9-679B-D37B-014C-1B081BB135C6}" created="2023-08-31T21:04:08.958">
        <p188:txBody>
          <a:bodyPr/>
          <a:lstStyle/>
          <a:p>
            <a:r>
              <a:rPr lang="en-US"/>
              <a:t>It needs cropping first</a:t>
            </a:r>
          </a:p>
        </p188:txBody>
      </p188:reply>
    </p188:replyLst>
    <p188:txBody>
      <a:bodyPr/>
      <a:lstStyle/>
      <a:p>
        <a:r>
          <a:rPr lang="en-US"/>
          <a:t>Do we need to remove the text at the top of the slide? </a:t>
        </a:r>
      </a:p>
    </p188:txBody>
  </p188:cm>
</p188:cmLst>
</file>

<file path=ppt/comments/modernComment_116B_103BFFE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E70F83A-9FC3-4B0E-AA7A-11DE55AF971D}" authorId="{1AC75295-09F6-B004-73AF-A5EE743AEAB4}" status="resolved" created="2023-08-21T08:47:57.912" complete="100000">
    <pc:sldMkLst xmlns:pc="http://schemas.microsoft.com/office/powerpoint/2013/main/command">
      <pc:docMk/>
      <pc:sldMk cId="272367584" sldId="4459"/>
    </pc:sldMkLst>
    <p188:replyLst>
      <p188:reply id="{089E9C4E-F7AC-384C-8C6F-8D2DCA368B38}" authorId="{9796DBC9-679B-D37B-014C-1B081BB135C6}" created="2023-09-04T11:57:18.035">
        <p188:txBody>
          <a:bodyPr/>
          <a:lstStyle/>
          <a:p>
            <a:r>
              <a:rPr lang="en-US"/>
              <a:t>Please can we edit the clip to stop at 2 main 26 secs</a:t>
            </a:r>
          </a:p>
        </p188:txBody>
      </p188:reply>
    </p188:replyLst>
    <p188:txBody>
      <a:bodyPr/>
      <a:lstStyle/>
      <a:p>
        <a:r>
          <a:rPr lang="en-US"/>
          <a:t>I think the text at the top of this slide needs removing (Please can we shrink...)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ytStoNLpWs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ytStoNLpWs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04282-26E0-45A1-8E09-028CB16A080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5379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linkClick r:id="rId3"/>
              </a:rPr>
              <a:t>https://www.youtube.com/watch?v=yytStoNLpWs</a:t>
            </a:r>
            <a:r>
              <a:rPr lang="en-US" dirty="0"/>
              <a:t> (2:26-End)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8561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chemeClr val="bg1"/>
                </a:solidFill>
                <a:latin typeface="Brown" pitchFamily="2" charset="0"/>
              </a:rPr>
              <a:t>https://</a:t>
            </a:r>
            <a:r>
              <a:rPr lang="en-US" b="1" err="1">
                <a:solidFill>
                  <a:schemeClr val="bg1"/>
                </a:solidFill>
                <a:latin typeface="Brown" pitchFamily="2" charset="0"/>
              </a:rPr>
              <a:t>www.youtube.com</a:t>
            </a:r>
            <a:r>
              <a:rPr lang="en-US" b="1">
                <a:solidFill>
                  <a:schemeClr val="bg1"/>
                </a:solidFill>
                <a:latin typeface="Brown" pitchFamily="2" charset="0"/>
              </a:rPr>
              <a:t>/</a:t>
            </a:r>
            <a:r>
              <a:rPr lang="en-US" b="1" err="1">
                <a:solidFill>
                  <a:schemeClr val="bg1"/>
                </a:solidFill>
                <a:latin typeface="Brown" pitchFamily="2" charset="0"/>
              </a:rPr>
              <a:t>watch?v</a:t>
            </a:r>
            <a:r>
              <a:rPr lang="en-US" b="1">
                <a:solidFill>
                  <a:schemeClr val="bg1"/>
                </a:solidFill>
                <a:latin typeface="Brown" pitchFamily="2" charset="0"/>
              </a:rPr>
              <a:t>=</a:t>
            </a:r>
            <a:r>
              <a:rPr lang="en-US" b="1" err="1">
                <a:solidFill>
                  <a:schemeClr val="bg1"/>
                </a:solidFill>
                <a:latin typeface="Brown" pitchFamily="2" charset="0"/>
              </a:rPr>
              <a:t>yytStoNLpWs</a:t>
            </a:r>
            <a:endParaRPr lang="en-US" b="1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45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Discussion in pairs or in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805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Discussion in pairs or in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061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97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Students can use the in too deep episode to start the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780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277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692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9126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32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250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01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9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Highlight the importance of speaking out about a worry- the two sites are hyperlinked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585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Get students to think about words and phrases top explain what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22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Get students to think about words and phrases top explain what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66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https://www.youtube.com/watch?v=yytStoNLpWs</a:t>
            </a:r>
            <a:r>
              <a:rPr lang="en-GB" dirty="0"/>
              <a:t> (0:00-2:26)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596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5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white circle with orange and blue text&#10;&#10;Description automatically generated">
            <a:extLst>
              <a:ext uri="{FF2B5EF4-FFF2-40B4-BE49-F238E27FC236}">
                <a16:creationId xmlns:a16="http://schemas.microsoft.com/office/drawing/2014/main" id="{29EE782E-4A96-A49C-3C46-EC67B0C92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097" y="0"/>
            <a:ext cx="9693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19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D9C31374-15BF-0153-5A83-763E3F7A8A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B33B2D7-FA33-30CC-2CEB-08783FF8D5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40C9453-27DD-0C22-CA90-DECD7A391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83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E8321708-0FAC-BAD2-D0E9-F23C940D49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096F304-CCA8-3529-7251-631B574E5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E9A0CAD-C747-4E5F-574D-25917D3AA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804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nd white circle&#10;&#10;Description automatically generated">
            <a:extLst>
              <a:ext uri="{FF2B5EF4-FFF2-40B4-BE49-F238E27FC236}">
                <a16:creationId xmlns:a16="http://schemas.microsoft.com/office/drawing/2014/main" id="{FA2F5E46-BEBD-D3A4-6923-ACF42EC7B6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156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ircle&#10;&#10;Description automatically generated">
            <a:extLst>
              <a:ext uri="{FF2B5EF4-FFF2-40B4-BE49-F238E27FC236}">
                <a16:creationId xmlns:a16="http://schemas.microsoft.com/office/drawing/2014/main" id="{6E3E5174-0C6A-93C4-0B0C-E33AEBA841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5"/>
            <a:ext cx="9144000" cy="685746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084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52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636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4D152FF-FF2B-244A-B63C-688B3E62070C}"/>
              </a:ext>
            </a:extLst>
          </p:cNvPr>
          <p:cNvSpPr txBox="1">
            <a:spLocks/>
          </p:cNvSpPr>
          <p:nvPr userDrawn="1"/>
        </p:nvSpPr>
        <p:spPr>
          <a:xfrm>
            <a:off x="6244997" y="6237285"/>
            <a:ext cx="2438401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b="1" i="0" kern="1200" baseline="0">
                <a:solidFill>
                  <a:srgbClr val="EF811B"/>
                </a:solidFill>
                <a:latin typeface="Brown-RegularItalic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b="0" i="0" kern="1200" baseline="0">
                <a:solidFill>
                  <a:schemeClr val="bg1"/>
                </a:solidFill>
                <a:effectLst/>
                <a:latin typeface="Roboto Slab Light" pitchFamily="2" charset="0"/>
                <a:ea typeface="Roboto Slab Light" pitchFamily="2" charset="0"/>
                <a:cs typeface="+mn-cs"/>
              </a:rPr>
              <a:t>Registered charity number 1109984</a:t>
            </a:r>
          </a:p>
        </p:txBody>
      </p:sp>
    </p:spTree>
    <p:extLst>
      <p:ext uri="{BB962C8B-B14F-4D97-AF65-F5344CB8AC3E}">
        <p14:creationId xmlns:p14="http://schemas.microsoft.com/office/powerpoint/2010/main" val="28589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circle&#10;&#10;Description automatically generated">
            <a:extLst>
              <a:ext uri="{FF2B5EF4-FFF2-40B4-BE49-F238E27FC236}">
                <a16:creationId xmlns:a16="http://schemas.microsoft.com/office/drawing/2014/main" id="{C19FAF39-37A3-2BAC-4A3B-29D0DBDF3B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56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A green and white circle&#10;&#10;Description automatically generated">
            <a:extLst>
              <a:ext uri="{FF2B5EF4-FFF2-40B4-BE49-F238E27FC236}">
                <a16:creationId xmlns:a16="http://schemas.microsoft.com/office/drawing/2014/main" id="{19621C79-FD26-DFA8-F767-444265A2BF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6750" y="1"/>
            <a:ext cx="9700750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CBDECA-891B-6C02-9BC4-C1D123667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4F5B92-A984-29B5-7FCA-6D114AC7C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7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6922008D-C618-E14D-4E4F-B8DB81CC6D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EB4FBD-2D60-BA6A-32C2-F68AF7EED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279C00A-D030-CC52-107A-4C7901F18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225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DAB42BA2-7D67-579B-21F3-BC97BA7A45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53ED5A-FDDF-B4EA-79C1-B32F0F3B1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850CB3E-E4D1-3754-72F0-3EDA1FE3E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240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4CECE897-F2FF-7469-A0EA-9EF326487D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5CBD30-F6A0-1648-B232-F4329FCEF4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3B9F38E-EB02-7C80-3F83-EF56C0CEA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90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0C0E3E8F-53A3-D4CB-688A-C79FAFF1C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C795CF-6042-4E44-6D45-F8D52C9B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1B4DF4E-3BE5-7D36-9C23-D4C193E4FA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775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1EA37650-40D5-7A11-2FCB-32765051E1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8DA5D5-78E9-BA7D-3A28-39343DD4E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AD2C3EE-0118-5BD4-F933-4CFB4EA22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715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EE593B8C-B39D-5B2A-8B77-C38E36274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6521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1EA203C-A27F-9A81-517E-F8E90F0847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61FF208-F52C-97BE-7D2B-4080807D7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127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84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680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0.png"/><Relationship Id="rId5" Type="http://schemas.microsoft.com/office/2018/10/relationships/comments" Target="../comments/modernComment_114A_CE225BEE.xml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www.childline.org.uk/" TargetMode="Externa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5.png"/><Relationship Id="rId5" Type="http://schemas.microsoft.com/office/2018/10/relationships/comments" Target="../comments/modernComment_116B_103BFFE0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684213" y="2277293"/>
            <a:ext cx="4831684" cy="165286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srgbClr val="005E84"/>
                </a:solidFill>
                <a:effectLst/>
                <a:latin typeface="Brown" pitchFamily="2" charset="0"/>
                <a:ea typeface="Calibri" panose="020F0502020204030204" pitchFamily="34" charset="0"/>
              </a:rPr>
              <a:t>Exploring loneliness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9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>
            <a:extLst>
              <a:ext uri="{FF2B5EF4-FFF2-40B4-BE49-F238E27FC236}">
                <a16:creationId xmlns:a16="http://schemas.microsoft.com/office/drawing/2014/main" id="{F4E32200-05B9-BDF3-A682-C822F395CA92}"/>
              </a:ext>
            </a:extLst>
          </p:cNvPr>
          <p:cNvSpPr txBox="1"/>
          <p:nvPr/>
        </p:nvSpPr>
        <p:spPr>
          <a:xfrm>
            <a:off x="684213" y="765175"/>
            <a:ext cx="5784103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7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pPr algn="l"/>
            <a:r>
              <a:rPr sz="3000" dirty="0">
                <a:solidFill>
                  <a:srgbClr val="005E84"/>
                </a:solidFill>
              </a:rPr>
              <a:t>How do you think Cas and </a:t>
            </a:r>
            <a:endParaRPr lang="en-GB" sz="3000" dirty="0">
              <a:solidFill>
                <a:srgbClr val="005E84"/>
              </a:solidFill>
            </a:endParaRPr>
          </a:p>
          <a:p>
            <a:pPr algn="l"/>
            <a:r>
              <a:rPr sz="3000" dirty="0">
                <a:solidFill>
                  <a:srgbClr val="005E84"/>
                </a:solidFill>
              </a:rPr>
              <a:t>Skylar might be feeling?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8EFD78-FCE2-2D94-D143-0553EEBE518D}"/>
              </a:ext>
            </a:extLst>
          </p:cNvPr>
          <p:cNvGrpSpPr/>
          <p:nvPr/>
        </p:nvGrpSpPr>
        <p:grpSpPr>
          <a:xfrm>
            <a:off x="4464213" y="2420938"/>
            <a:ext cx="3600000" cy="3600000"/>
            <a:chOff x="4718969" y="976141"/>
            <a:chExt cx="3600000" cy="36000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3AF9C4D-F81D-E430-4ADD-63ED590D3BE9}"/>
                </a:ext>
              </a:extLst>
            </p:cNvPr>
            <p:cNvSpPr/>
            <p:nvPr/>
          </p:nvSpPr>
          <p:spPr>
            <a:xfrm>
              <a:off x="4718969" y="976141"/>
              <a:ext cx="3600000" cy="3600000"/>
            </a:xfrm>
            <a:prstGeom prst="ellipse">
              <a:avLst/>
            </a:prstGeom>
            <a:solidFill>
              <a:srgbClr val="94C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</a:t>
              </a:r>
            </a:p>
          </p:txBody>
        </p:sp>
        <p:pic>
          <p:nvPicPr>
            <p:cNvPr id="9" name="Picture 1" descr="Picture 1">
              <a:extLst>
                <a:ext uri="{FF2B5EF4-FFF2-40B4-BE49-F238E27FC236}">
                  <a16:creationId xmlns:a16="http://schemas.microsoft.com/office/drawing/2014/main" id="{C9F8D0F8-56AD-CE72-78D2-6E1C12A232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8969" y="1158696"/>
              <a:ext cx="3240000" cy="3240000"/>
            </a:xfrm>
            <a:prstGeom prst="ellipse">
              <a:avLst/>
            </a:prstGeom>
            <a:ln w="12700">
              <a:miter lim="400000"/>
            </a:ln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5A9C45B-6169-6332-407E-FA7CFAE35D8A}"/>
              </a:ext>
            </a:extLst>
          </p:cNvPr>
          <p:cNvGrpSpPr/>
          <p:nvPr/>
        </p:nvGrpSpPr>
        <p:grpSpPr>
          <a:xfrm>
            <a:off x="564470" y="2492825"/>
            <a:ext cx="3600000" cy="3600000"/>
            <a:chOff x="1212536" y="1001084"/>
            <a:chExt cx="3600000" cy="36000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2289C1A-1467-AEAC-4F9E-16DD61F7E4C7}"/>
                </a:ext>
              </a:extLst>
            </p:cNvPr>
            <p:cNvSpPr/>
            <p:nvPr/>
          </p:nvSpPr>
          <p:spPr>
            <a:xfrm>
              <a:off x="1212536" y="1001084"/>
              <a:ext cx="3600000" cy="3600000"/>
            </a:xfrm>
            <a:prstGeom prst="ellipse">
              <a:avLst/>
            </a:prstGeom>
            <a:solidFill>
              <a:srgbClr val="94C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</a:t>
              </a:r>
            </a:p>
          </p:txBody>
        </p:sp>
        <p:pic>
          <p:nvPicPr>
            <p:cNvPr id="10" name="Picture 3" descr="Picture 3">
              <a:extLst>
                <a:ext uri="{FF2B5EF4-FFF2-40B4-BE49-F238E27FC236}">
                  <a16:creationId xmlns:a16="http://schemas.microsoft.com/office/drawing/2014/main" id="{96CC514C-3242-83E1-2622-406ABF4FB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2536" y="1181084"/>
              <a:ext cx="3240000" cy="3240000"/>
            </a:xfrm>
            <a:prstGeom prst="ellipse">
              <a:avLst/>
            </a:prstGeom>
            <a:ln w="12700">
              <a:miter lim="400000"/>
            </a:ln>
          </p:spPr>
        </p:pic>
      </p:grpSp>
    </p:spTree>
    <p:extLst>
      <p:ext uri="{BB962C8B-B14F-4D97-AF65-F5344CB8AC3E}">
        <p14:creationId xmlns:p14="http://schemas.microsoft.com/office/powerpoint/2010/main" val="3452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F3734641-8E11-9215-4EB0-79E90274DDEE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E11B307-A1CA-98F7-BE12-302CAAEF5519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E5F254B0-6068-4283-3D7F-9C5F7DD8584C}"/>
              </a:ext>
            </a:extLst>
          </p:cNvPr>
          <p:cNvSpPr txBox="1">
            <a:spLocks/>
          </p:cNvSpPr>
          <p:nvPr/>
        </p:nvSpPr>
        <p:spPr>
          <a:xfrm>
            <a:off x="684213" y="2934743"/>
            <a:ext cx="392430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What does </a:t>
            </a:r>
            <a:r>
              <a:rPr lang="en-GB" sz="3000" b="1" dirty="0">
                <a:solidFill>
                  <a:srgbClr val="94C11F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‘feeling lonely’</a:t>
            </a:r>
            <a:r>
              <a:rPr lang="en-GB" sz="3000" dirty="0">
                <a:solidFill>
                  <a:srgbClr val="769D91"/>
                </a:solidFill>
                <a:latin typeface="Roboto Slab" pitchFamily="2" charset="0"/>
                <a:ea typeface="Roboto Slab" pitchFamily="2" charset="0"/>
                <a:cs typeface="Roboto Slab" pitchFamily="2" charset="0"/>
              </a:rPr>
              <a:t> </a:t>
            </a:r>
            <a:r>
              <a:rPr lang="en-GB" sz="30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mean to you?</a:t>
            </a:r>
          </a:p>
        </p:txBody>
      </p:sp>
      <p:pic>
        <p:nvPicPr>
          <p:cNvPr id="11" name="Picture 10" descr="A blue and green head with white lines drawn on it&#10;&#10;Description automatically generated">
            <a:extLst>
              <a:ext uri="{FF2B5EF4-FFF2-40B4-BE49-F238E27FC236}">
                <a16:creationId xmlns:a16="http://schemas.microsoft.com/office/drawing/2014/main" id="{B3016C73-5F8A-79A8-7B62-E88E3C3364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298" y="2010787"/>
            <a:ext cx="2765418" cy="251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7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>
            <a:extLst>
              <a:ext uri="{FF2B5EF4-FFF2-40B4-BE49-F238E27FC236}">
                <a16:creationId xmlns:a16="http://schemas.microsoft.com/office/drawing/2014/main" id="{3C8EF92B-8149-73AC-693E-0BCDE438AFE1}"/>
              </a:ext>
            </a:extLst>
          </p:cNvPr>
          <p:cNvSpPr txBox="1"/>
          <p:nvPr/>
        </p:nvSpPr>
        <p:spPr>
          <a:xfrm>
            <a:off x="236219" y="6080759"/>
            <a:ext cx="838200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It's Not That Deep</a:t>
            </a:r>
            <a:r>
              <a:rPr sz="16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 is a three-part series written and acted by a group of young people in collaboration with </a:t>
            </a:r>
            <a:r>
              <a:rPr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Fully Focused Productions</a:t>
            </a:r>
            <a:r>
              <a:rPr sz="16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 and </a:t>
            </a:r>
            <a:r>
              <a:rPr sz="1600" b="0" dirty="0" err="1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CoRAY</a:t>
            </a:r>
            <a:r>
              <a:rPr sz="16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.</a:t>
            </a:r>
          </a:p>
        </p:txBody>
      </p:sp>
      <p:pic>
        <p:nvPicPr>
          <p:cNvPr id="2" name="Its Not that Deep Clip 2 Compress.mp4">
            <a:hlinkClick r:id="" action="ppaction://media"/>
            <a:extLst>
              <a:ext uri="{FF2B5EF4-FFF2-40B4-BE49-F238E27FC236}">
                <a16:creationId xmlns:a16="http://schemas.microsoft.com/office/drawing/2014/main" id="{5C6B3642-2928-656F-E9A6-B37ADB5B63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15081" y="1403011"/>
            <a:ext cx="6113838" cy="343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5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5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Picture 3">
            <a:extLst>
              <a:ext uri="{FF2B5EF4-FFF2-40B4-BE49-F238E27FC236}">
                <a16:creationId xmlns:a16="http://schemas.microsoft.com/office/drawing/2014/main" id="{03C1EC18-12FF-9FC8-C4C6-A49BECEE19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3" y="2077397"/>
            <a:ext cx="7641104" cy="3647966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9">
            <a:extLst>
              <a:ext uri="{FF2B5EF4-FFF2-40B4-BE49-F238E27FC236}">
                <a16:creationId xmlns:a16="http://schemas.microsoft.com/office/drawing/2014/main" id="{05001CB9-9E96-F888-F852-B5D67305B71B}"/>
              </a:ext>
            </a:extLst>
          </p:cNvPr>
          <p:cNvSpPr txBox="1"/>
          <p:nvPr/>
        </p:nvSpPr>
        <p:spPr>
          <a:xfrm>
            <a:off x="684213" y="789096"/>
            <a:ext cx="5688012" cy="1431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27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pPr algn="l"/>
            <a:r>
              <a:rPr lang="en-GB" sz="3000" dirty="0">
                <a:solidFill>
                  <a:srgbClr val="94C11F"/>
                </a:solidFill>
              </a:rPr>
              <a:t>How</a:t>
            </a:r>
            <a:r>
              <a:rPr lang="en-GB" sz="3000" b="0" dirty="0">
                <a:solidFill>
                  <a:srgbClr val="005E84"/>
                </a:solidFill>
              </a:rPr>
              <a:t> does the girls' behaviour make Skylar feel and why?</a:t>
            </a:r>
          </a:p>
          <a:p>
            <a:endParaRPr lang="en-US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64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C2C221-1B16-8044-E813-97D71F6AEF16}"/>
              </a:ext>
            </a:extLst>
          </p:cNvPr>
          <p:cNvGrpSpPr/>
          <p:nvPr/>
        </p:nvGrpSpPr>
        <p:grpSpPr>
          <a:xfrm>
            <a:off x="3225529" y="1937472"/>
            <a:ext cx="2808043" cy="2808043"/>
            <a:chOff x="3261327" y="1439854"/>
            <a:chExt cx="2880000" cy="2880000"/>
          </a:xfrm>
          <a:solidFill>
            <a:srgbClr val="94C11F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AB3F17C-6FE7-B7CA-9DBA-B2341A321A1C}"/>
                </a:ext>
              </a:extLst>
            </p:cNvPr>
            <p:cNvSpPr/>
            <p:nvPr/>
          </p:nvSpPr>
          <p:spPr>
            <a:xfrm>
              <a:off x="3261327" y="1439854"/>
              <a:ext cx="2880000" cy="28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1" descr="Picture 1">
              <a:extLst>
                <a:ext uri="{FF2B5EF4-FFF2-40B4-BE49-F238E27FC236}">
                  <a16:creationId xmlns:a16="http://schemas.microsoft.com/office/drawing/2014/main" id="{C5048EFE-7560-8676-5BFD-FB1664ADE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41327" y="1619854"/>
              <a:ext cx="2520000" cy="252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CC5835-3586-20FD-8452-FAEF6291E100}"/>
              </a:ext>
            </a:extLst>
          </p:cNvPr>
          <p:cNvGrpSpPr/>
          <p:nvPr/>
        </p:nvGrpSpPr>
        <p:grpSpPr>
          <a:xfrm>
            <a:off x="701602" y="3429244"/>
            <a:ext cx="2808043" cy="2808043"/>
            <a:chOff x="642098" y="1309349"/>
            <a:chExt cx="2880000" cy="2880000"/>
          </a:xfrm>
          <a:solidFill>
            <a:srgbClr val="94C11F"/>
          </a:solidFill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D638207-649F-B0B6-23A2-5462AE9A4870}"/>
                </a:ext>
              </a:extLst>
            </p:cNvPr>
            <p:cNvSpPr/>
            <p:nvPr/>
          </p:nvSpPr>
          <p:spPr>
            <a:xfrm>
              <a:off x="642098" y="1309349"/>
              <a:ext cx="2880000" cy="28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2" descr="Picture 2">
              <a:extLst>
                <a:ext uri="{FF2B5EF4-FFF2-40B4-BE49-F238E27FC236}">
                  <a16:creationId xmlns:a16="http://schemas.microsoft.com/office/drawing/2014/main" id="{F38141E6-497A-F12C-6964-87E2284297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098" y="1489349"/>
              <a:ext cx="2520000" cy="252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387A8B-7A46-009C-4D88-44DAAA43CD17}"/>
              </a:ext>
            </a:extLst>
          </p:cNvPr>
          <p:cNvGrpSpPr/>
          <p:nvPr/>
        </p:nvGrpSpPr>
        <p:grpSpPr>
          <a:xfrm>
            <a:off x="5760437" y="3429245"/>
            <a:ext cx="2808043" cy="2808043"/>
            <a:chOff x="5536419" y="1294205"/>
            <a:chExt cx="2880000" cy="2880000"/>
          </a:xfrm>
          <a:solidFill>
            <a:srgbClr val="94C11F"/>
          </a:solidFill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2B5EBB1-51B1-A93B-15A6-ED4830089996}"/>
                </a:ext>
              </a:extLst>
            </p:cNvPr>
            <p:cNvSpPr/>
            <p:nvPr/>
          </p:nvSpPr>
          <p:spPr>
            <a:xfrm>
              <a:off x="5536419" y="1294205"/>
              <a:ext cx="2880000" cy="28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 descr="Picture 3">
              <a:extLst>
                <a:ext uri="{FF2B5EF4-FFF2-40B4-BE49-F238E27FC236}">
                  <a16:creationId xmlns:a16="http://schemas.microsoft.com/office/drawing/2014/main" id="{B56D2734-DD2A-30FE-2378-E4D3E2E072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16419" y="1474205"/>
              <a:ext cx="2520000" cy="252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sp>
        <p:nvSpPr>
          <p:cNvPr id="18" name="TextBox 9">
            <a:extLst>
              <a:ext uri="{FF2B5EF4-FFF2-40B4-BE49-F238E27FC236}">
                <a16:creationId xmlns:a16="http://schemas.microsoft.com/office/drawing/2014/main" id="{98BE21BB-8FF6-44C7-AA0E-791FE00BF7C8}"/>
              </a:ext>
            </a:extLst>
          </p:cNvPr>
          <p:cNvSpPr txBox="1"/>
          <p:nvPr/>
        </p:nvSpPr>
        <p:spPr>
          <a:xfrm>
            <a:off x="684214" y="755794"/>
            <a:ext cx="5688012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27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pPr algn="l"/>
            <a:r>
              <a:rPr sz="3000" dirty="0">
                <a:solidFill>
                  <a:srgbClr val="94C11F"/>
                </a:solidFill>
              </a:rPr>
              <a:t>What</a:t>
            </a:r>
            <a:r>
              <a:rPr sz="3000" b="0" dirty="0">
                <a:solidFill>
                  <a:srgbClr val="005E84"/>
                </a:solidFill>
              </a:rPr>
              <a:t> helps Skylar and </a:t>
            </a:r>
            <a:r>
              <a:rPr lang="en-GB" sz="3000" b="0" dirty="0">
                <a:solidFill>
                  <a:srgbClr val="005E84"/>
                </a:solidFill>
              </a:rPr>
              <a:t>Cas</a:t>
            </a:r>
            <a:r>
              <a:rPr sz="3000" b="0" dirty="0">
                <a:solidFill>
                  <a:srgbClr val="005E84"/>
                </a:solidFill>
              </a:rPr>
              <a:t> feel less alone?</a:t>
            </a:r>
          </a:p>
        </p:txBody>
      </p:sp>
    </p:spTree>
    <p:extLst>
      <p:ext uri="{BB962C8B-B14F-4D97-AF65-F5344CB8AC3E}">
        <p14:creationId xmlns:p14="http://schemas.microsoft.com/office/powerpoint/2010/main" val="38699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C2C221-1B16-8044-E813-97D71F6AEF16}"/>
              </a:ext>
            </a:extLst>
          </p:cNvPr>
          <p:cNvGrpSpPr/>
          <p:nvPr/>
        </p:nvGrpSpPr>
        <p:grpSpPr>
          <a:xfrm>
            <a:off x="3225529" y="1937472"/>
            <a:ext cx="2808043" cy="2808043"/>
            <a:chOff x="3261327" y="1439854"/>
            <a:chExt cx="2880000" cy="2880000"/>
          </a:xfrm>
          <a:solidFill>
            <a:srgbClr val="94C11F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AB3F17C-6FE7-B7CA-9DBA-B2341A321A1C}"/>
                </a:ext>
              </a:extLst>
            </p:cNvPr>
            <p:cNvSpPr/>
            <p:nvPr/>
          </p:nvSpPr>
          <p:spPr>
            <a:xfrm>
              <a:off x="3261327" y="1439854"/>
              <a:ext cx="2880000" cy="28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4C11F"/>
                </a:solidFill>
              </a:endParaRPr>
            </a:p>
          </p:txBody>
        </p:sp>
        <p:pic>
          <p:nvPicPr>
            <p:cNvPr id="4" name="Picture 1" descr="Picture 1">
              <a:extLst>
                <a:ext uri="{FF2B5EF4-FFF2-40B4-BE49-F238E27FC236}">
                  <a16:creationId xmlns:a16="http://schemas.microsoft.com/office/drawing/2014/main" id="{C5048EFE-7560-8676-5BFD-FB1664ADE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41327" y="1619854"/>
              <a:ext cx="2520000" cy="252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CC5835-3586-20FD-8452-FAEF6291E100}"/>
              </a:ext>
            </a:extLst>
          </p:cNvPr>
          <p:cNvGrpSpPr/>
          <p:nvPr/>
        </p:nvGrpSpPr>
        <p:grpSpPr>
          <a:xfrm>
            <a:off x="701602" y="3429244"/>
            <a:ext cx="2808043" cy="2808043"/>
            <a:chOff x="642098" y="1309349"/>
            <a:chExt cx="2880000" cy="2880000"/>
          </a:xfrm>
          <a:solidFill>
            <a:srgbClr val="94C11F"/>
          </a:solidFill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D638207-649F-B0B6-23A2-5462AE9A4870}"/>
                </a:ext>
              </a:extLst>
            </p:cNvPr>
            <p:cNvSpPr/>
            <p:nvPr/>
          </p:nvSpPr>
          <p:spPr>
            <a:xfrm>
              <a:off x="642098" y="1309349"/>
              <a:ext cx="2880000" cy="28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4C11F"/>
                </a:solidFill>
              </a:endParaRPr>
            </a:p>
          </p:txBody>
        </p:sp>
        <p:pic>
          <p:nvPicPr>
            <p:cNvPr id="5" name="Picture 2" descr="Picture 2">
              <a:extLst>
                <a:ext uri="{FF2B5EF4-FFF2-40B4-BE49-F238E27FC236}">
                  <a16:creationId xmlns:a16="http://schemas.microsoft.com/office/drawing/2014/main" id="{F38141E6-497A-F12C-6964-87E2284297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098" y="1489349"/>
              <a:ext cx="2520000" cy="252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387A8B-7A46-009C-4D88-44DAAA43CD17}"/>
              </a:ext>
            </a:extLst>
          </p:cNvPr>
          <p:cNvGrpSpPr/>
          <p:nvPr/>
        </p:nvGrpSpPr>
        <p:grpSpPr>
          <a:xfrm>
            <a:off x="5760437" y="3429245"/>
            <a:ext cx="2808043" cy="2808043"/>
            <a:chOff x="5536419" y="1294205"/>
            <a:chExt cx="2880000" cy="2880000"/>
          </a:xfrm>
          <a:solidFill>
            <a:srgbClr val="94C11F"/>
          </a:solidFill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2B5EBB1-51B1-A93B-15A6-ED4830089996}"/>
                </a:ext>
              </a:extLst>
            </p:cNvPr>
            <p:cNvSpPr/>
            <p:nvPr/>
          </p:nvSpPr>
          <p:spPr>
            <a:xfrm>
              <a:off x="5536419" y="1294205"/>
              <a:ext cx="2880000" cy="28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4C11F"/>
                </a:solidFill>
              </a:endParaRPr>
            </a:p>
          </p:txBody>
        </p:sp>
        <p:pic>
          <p:nvPicPr>
            <p:cNvPr id="8" name="Picture 3" descr="Picture 3">
              <a:extLst>
                <a:ext uri="{FF2B5EF4-FFF2-40B4-BE49-F238E27FC236}">
                  <a16:creationId xmlns:a16="http://schemas.microsoft.com/office/drawing/2014/main" id="{B56D2734-DD2A-30FE-2378-E4D3E2E072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16419" y="1474205"/>
              <a:ext cx="2520000" cy="252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sp>
        <p:nvSpPr>
          <p:cNvPr id="2" name="TextBox 9">
            <a:extLst>
              <a:ext uri="{FF2B5EF4-FFF2-40B4-BE49-F238E27FC236}">
                <a16:creationId xmlns:a16="http://schemas.microsoft.com/office/drawing/2014/main" id="{9BA68E00-6B27-5DC5-AF48-CCEE5C248EC5}"/>
              </a:ext>
            </a:extLst>
          </p:cNvPr>
          <p:cNvSpPr txBox="1"/>
          <p:nvPr/>
        </p:nvSpPr>
        <p:spPr>
          <a:xfrm>
            <a:off x="684214" y="755794"/>
            <a:ext cx="634597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27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pPr algn="l"/>
            <a:r>
              <a:rPr lang="en-GB" sz="3000" dirty="0">
                <a:solidFill>
                  <a:srgbClr val="94C11F"/>
                </a:solidFill>
              </a:rPr>
              <a:t>Feeling connected </a:t>
            </a:r>
            <a:r>
              <a:rPr lang="en-GB" sz="3000" dirty="0">
                <a:solidFill>
                  <a:srgbClr val="005E84"/>
                </a:solidFill>
              </a:rPr>
              <a:t>to someone can help us feel less alone.</a:t>
            </a:r>
            <a:endParaRPr sz="3000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17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8AB9C7-55CB-4A42-8104-1D5F97A5C5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844547"/>
            <a:ext cx="4624388" cy="2663825"/>
          </a:xfrm>
        </p:spPr>
        <p:txBody>
          <a:bodyPr/>
          <a:lstStyle/>
          <a:p>
            <a:r>
              <a:rPr lang="en-US" dirty="0">
                <a:latin typeface="Brown" pitchFamily="2" charset="77"/>
              </a:rPr>
              <a:t>Supporting a friend</a:t>
            </a:r>
          </a:p>
        </p:txBody>
      </p:sp>
      <p:pic>
        <p:nvPicPr>
          <p:cNvPr id="8" name="Picture 7" descr="A group of women hugging each other&#10;&#10;Description automatically generated">
            <a:extLst>
              <a:ext uri="{FF2B5EF4-FFF2-40B4-BE49-F238E27FC236}">
                <a16:creationId xmlns:a16="http://schemas.microsoft.com/office/drawing/2014/main" id="{EC44AE16-00D0-5D02-9903-BAC37D43FA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0797">
            <a:off x="5439797" y="3382452"/>
            <a:ext cx="35941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2C12854D-8CA1-E34A-A938-7A9B631C8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574998" cy="2478086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79A3DC"/>
                </a:solidFill>
              </a:rPr>
              <a:t>How</a:t>
            </a:r>
            <a:r>
              <a:rPr lang="en-US" sz="3000" dirty="0"/>
              <a:t> can we tell if someone is feeling lonely?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87D1184-D07C-8A77-C8D7-A8538D776A6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4C11B06-FFE8-B02A-0E63-322F3557FD8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5" name="Picture 4" descr="A cartoon of a person with glasses pointing at a question mark&#10;&#10;Description automatically generated">
            <a:extLst>
              <a:ext uri="{FF2B5EF4-FFF2-40B4-BE49-F238E27FC236}">
                <a16:creationId xmlns:a16="http://schemas.microsoft.com/office/drawing/2014/main" id="{7AB38FA9-029C-4E85-4C99-2EE8CB3C3C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561" y="2051957"/>
            <a:ext cx="2781300" cy="2514600"/>
          </a:xfrm>
          <a:prstGeom prst="rect">
            <a:avLst/>
          </a:prstGeom>
        </p:spPr>
      </p:pic>
      <p:pic>
        <p:nvPicPr>
          <p:cNvPr id="8" name="Picture 7" descr="A collage of images of people with their hands folded&#10;&#10;Description automatically generated">
            <a:extLst>
              <a:ext uri="{FF2B5EF4-FFF2-40B4-BE49-F238E27FC236}">
                <a16:creationId xmlns:a16="http://schemas.microsoft.com/office/drawing/2014/main" id="{4FE51EE3-A5E5-3F0E-DBAC-C6CB622FF1F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234" y="917514"/>
            <a:ext cx="8274754" cy="563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8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2C12854D-8CA1-E34A-A938-7A9B631C8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435648" cy="2478086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79A3DC"/>
                </a:solidFill>
              </a:rPr>
              <a:t>How</a:t>
            </a:r>
            <a:r>
              <a:rPr lang="en-US" sz="3000" dirty="0"/>
              <a:t> can you help them if it was at school?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87D1184-D07C-8A77-C8D7-A8538D776A6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4C11B06-FFE8-B02A-0E63-322F3557FD8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school.png.png</a:t>
            </a:r>
            <a:endParaRPr lang="en-GB" dirty="0"/>
          </a:p>
        </p:txBody>
      </p:sp>
      <p:pic>
        <p:nvPicPr>
          <p:cNvPr id="8" name="Picture 7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18DC8BAF-37BD-3AF8-FF5F-979C2B5E0F5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984" y="2193925"/>
            <a:ext cx="2370941" cy="23709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B3C470-A188-28A0-1C0B-B7B0FEC18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214" y="704086"/>
            <a:ext cx="7646986" cy="58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8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8AB9C7-55CB-4A42-8104-1D5F97A5C5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865582"/>
            <a:ext cx="4624388" cy="2382901"/>
          </a:xfrm>
        </p:spPr>
        <p:txBody>
          <a:bodyPr/>
          <a:lstStyle/>
          <a:p>
            <a:r>
              <a:rPr lang="en-US" dirty="0">
                <a:latin typeface="Brown" pitchFamily="2" charset="77"/>
              </a:rPr>
              <a:t>Break</a:t>
            </a:r>
          </a:p>
        </p:txBody>
      </p:sp>
      <p:pic>
        <p:nvPicPr>
          <p:cNvPr id="3" name="Picture 2" descr="A person holding a cup of coffee&#10;&#10;Description automatically generated">
            <a:extLst>
              <a:ext uri="{FF2B5EF4-FFF2-40B4-BE49-F238E27FC236}">
                <a16:creationId xmlns:a16="http://schemas.microsoft.com/office/drawing/2014/main" id="{51C3DFB2-FA6E-EB61-4363-544864BE4A3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301" y="4139501"/>
            <a:ext cx="2427895" cy="221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3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 dirty="0">
                <a:latin typeface="Brown" pitchFamily="2" charset="0"/>
              </a:rPr>
              <a:t>Working together…</a:t>
            </a:r>
          </a:p>
        </p:txBody>
      </p:sp>
      <p:sp>
        <p:nvSpPr>
          <p:cNvPr id="20" name="Subtitle 19">
            <a:extLst>
              <a:ext uri="{FF2B5EF4-FFF2-40B4-BE49-F238E27FC236}">
                <a16:creationId xmlns:a16="http://schemas.microsoft.com/office/drawing/2014/main" id="{1494D223-5320-23EC-5897-AAD541ECF0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434FE62-357A-CCF0-F630-C7C36017448F}"/>
              </a:ext>
            </a:extLst>
          </p:cNvPr>
          <p:cNvSpPr txBox="1">
            <a:spLocks/>
          </p:cNvSpPr>
          <p:nvPr/>
        </p:nvSpPr>
        <p:spPr>
          <a:xfrm>
            <a:off x="793787" y="2943266"/>
            <a:ext cx="5135384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Be kind to each other.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398A6F-072F-628F-1635-6CD416409AAF}"/>
              </a:ext>
            </a:extLst>
          </p:cNvPr>
          <p:cNvSpPr/>
          <p:nvPr/>
        </p:nvSpPr>
        <p:spPr>
          <a:xfrm>
            <a:off x="5540824" y="1346439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C30600-2124-69FC-5DCB-BE7EC39D515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CC85F0-BD1C-9BA0-A71E-91A483DDECC8}"/>
              </a:ext>
            </a:extLst>
          </p:cNvPr>
          <p:cNvSpPr txBox="1"/>
          <p:nvPr/>
        </p:nvSpPr>
        <p:spPr>
          <a:xfrm>
            <a:off x="668600" y="2921170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If you don't want to share you don't have to.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78352-890A-2FBC-F4EF-84C1537F249A}"/>
              </a:ext>
            </a:extLst>
          </p:cNvPr>
          <p:cNvSpPr txBox="1"/>
          <p:nvPr/>
        </p:nvSpPr>
        <p:spPr>
          <a:xfrm>
            <a:off x="688670" y="2941044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Listen to the person talking. 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B5A5BE-DD26-93AF-6475-2E23FD7F0578}"/>
              </a:ext>
            </a:extLst>
          </p:cNvPr>
          <p:cNvSpPr txBox="1"/>
          <p:nvPr/>
        </p:nvSpPr>
        <p:spPr>
          <a:xfrm>
            <a:off x="691385" y="2897298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Put your hands up to share your ideas.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F91836-4EE3-FBD8-8094-22FF24806CFD}"/>
              </a:ext>
            </a:extLst>
          </p:cNvPr>
          <p:cNvSpPr txBox="1"/>
          <p:nvPr/>
        </p:nvSpPr>
        <p:spPr>
          <a:xfrm>
            <a:off x="726948" y="2388709"/>
            <a:ext cx="48416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/>
                <a:ea typeface="Roboto Slab"/>
                <a:cs typeface="Roboto Slab"/>
              </a:rPr>
              <a:t>If you feel comfortable, it is good to talk about your own experiences but not other people’s.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966D1-4D77-E194-B691-BDA21794507B}"/>
              </a:ext>
            </a:extLst>
          </p:cNvPr>
          <p:cNvSpPr txBox="1"/>
          <p:nvPr/>
        </p:nvSpPr>
        <p:spPr>
          <a:xfrm>
            <a:off x="687547" y="2434677"/>
            <a:ext cx="496843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If you have a question, do ask as others may be thinking the same thing.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585EDCE-4C46-A775-D64D-652A99304BF2}"/>
              </a:ext>
            </a:extLst>
          </p:cNvPr>
          <p:cNvSpPr txBox="1">
            <a:spLocks/>
          </p:cNvSpPr>
          <p:nvPr/>
        </p:nvSpPr>
        <p:spPr>
          <a:xfrm>
            <a:off x="764788" y="2399188"/>
            <a:ext cx="4844998" cy="390671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/>
                <a:ea typeface="Roboto Slab"/>
                <a:cs typeface="Roboto Slab"/>
              </a:rPr>
              <a:t>Speak to an adult in private if you feel worried about anything that comes up in the session. </a:t>
            </a: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</p:txBody>
      </p:sp>
      <p:pic>
        <p:nvPicPr>
          <p:cNvPr id="21" name="Picture 20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58D7F522-1762-9E5B-A471-7DD3EB95B4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0293" y="1593059"/>
            <a:ext cx="3298655" cy="3298655"/>
          </a:xfrm>
          <a:prstGeom prst="rect">
            <a:avLst/>
          </a:prstGeom>
        </p:spPr>
      </p:pic>
      <p:pic>
        <p:nvPicPr>
          <p:cNvPr id="23" name="Picture 22" descr="A blue hand with a black background&#10;&#10;Description automatically generated">
            <a:extLst>
              <a:ext uri="{FF2B5EF4-FFF2-40B4-BE49-F238E27FC236}">
                <a16:creationId xmlns:a16="http://schemas.microsoft.com/office/drawing/2014/main" id="{48334633-72E3-0AA7-E5F3-F01D10F8FA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170" y="1593057"/>
            <a:ext cx="3594100" cy="3594100"/>
          </a:xfrm>
          <a:prstGeom prst="rect">
            <a:avLst/>
          </a:prstGeom>
        </p:spPr>
      </p:pic>
      <p:pic>
        <p:nvPicPr>
          <p:cNvPr id="25" name="Picture 24" descr="A blue sound icon with a x mark&#10;&#10;Description automatically generated">
            <a:extLst>
              <a:ext uri="{FF2B5EF4-FFF2-40B4-BE49-F238E27FC236}">
                <a16:creationId xmlns:a16="http://schemas.microsoft.com/office/drawing/2014/main" id="{A4A4FE3B-384D-C2CB-FD66-04DB2270466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407" y="1486054"/>
            <a:ext cx="3594100" cy="3594100"/>
          </a:xfrm>
          <a:prstGeom prst="rect">
            <a:avLst/>
          </a:prstGeom>
        </p:spPr>
      </p:pic>
      <p:pic>
        <p:nvPicPr>
          <p:cNvPr id="27" name="Picture 26" descr="A blue and black chat bubbles&#10;&#10;Description automatically generated with medium confidence">
            <a:extLst>
              <a:ext uri="{FF2B5EF4-FFF2-40B4-BE49-F238E27FC236}">
                <a16:creationId xmlns:a16="http://schemas.microsoft.com/office/drawing/2014/main" id="{2EDD5F7D-BB5F-ACA2-6231-CCC1EFEE016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212" y="1634900"/>
            <a:ext cx="3594100" cy="3594100"/>
          </a:xfrm>
          <a:prstGeom prst="rect">
            <a:avLst/>
          </a:prstGeom>
          <a:ln>
            <a:noFill/>
          </a:ln>
        </p:spPr>
      </p:pic>
      <p:pic>
        <p:nvPicPr>
          <p:cNvPr id="31" name="Picture 30" descr="A blue line drawing of a child and child&#10;&#10;Description automatically generated">
            <a:extLst>
              <a:ext uri="{FF2B5EF4-FFF2-40B4-BE49-F238E27FC236}">
                <a16:creationId xmlns:a16="http://schemas.microsoft.com/office/drawing/2014/main" id="{7B195BFF-53BA-43A7-1B32-D3E298F6F9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467" y="1935678"/>
            <a:ext cx="3009538" cy="3009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B98368-DEF3-C8BD-C9AA-5C1C3803A73C}"/>
              </a:ext>
            </a:extLst>
          </p:cNvPr>
          <p:cNvSpPr txBox="1"/>
          <p:nvPr/>
        </p:nvSpPr>
        <p:spPr>
          <a:xfrm>
            <a:off x="10659979" y="50171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blue and green ear with sound waves&#10;&#10;Description automatically generated">
            <a:extLst>
              <a:ext uri="{FF2B5EF4-FFF2-40B4-BE49-F238E27FC236}">
                <a16:creationId xmlns:a16="http://schemas.microsoft.com/office/drawing/2014/main" id="{09C0E3D4-21C3-5893-DE15-2D35518BD7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442" y="2150609"/>
            <a:ext cx="2360029" cy="2438883"/>
          </a:xfrm>
          <a:prstGeom prst="rect">
            <a:avLst/>
          </a:prstGeom>
        </p:spPr>
      </p:pic>
      <p:pic>
        <p:nvPicPr>
          <p:cNvPr id="13" name="Picture 12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D713A646-ED4A-CB89-BF68-5A0557C5565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3922" y="2216392"/>
            <a:ext cx="2548887" cy="243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8AB9C7-55CB-4A42-8104-1D5F97A5C5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884914"/>
            <a:ext cx="4624388" cy="2382901"/>
          </a:xfrm>
        </p:spPr>
        <p:txBody>
          <a:bodyPr/>
          <a:lstStyle/>
          <a:p>
            <a:r>
              <a:rPr lang="en-US" dirty="0">
                <a:latin typeface="Brown" pitchFamily="2" charset="77"/>
              </a:rPr>
              <a:t>What can help?</a:t>
            </a:r>
          </a:p>
        </p:txBody>
      </p:sp>
      <p:pic>
        <p:nvPicPr>
          <p:cNvPr id="3" name="Picture 2" descr="A cartoon of a person sitting and pointing at stars&#10;&#10;Description automatically generated">
            <a:extLst>
              <a:ext uri="{FF2B5EF4-FFF2-40B4-BE49-F238E27FC236}">
                <a16:creationId xmlns:a16="http://schemas.microsoft.com/office/drawing/2014/main" id="{3184D77F-4631-3DB0-E13D-9EE09C23CB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1030" y="2884914"/>
            <a:ext cx="2832100" cy="364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8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585EF50-10D4-854C-A53E-4C91C2711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574998" cy="2478086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79A3DC"/>
                </a:solidFill>
              </a:rPr>
              <a:t>What</a:t>
            </a:r>
            <a:r>
              <a:rPr lang="en-US" sz="3000" b="1" dirty="0"/>
              <a:t> </a:t>
            </a:r>
            <a:r>
              <a:rPr lang="en-US" sz="3000" dirty="0"/>
              <a:t>might help when someone is feeling lonely?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BFE8809-F56B-D7E2-089A-ACEEC3B2DB0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3AFB64E-EAD7-0E40-B82B-8A0878E23787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5" name="Picture 4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E4C29120-1A6B-4971-AF96-4367A733C2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287" y="1875064"/>
            <a:ext cx="20955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9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A44415E3-F767-EA3A-8959-380D6B8E4E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Activity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585EF50-10D4-854C-A53E-4C91C2711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838" y="2749306"/>
            <a:ext cx="4473373" cy="2478086"/>
          </a:xfrm>
        </p:spPr>
        <p:txBody>
          <a:bodyPr>
            <a:normAutofit/>
          </a:bodyPr>
          <a:lstStyle/>
          <a:p>
            <a:r>
              <a:rPr lang="en-US" sz="3000" b="1" dirty="0"/>
              <a:t>Reach out to other people where you can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0F77BE4-FFBD-90E9-FBA3-53C8BD833FFA}"/>
              </a:ext>
            </a:extLst>
          </p:cNvPr>
          <p:cNvGrpSpPr/>
          <p:nvPr/>
        </p:nvGrpSpPr>
        <p:grpSpPr>
          <a:xfrm>
            <a:off x="5441529" y="1359000"/>
            <a:ext cx="4140000" cy="4140000"/>
            <a:chOff x="5529211" y="1359000"/>
            <a:chExt cx="4140000" cy="414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B16126F-889D-33FF-6192-CF8CF8489379}"/>
                </a:ext>
              </a:extLst>
            </p:cNvPr>
            <p:cNvSpPr/>
            <p:nvPr/>
          </p:nvSpPr>
          <p:spPr>
            <a:xfrm>
              <a:off x="5529211" y="1359000"/>
              <a:ext cx="4140000" cy="4140000"/>
            </a:xfrm>
            <a:prstGeom prst="ellipse">
              <a:avLst/>
            </a:prstGeom>
            <a:solidFill>
              <a:srgbClr val="79A3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29FD8"/>
                </a:solidFill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74F4FDA-4550-8011-34CE-8B11A09A2D2F}"/>
                </a:ext>
              </a:extLst>
            </p:cNvPr>
            <p:cNvSpPr/>
            <p:nvPr/>
          </p:nvSpPr>
          <p:spPr>
            <a:xfrm>
              <a:off x="5799211" y="1629000"/>
              <a:ext cx="3600000" cy="36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/>
                <a:t>0</a:t>
              </a:r>
            </a:p>
          </p:txBody>
        </p:sp>
        <p:pic>
          <p:nvPicPr>
            <p:cNvPr id="6" name="Picture 5" descr="Logo&#10;&#10;Description automatically generated">
              <a:hlinkClick r:id="rId3"/>
              <a:extLst>
                <a:ext uri="{FF2B5EF4-FFF2-40B4-BE49-F238E27FC236}">
                  <a16:creationId xmlns:a16="http://schemas.microsoft.com/office/drawing/2014/main" id="{F8A7E553-2397-67F6-4E2F-D34B2DDE4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3122" y="2181445"/>
              <a:ext cx="1906666" cy="24951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5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585EF50-10D4-854C-A53E-4C91C2711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574998" cy="2478086"/>
          </a:xfrm>
        </p:spPr>
        <p:txBody>
          <a:bodyPr>
            <a:normAutofit/>
          </a:bodyPr>
          <a:lstStyle/>
          <a:p>
            <a:r>
              <a:rPr lang="en-US" sz="3000" dirty="0"/>
              <a:t>How can we connect with other people?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270998BB-E0C5-067E-C8BF-51F16E717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/>
          <a:lstStyle/>
          <a:p>
            <a:r>
              <a:rPr lang="en-US" dirty="0">
                <a:latin typeface="Brown" pitchFamily="2" charset="0"/>
              </a:rPr>
              <a:t>Activity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006EFB5-67F1-A205-9335-006D216C6908}"/>
              </a:ext>
            </a:extLst>
          </p:cNvPr>
          <p:cNvSpPr/>
          <p:nvPr/>
        </p:nvSpPr>
        <p:spPr>
          <a:xfrm>
            <a:off x="5441529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5192790-C17B-95A2-00E5-89BEABD218F3}"/>
              </a:ext>
            </a:extLst>
          </p:cNvPr>
          <p:cNvSpPr/>
          <p:nvPr/>
        </p:nvSpPr>
        <p:spPr>
          <a:xfrm>
            <a:off x="5711529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6" name="Picture 15" descr="A question mark on a black background&#10;&#10;Description automatically generated">
            <a:extLst>
              <a:ext uri="{FF2B5EF4-FFF2-40B4-BE49-F238E27FC236}">
                <a16:creationId xmlns:a16="http://schemas.microsoft.com/office/drawing/2014/main" id="{CFAC819D-83C0-5568-8379-65F428BFA5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233" y="1890034"/>
            <a:ext cx="4594296" cy="30779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340DF8-30D1-5591-A118-C1FCB5A188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0"/>
            <a:ext cx="5943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4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3" grpId="1" animBg="1"/>
      <p:bldP spid="15" grpId="0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585EF50-10D4-854C-A53E-4C91C27117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Focus on building the relationship with other people that </a:t>
            </a:r>
            <a:r>
              <a:rPr lang="en-US" sz="3000" b="1" dirty="0">
                <a:solidFill>
                  <a:srgbClr val="79A3DC"/>
                </a:solidFill>
              </a:rPr>
              <a:t>YOU</a:t>
            </a:r>
            <a:r>
              <a:rPr lang="en-US" sz="3000" dirty="0"/>
              <a:t> want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5BBE0F8-4120-FD8B-D23F-4128D14DA309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2C63ED7-1C96-7300-D5EB-1622A6A97A4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D13C89B2-62BB-F3CF-64EA-A55084DD00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277" y="2110805"/>
            <a:ext cx="2014623" cy="2636389"/>
          </a:xfrm>
          <a:prstGeom prst="rect">
            <a:avLst/>
          </a:prstGeom>
        </p:spPr>
      </p:pic>
      <p:sp>
        <p:nvSpPr>
          <p:cNvPr id="9" name="Title 5">
            <a:extLst>
              <a:ext uri="{FF2B5EF4-FFF2-40B4-BE49-F238E27FC236}">
                <a16:creationId xmlns:a16="http://schemas.microsoft.com/office/drawing/2014/main" id="{9C7E8E55-560C-9AC8-AA2E-389F97A208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/>
          <a:lstStyle/>
          <a:p>
            <a:endParaRPr lang="en-US" dirty="0">
              <a:latin typeface="Brow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21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585EF50-10D4-854C-A53E-4C91C2711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4399851" cy="2478086"/>
          </a:xfrm>
        </p:spPr>
        <p:txBody>
          <a:bodyPr>
            <a:normAutofit/>
          </a:bodyPr>
          <a:lstStyle/>
          <a:p>
            <a:r>
              <a:rPr lang="en-US" sz="3000" dirty="0"/>
              <a:t>What makes a good friend?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49955BE-7772-1BDC-C35A-7E50B2042CB6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F271BA5-558A-3AED-7E5A-12137B2F88B8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1E5A983B-BC7D-0E59-4AC2-DC5EF250A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/>
          <a:lstStyle/>
          <a:p>
            <a:r>
              <a:rPr lang="en-US" dirty="0">
                <a:latin typeface="Brown" pitchFamily="2" charset="0"/>
              </a:rPr>
              <a:t>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B66C8-491F-3CB5-C547-FECF31D868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158" y="59499"/>
            <a:ext cx="5975684" cy="6858000"/>
          </a:xfrm>
          <a:prstGeom prst="rect">
            <a:avLst/>
          </a:prstGeom>
        </p:spPr>
      </p:pic>
      <p:pic>
        <p:nvPicPr>
          <p:cNvPr id="7" name="Picture 6" descr="A question mark on a black background&#10;&#10;Description automatically generated">
            <a:extLst>
              <a:ext uri="{FF2B5EF4-FFF2-40B4-BE49-F238E27FC236}">
                <a16:creationId xmlns:a16="http://schemas.microsoft.com/office/drawing/2014/main" id="{C56A70AF-D78B-617F-CA9D-E9C1CBE52E4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064" y="1969659"/>
            <a:ext cx="4594296" cy="307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5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" grpId="0" animBg="1"/>
      <p:bldP spid="3" grpId="1" animBg="1"/>
      <p:bldP spid="4" grpId="0" animBg="1"/>
      <p:bldP spid="4" grpId="1" animBg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DFE815A2-A043-20EE-AA69-D492A09C4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782202" cy="1070874"/>
          </a:xfrm>
        </p:spPr>
        <p:txBody>
          <a:bodyPr/>
          <a:lstStyle/>
          <a:p>
            <a:r>
              <a:rPr lang="en-US" dirty="0">
                <a:latin typeface="Brown"/>
              </a:rPr>
              <a:t>What to do if you are…</a:t>
            </a:r>
            <a:br>
              <a:rPr lang="en-US" b="0" dirty="0"/>
            </a:br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A170168-8B68-C44B-A6A9-9488A90C2E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100" y="3041649"/>
            <a:ext cx="4802367" cy="3816351"/>
          </a:xfrm>
        </p:spPr>
        <p:txBody>
          <a:bodyPr>
            <a:normAutofit/>
          </a:bodyPr>
          <a:lstStyle/>
          <a:p>
            <a:r>
              <a:rPr lang="en-US" sz="3000" dirty="0"/>
              <a:t>1. Reach out to other people where you can.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7AD8E9-C4E4-1F13-AF74-2D6AEA861BE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80A1E3C-321C-D656-CFBF-C2515958C7E2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652D815-C27C-F86E-B1AD-D9F7C964FC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277" y="2110805"/>
            <a:ext cx="2014623" cy="26363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D4D020-D72E-336A-12CE-04639DD8143F}"/>
              </a:ext>
            </a:extLst>
          </p:cNvPr>
          <p:cNvSpPr txBox="1"/>
          <p:nvPr/>
        </p:nvSpPr>
        <p:spPr>
          <a:xfrm>
            <a:off x="507356" y="2982624"/>
            <a:ext cx="479516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2. Focus on building the relationship with other people that you want.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CC5FA3-6105-FEAF-31B5-335D710D1E4F}"/>
              </a:ext>
            </a:extLst>
          </p:cNvPr>
          <p:cNvSpPr txBox="1"/>
          <p:nvPr/>
        </p:nvSpPr>
        <p:spPr>
          <a:xfrm>
            <a:off x="507356" y="2970933"/>
            <a:ext cx="467307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3. Look out for what helps you to feel more connected and do more of it.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E7FBEC-070D-213D-0937-8FE63F14B9CC}"/>
              </a:ext>
            </a:extLst>
          </p:cNvPr>
          <p:cNvSpPr txBox="1"/>
          <p:nvPr/>
        </p:nvSpPr>
        <p:spPr>
          <a:xfrm>
            <a:off x="488266" y="2959736"/>
            <a:ext cx="473527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4. Try different things to see what works best for you.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2A2EC0-1BB3-58EA-FF95-0AFEAB1CCC39}"/>
              </a:ext>
            </a:extLst>
          </p:cNvPr>
          <p:cNvSpPr txBox="1"/>
          <p:nvPr/>
        </p:nvSpPr>
        <p:spPr>
          <a:xfrm>
            <a:off x="500403" y="3005423"/>
            <a:ext cx="46652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5. Friendships and relationships can be hard work, but don’t give up!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9BA3D9-4953-4109-9FA7-6AEE2ECED772}"/>
              </a:ext>
            </a:extLst>
          </p:cNvPr>
          <p:cNvSpPr txBox="1">
            <a:spLocks/>
          </p:cNvSpPr>
          <p:nvPr/>
        </p:nvSpPr>
        <p:spPr>
          <a:xfrm>
            <a:off x="684212" y="1765143"/>
            <a:ext cx="5971238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/>
              <a:t>Feeling lonely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229017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32DFCC2-638E-7AFE-D5A3-8185880EE8C8}"/>
              </a:ext>
            </a:extLst>
          </p:cNvPr>
          <p:cNvSpPr/>
          <p:nvPr/>
        </p:nvSpPr>
        <p:spPr>
          <a:xfrm>
            <a:off x="5681611" y="15114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A3DC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B64711E-E90C-DF79-44A1-080F15BDCCC5}"/>
              </a:ext>
            </a:extLst>
          </p:cNvPr>
          <p:cNvSpPr/>
          <p:nvPr/>
        </p:nvSpPr>
        <p:spPr>
          <a:xfrm>
            <a:off x="5951611" y="17814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4B7E05D5-6D5F-03C2-795A-36B6C5516F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90692">
            <a:off x="2859428" y="-682007"/>
            <a:ext cx="3215112" cy="289436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E7BD546-73C0-7C7B-DF65-87164464AA56}"/>
              </a:ext>
            </a:extLst>
          </p:cNvPr>
          <p:cNvSpPr txBox="1">
            <a:spLocks/>
          </p:cNvSpPr>
          <p:nvPr/>
        </p:nvSpPr>
        <p:spPr>
          <a:xfrm>
            <a:off x="764048" y="3163940"/>
            <a:ext cx="4748928" cy="11447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005E84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dirty="0"/>
              <a:t>Seeking help</a:t>
            </a:r>
          </a:p>
        </p:txBody>
      </p:sp>
      <p:pic>
        <p:nvPicPr>
          <p:cNvPr id="10" name="Picture 9" descr="A blue and black chat bubble&#10;&#10;Description automatically generated">
            <a:extLst>
              <a:ext uri="{FF2B5EF4-FFF2-40B4-BE49-F238E27FC236}">
                <a16:creationId xmlns:a16="http://schemas.microsoft.com/office/drawing/2014/main" id="{40066831-5E81-624A-7447-3B2C5C18DB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89840">
            <a:off x="-536723" y="4793538"/>
            <a:ext cx="3133767" cy="1806897"/>
          </a:xfrm>
          <a:prstGeom prst="rect">
            <a:avLst/>
          </a:prstGeom>
        </p:spPr>
      </p:pic>
      <p:pic>
        <p:nvPicPr>
          <p:cNvPr id="11" name="Picture 10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5CDA3A5E-629E-D997-3E38-1C4701D84A2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485" y="2420938"/>
            <a:ext cx="2687295" cy="240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3021611"/>
            <a:ext cx="5159997" cy="1070874"/>
          </a:xfrm>
        </p:spPr>
        <p:txBody>
          <a:bodyPr/>
          <a:lstStyle/>
          <a:p>
            <a:r>
              <a:rPr lang="en-GB" sz="3200" b="0" dirty="0">
                <a:latin typeface="Roboto Slab" pitchFamily="2" charset="0"/>
                <a:ea typeface="Roboto Slab" pitchFamily="2" charset="0"/>
              </a:rPr>
              <a:t>Think about who you could talk to inside and outside of school.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D4CD8021-D450-4B3F-DA4F-7E961CB73E35}"/>
              </a:ext>
            </a:extLst>
          </p:cNvPr>
          <p:cNvSpPr txBox="1">
            <a:spLocks/>
          </p:cNvSpPr>
          <p:nvPr/>
        </p:nvSpPr>
        <p:spPr>
          <a:xfrm>
            <a:off x="684212" y="765175"/>
            <a:ext cx="5688013" cy="42964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005E84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BE89FD-5AFE-9D85-2630-C09A63C7D8E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F44DA3B-6C30-D027-4DB4-735D0026A2F7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7" name="Picture 6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D74A0343-9C32-77EF-65AB-F2AA1EA7BE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599"/>
          <a:stretch/>
        </p:blipFill>
        <p:spPr>
          <a:xfrm>
            <a:off x="6329211" y="2394825"/>
            <a:ext cx="2540000" cy="20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285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764" y="2425284"/>
            <a:ext cx="5181749" cy="614956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Speak to a counsellor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D26268-0B22-D006-B58C-93192A3A4E2A}"/>
              </a:ext>
            </a:extLst>
          </p:cNvPr>
          <p:cNvGrpSpPr/>
          <p:nvPr/>
        </p:nvGrpSpPr>
        <p:grpSpPr>
          <a:xfrm>
            <a:off x="602386" y="5433652"/>
            <a:ext cx="8146330" cy="1150028"/>
            <a:chOff x="522739" y="5586209"/>
            <a:chExt cx="8146330" cy="11667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AAE128-FCAE-30AC-5DE7-3FB62FD9FF84}"/>
                </a:ext>
              </a:extLst>
            </p:cNvPr>
            <p:cNvSpPr/>
            <p:nvPr/>
          </p:nvSpPr>
          <p:spPr>
            <a:xfrm>
              <a:off x="522739" y="5586209"/>
              <a:ext cx="8146330" cy="11667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A4115315-CB7C-2B4E-9F4B-6BE5D3F96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504" y="5961741"/>
              <a:ext cx="1253328" cy="524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>
              <a:hlinkClick r:id="rId4"/>
              <a:extLst>
                <a:ext uri="{FF2B5EF4-FFF2-40B4-BE49-F238E27FC236}">
                  <a16:creationId xmlns:a16="http://schemas.microsoft.com/office/drawing/2014/main" id="{BDD34B5A-8A2B-684A-872C-BF565E76C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0922" y="5915862"/>
              <a:ext cx="1164286" cy="600095"/>
            </a:xfrm>
            <a:prstGeom prst="rect">
              <a:avLst/>
            </a:prstGeom>
          </p:spPr>
        </p:pic>
        <p:pic>
          <p:nvPicPr>
            <p:cNvPr id="9" name="Picture 3" descr="Diagram&#10;&#10;Description automatically generated">
              <a:extLst>
                <a:ext uri="{FF2B5EF4-FFF2-40B4-BE49-F238E27FC236}">
                  <a16:creationId xmlns:a16="http://schemas.microsoft.com/office/drawing/2014/main" id="{C5F2BFB1-81C2-E94A-9F9A-12477B74C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173" y="5910985"/>
              <a:ext cx="1446249" cy="608086"/>
            </a:xfrm>
            <a:prstGeom prst="rect">
              <a:avLst/>
            </a:prstGeom>
          </p:spPr>
        </p:pic>
        <p:pic>
          <p:nvPicPr>
            <p:cNvPr id="10" name="Picture 7" descr="Text&#10;&#10;Description automatically generated">
              <a:extLst>
                <a:ext uri="{FF2B5EF4-FFF2-40B4-BE49-F238E27FC236}">
                  <a16:creationId xmlns:a16="http://schemas.microsoft.com/office/drawing/2014/main" id="{12D0E720-BAEE-8C4D-966A-031CA207C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7534" y="5943875"/>
              <a:ext cx="1563343" cy="554201"/>
            </a:xfrm>
            <a:prstGeom prst="rect">
              <a:avLst/>
            </a:prstGeom>
          </p:spPr>
        </p:pic>
        <p:pic>
          <p:nvPicPr>
            <p:cNvPr id="11" name="Picture 9">
              <a:extLst>
                <a:ext uri="{FF2B5EF4-FFF2-40B4-BE49-F238E27FC236}">
                  <a16:creationId xmlns:a16="http://schemas.microsoft.com/office/drawing/2014/main" id="{1C8A538B-AFFF-644B-837D-C5A71F052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6494" y="5991958"/>
              <a:ext cx="1563343" cy="475427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776C3D97-45BC-DAB8-3830-7736BA196D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5838" y="5415335"/>
            <a:ext cx="8317476" cy="12409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2A3241-C0BE-C937-2B19-DD55193A6F9E}"/>
              </a:ext>
            </a:extLst>
          </p:cNvPr>
          <p:cNvSpPr txBox="1"/>
          <p:nvPr/>
        </p:nvSpPr>
        <p:spPr>
          <a:xfrm>
            <a:off x="602385" y="2379836"/>
            <a:ext cx="487308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Talk to a friend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E0B740-F398-15AF-A570-23C6734AF304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595C40-8019-6FA9-2385-A86806AE8B5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6" name="Picture 15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F46B024E-E7F1-DEF3-1038-C501AF41484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330" y="1769737"/>
            <a:ext cx="3108670" cy="31086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A46CA5-E32D-63B5-3164-233EBB51412E}"/>
              </a:ext>
            </a:extLst>
          </p:cNvPr>
          <p:cNvSpPr txBox="1"/>
          <p:nvPr/>
        </p:nvSpPr>
        <p:spPr>
          <a:xfrm>
            <a:off x="602572" y="2371353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Call Childline/visit online</a:t>
            </a:r>
            <a:endParaRPr lang="en-US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D53F1D6B-5165-04F5-F1BB-5A9020CC1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2357" y="2669303"/>
            <a:ext cx="2939120" cy="13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A11E8A7-B855-6AFA-4C98-5A410F544FA9}"/>
              </a:ext>
            </a:extLst>
          </p:cNvPr>
          <p:cNvSpPr txBox="1"/>
          <p:nvPr/>
        </p:nvSpPr>
        <p:spPr>
          <a:xfrm>
            <a:off x="588892" y="2426002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Talk to a teacher/school staff member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39D583-DF43-FCB7-12F8-22D8230E0A16}"/>
              </a:ext>
            </a:extLst>
          </p:cNvPr>
          <p:cNvSpPr txBox="1"/>
          <p:nvPr/>
        </p:nvSpPr>
        <p:spPr>
          <a:xfrm>
            <a:off x="575905" y="2408477"/>
            <a:ext cx="505150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Speak to a trusted adult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6563BA-BD40-E8E6-3AB6-6C425FD5446C}"/>
              </a:ext>
            </a:extLst>
          </p:cNvPr>
          <p:cNvSpPr txBox="1"/>
          <p:nvPr/>
        </p:nvSpPr>
        <p:spPr>
          <a:xfrm>
            <a:off x="582399" y="2426001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Speak to a trusted family member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E075331-5BCB-398F-290B-A9817F309E06}"/>
              </a:ext>
            </a:extLst>
          </p:cNvPr>
          <p:cNvGrpSpPr/>
          <p:nvPr/>
        </p:nvGrpSpPr>
        <p:grpSpPr>
          <a:xfrm>
            <a:off x="6142819" y="1788779"/>
            <a:ext cx="2948062" cy="3210781"/>
            <a:chOff x="6142819" y="1788779"/>
            <a:chExt cx="2948062" cy="3210781"/>
          </a:xfrm>
        </p:grpSpPr>
        <p:pic>
          <p:nvPicPr>
            <p:cNvPr id="20" name="Picture 19" descr="A cartoon of hands holding a phone&#10;&#10;Description automatically generated">
              <a:extLst>
                <a:ext uri="{FF2B5EF4-FFF2-40B4-BE49-F238E27FC236}">
                  <a16:creationId xmlns:a16="http://schemas.microsoft.com/office/drawing/2014/main" id="{589C1565-5F64-4582-61B4-38EB49811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2819" y="2895563"/>
              <a:ext cx="1760900" cy="2103997"/>
            </a:xfrm>
            <a:prstGeom prst="rect">
              <a:avLst/>
            </a:prstGeom>
          </p:spPr>
        </p:pic>
        <p:pic>
          <p:nvPicPr>
            <p:cNvPr id="30" name="Picture 29" descr="A cartoon of two women talking&#10;&#10;Description automatically generated">
              <a:extLst>
                <a:ext uri="{FF2B5EF4-FFF2-40B4-BE49-F238E27FC236}">
                  <a16:creationId xmlns:a16="http://schemas.microsoft.com/office/drawing/2014/main" id="{3BF5316B-EC87-93EA-CE99-7D64E1468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34270">
              <a:off x="7371666" y="1788779"/>
              <a:ext cx="1719215" cy="1938135"/>
            </a:xfrm>
            <a:prstGeom prst="rect">
              <a:avLst/>
            </a:prstGeom>
          </p:spPr>
        </p:pic>
      </p:grpSp>
      <p:pic>
        <p:nvPicPr>
          <p:cNvPr id="22" name="Picture 21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0CAD84C9-8EF1-E759-CFD0-9C008633D0A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571"/>
          <a:stretch/>
        </p:blipFill>
        <p:spPr>
          <a:xfrm>
            <a:off x="6319665" y="2174499"/>
            <a:ext cx="2540000" cy="2526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DDA3A8-11A8-4A69-E6A5-4B5931EB8917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990" y="2208875"/>
            <a:ext cx="2102891" cy="24868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C28334-C03C-F5D8-5C03-97C3FD1C7F6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186" y="2280575"/>
            <a:ext cx="2084439" cy="246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1518250"/>
            <a:ext cx="6109779" cy="2478086"/>
          </a:xfrm>
        </p:spPr>
        <p:txBody>
          <a:bodyPr vert="horz" lIns="0" tIns="0" rIns="0" bIns="0" rtlCol="0" anchor="t">
            <a:noAutofit/>
          </a:bodyPr>
          <a:lstStyle/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Be kind to each other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Listen to the person talking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Put your hands up to share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don't want to share you don't have to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have a question, do ask as others may be thinking the same thing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feel comfortable it is good to talk about your own experiences but not other people's'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Speak to an adult in private if you feel worried about anything that comes up in the session</a:t>
            </a: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 dirty="0">
              <a:latin typeface="Brown-RegularItalic"/>
              <a:ea typeface="Roboto Slab" pitchFamily="2" charset="0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 dirty="0">
              <a:latin typeface="Brown-RegularItalic"/>
              <a:ea typeface="Roboto Slab" pitchFamily="2" charset="0"/>
              <a:cs typeface="Roboto Slab"/>
            </a:endParaRPr>
          </a:p>
          <a:p>
            <a:pPr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Roboto Slab"/>
              <a:ea typeface="Roboto Slab"/>
              <a:cs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69227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1F740DF3-8865-7A45-D237-2118B46EF203}"/>
              </a:ext>
            </a:extLst>
          </p:cNvPr>
          <p:cNvSpPr/>
          <p:nvPr/>
        </p:nvSpPr>
        <p:spPr>
          <a:xfrm>
            <a:off x="5529211" y="1346645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4C11F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173FC68-C1F8-35CA-95C3-24975B1B224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Supporting a friend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758D5-C8A1-8F32-E7CF-897E5441D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A6232EE8-CB53-F046-DDF4-B965E95265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431" y="1941631"/>
            <a:ext cx="2095500" cy="2781300"/>
          </a:xfrm>
          <a:prstGeom prst="rect">
            <a:avLst/>
          </a:prstGeom>
        </p:spPr>
      </p:pic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7A02D480-AFB8-2973-3713-9FFE73BB7B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9078" y="1634900"/>
            <a:ext cx="3594100" cy="3594100"/>
          </a:xfrm>
          <a:prstGeom prst="rect">
            <a:avLst/>
          </a:prstGeom>
        </p:spPr>
      </p:pic>
      <p:pic>
        <p:nvPicPr>
          <p:cNvPr id="13" name="Picture 12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86849A5C-0CFA-E7F6-4F22-36667FAE31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893" y="1698985"/>
            <a:ext cx="3198930" cy="31989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739B7C-294A-E2D0-DEDD-F01B9DDE2E85}"/>
              </a:ext>
            </a:extLst>
          </p:cNvPr>
          <p:cNvSpPr txBox="1"/>
          <p:nvPr/>
        </p:nvSpPr>
        <p:spPr>
          <a:xfrm>
            <a:off x="663773" y="2980595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to listen to them.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765F51-E751-5304-EED4-3245C7AEB4B1}"/>
              </a:ext>
            </a:extLst>
          </p:cNvPr>
          <p:cNvSpPr txBox="1"/>
          <p:nvPr/>
        </p:nvSpPr>
        <p:spPr>
          <a:xfrm>
            <a:off x="704692" y="2954441"/>
            <a:ext cx="72484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to understand their 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point of view.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6E187C-15DD-0972-59A7-1D60D35EA5CA}"/>
              </a:ext>
            </a:extLst>
          </p:cNvPr>
          <p:cNvSpPr txBox="1"/>
          <p:nvPr/>
        </p:nvSpPr>
        <p:spPr>
          <a:xfrm>
            <a:off x="695839" y="2959141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not to judge them.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2676CC-A8C9-88CE-0F17-5B58D9233A9E}"/>
              </a:ext>
            </a:extLst>
          </p:cNvPr>
          <p:cNvSpPr txBox="1"/>
          <p:nvPr/>
        </p:nvSpPr>
        <p:spPr>
          <a:xfrm>
            <a:off x="704692" y="2936057"/>
            <a:ext cx="48712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Encourage them to seek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help from an adult if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needed.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BF9BA5-46C8-574C-7836-BA8731C35EC9}"/>
              </a:ext>
            </a:extLst>
          </p:cNvPr>
          <p:cNvSpPr txBox="1"/>
          <p:nvPr/>
        </p:nvSpPr>
        <p:spPr>
          <a:xfrm>
            <a:off x="325722" y="2474392"/>
            <a:ext cx="500352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    If a friend is worried or unsure about seeking help and you feel comfortable, offer to go with them.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8132D4-7C20-D211-AA93-1C7C2BB27B50}"/>
              </a:ext>
            </a:extLst>
          </p:cNvPr>
          <p:cNvSpPr txBox="1"/>
          <p:nvPr/>
        </p:nvSpPr>
        <p:spPr>
          <a:xfrm>
            <a:off x="636979" y="2677981"/>
            <a:ext cx="50609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Check in with your friend after seeking help to see how they are doing.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C953FE-94A4-16E6-4D1C-78E184B245D6}"/>
              </a:ext>
            </a:extLst>
          </p:cNvPr>
          <p:cNvSpPr txBox="1"/>
          <p:nvPr/>
        </p:nvSpPr>
        <p:spPr>
          <a:xfrm>
            <a:off x="636979" y="2447149"/>
            <a:ext cx="50609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If you are worried about a friend who won't seek help, share this with a trusted adult. </a:t>
            </a:r>
          </a:p>
        </p:txBody>
      </p:sp>
      <p:pic>
        <p:nvPicPr>
          <p:cNvPr id="25" name="Picture 24" descr="A cartoon of hands holding a phone&#10;&#10;Description automatically generated">
            <a:extLst>
              <a:ext uri="{FF2B5EF4-FFF2-40B4-BE49-F238E27FC236}">
                <a16:creationId xmlns:a16="http://schemas.microsoft.com/office/drawing/2014/main" id="{9C4C0A3D-0200-DE46-A7E7-3239957CF9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806" y="1891772"/>
            <a:ext cx="2654408" cy="2813355"/>
          </a:xfrm>
          <a:prstGeom prst="rect">
            <a:avLst/>
          </a:prstGeom>
        </p:spPr>
      </p:pic>
      <p:pic>
        <p:nvPicPr>
          <p:cNvPr id="5" name="Picture 4" descr="A cartoon of two people&#10;&#10;Description automatically generated">
            <a:extLst>
              <a:ext uri="{FF2B5EF4-FFF2-40B4-BE49-F238E27FC236}">
                <a16:creationId xmlns:a16="http://schemas.microsoft.com/office/drawing/2014/main" id="{C9B580A8-C03C-6575-D136-D0F2E3977C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7866" y="2185060"/>
            <a:ext cx="2503990" cy="2422566"/>
          </a:xfrm>
          <a:prstGeom prst="rect">
            <a:avLst/>
          </a:prstGeom>
        </p:spPr>
      </p:pic>
      <p:pic>
        <p:nvPicPr>
          <p:cNvPr id="8" name="Picture 7" descr="A cartoon of two women&#10;&#10;Description automatically generated">
            <a:extLst>
              <a:ext uri="{FF2B5EF4-FFF2-40B4-BE49-F238E27FC236}">
                <a16:creationId xmlns:a16="http://schemas.microsoft.com/office/drawing/2014/main" id="{C162EBEF-FE3A-8E11-9001-5482DD52752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5353" y="2321212"/>
            <a:ext cx="2781548" cy="2215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162020-7E48-D656-FCC8-94494BB6FB5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927" y="2175032"/>
            <a:ext cx="2099786" cy="248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F8C13CA2-75C6-A1BE-1E54-25A8E0D16DCE}"/>
              </a:ext>
            </a:extLst>
          </p:cNvPr>
          <p:cNvSpPr/>
          <p:nvPr/>
        </p:nvSpPr>
        <p:spPr>
          <a:xfrm>
            <a:off x="5517937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4C11F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F041B1-FF7D-7C25-6C4E-99268038A150}"/>
              </a:ext>
            </a:extLst>
          </p:cNvPr>
          <p:cNvSpPr/>
          <p:nvPr/>
        </p:nvSpPr>
        <p:spPr>
          <a:xfrm>
            <a:off x="5787937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890323" cy="247808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</a:rPr>
              <a:t>Childline</a:t>
            </a:r>
            <a:r>
              <a:rPr lang="en-GB" sz="3000" dirty="0">
                <a:ea typeface="Roboto Slab"/>
                <a:cs typeface="Roboto Slab"/>
              </a:rPr>
              <a:t> is always </a:t>
            </a:r>
          </a:p>
          <a:p>
            <a:r>
              <a:rPr lang="en-GB" sz="3000" dirty="0">
                <a:ea typeface="Roboto Slab"/>
                <a:cs typeface="Roboto Slab"/>
              </a:rPr>
              <a:t>there to listen to you and </a:t>
            </a:r>
          </a:p>
          <a:p>
            <a:r>
              <a:rPr lang="en-GB" sz="3000" dirty="0">
                <a:ea typeface="Roboto Slab"/>
                <a:cs typeface="Roboto Slab"/>
              </a:rPr>
              <a:t>your friends. </a:t>
            </a:r>
          </a:p>
          <a:p>
            <a:endParaRPr lang="en-GB" sz="3000" dirty="0">
              <a:ea typeface="Roboto Slab"/>
              <a:cs typeface="Roboto Slab"/>
            </a:endParaRPr>
          </a:p>
          <a:p>
            <a:r>
              <a:rPr lang="en-GB" sz="3000" b="1" dirty="0">
                <a:ea typeface="Roboto Slab"/>
                <a:cs typeface="Roboto Slab"/>
              </a:rPr>
              <a:t>Call: </a:t>
            </a:r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</a:rPr>
              <a:t>0800 1111 </a:t>
            </a:r>
          </a:p>
          <a:p>
            <a:r>
              <a:rPr lang="en-GB" sz="3000" b="1" dirty="0">
                <a:ea typeface="Roboto Slab"/>
                <a:cs typeface="Roboto Slab"/>
              </a:rPr>
              <a:t>Website: </a:t>
            </a:r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</a:t>
            </a:r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</a:rPr>
              <a:t> </a:t>
            </a:r>
            <a:endParaRPr lang="en-GB" sz="3000" b="1" dirty="0">
              <a:solidFill>
                <a:srgbClr val="769D91"/>
              </a:solidFill>
              <a:cs typeface="Roboto Slab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4B7F51-4C79-45BB-2900-65EA5925D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8377" y="2911820"/>
            <a:ext cx="2939120" cy="108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87737DD-2F59-44B4-890F-0D2A453B7CB3}"/>
              </a:ext>
            </a:extLst>
          </p:cNvPr>
          <p:cNvSpPr txBox="1">
            <a:spLocks/>
          </p:cNvSpPr>
          <p:nvPr/>
        </p:nvSpPr>
        <p:spPr>
          <a:xfrm>
            <a:off x="684213" y="44132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US" sz="4000" dirty="0"/>
              <a:t>Supporting a friend</a:t>
            </a:r>
          </a:p>
        </p:txBody>
      </p:sp>
    </p:spTree>
    <p:extLst>
      <p:ext uri="{BB962C8B-B14F-4D97-AF65-F5344CB8AC3E}">
        <p14:creationId xmlns:p14="http://schemas.microsoft.com/office/powerpoint/2010/main" val="160425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Am I able to?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603CCCF-26C5-3FFE-56A4-02AFE1CBE1F2}"/>
              </a:ext>
            </a:extLst>
          </p:cNvPr>
          <p:cNvGrpSpPr/>
          <p:nvPr/>
        </p:nvGrpSpPr>
        <p:grpSpPr>
          <a:xfrm>
            <a:off x="553730" y="3069072"/>
            <a:ext cx="5682051" cy="1051716"/>
            <a:chOff x="553730" y="3069072"/>
            <a:chExt cx="5682051" cy="1051716"/>
          </a:xfrm>
        </p:grpSpPr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730" y="3069072"/>
              <a:ext cx="5682051" cy="959179"/>
            </a:xfrm>
            <a:prstGeom prst="rect">
              <a:avLst/>
            </a:prstGeom>
          </p:spPr>
        </p:pic>
        <p:sp>
          <p:nvSpPr>
            <p:cNvPr id="20" name="Content Placeholder 4">
              <a:extLst>
                <a:ext uri="{FF2B5EF4-FFF2-40B4-BE49-F238E27FC236}">
                  <a16:creationId xmlns:a16="http://schemas.microsoft.com/office/drawing/2014/main" id="{64656976-77F1-5DAB-AB53-B297EB57CB73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3226956"/>
              <a:ext cx="5033839" cy="893832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NOTICE</a:t>
              </a:r>
              <a:r>
                <a:rPr lang="en-GB" sz="2000" dirty="0">
                  <a:latin typeface="Roboto Slab"/>
                  <a:ea typeface="Roboto Slab" pitchFamily="2" charset="0"/>
                </a:rPr>
                <a:t> the signs that someone is feeling lonely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D3B6E1-E08F-CC04-C7D1-8DD02DED8C9F}"/>
              </a:ext>
            </a:extLst>
          </p:cNvPr>
          <p:cNvGrpSpPr/>
          <p:nvPr/>
        </p:nvGrpSpPr>
        <p:grpSpPr>
          <a:xfrm>
            <a:off x="586761" y="4197036"/>
            <a:ext cx="5785460" cy="1070423"/>
            <a:chOff x="586761" y="4197036"/>
            <a:chExt cx="5785460" cy="1070423"/>
          </a:xfrm>
        </p:grpSpPr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761" y="4197036"/>
              <a:ext cx="5682051" cy="959180"/>
            </a:xfrm>
            <a:prstGeom prst="rect">
              <a:avLst/>
            </a:prstGeom>
          </p:spPr>
        </p:pic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27CECE04-511A-FB5D-73A6-2F4A1D2CEE32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4330078"/>
              <a:ext cx="5688012" cy="937381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UNDERSTAND</a:t>
              </a:r>
              <a:r>
                <a:rPr lang="en-GB" sz="2000" dirty="0">
                  <a:latin typeface="Roboto Slab"/>
                  <a:ea typeface="Roboto Slab" pitchFamily="2" charset="0"/>
                </a:rPr>
                <a:t> what can help when someone feels lonely</a:t>
              </a:r>
            </a:p>
            <a:p>
              <a:endParaRPr lang="en-GB" sz="2000" b="1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2593306-B85D-087B-4FF9-0F9E4ADDD869}"/>
              </a:ext>
            </a:extLst>
          </p:cNvPr>
          <p:cNvGrpSpPr/>
          <p:nvPr/>
        </p:nvGrpSpPr>
        <p:grpSpPr>
          <a:xfrm>
            <a:off x="557003" y="1934996"/>
            <a:ext cx="5682051" cy="959179"/>
            <a:chOff x="557003" y="1934996"/>
            <a:chExt cx="5682051" cy="959179"/>
          </a:xfrm>
        </p:grpSpPr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6901A37-5A8F-3591-65C9-23809EC9C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003" y="1934996"/>
              <a:ext cx="5682051" cy="959179"/>
            </a:xfrm>
            <a:prstGeom prst="rect">
              <a:avLst/>
            </a:prstGeom>
          </p:spPr>
        </p:pic>
        <p:sp>
          <p:nvSpPr>
            <p:cNvPr id="23" name="Content Placeholder 4">
              <a:extLst>
                <a:ext uri="{FF2B5EF4-FFF2-40B4-BE49-F238E27FC236}">
                  <a16:creationId xmlns:a16="http://schemas.microsoft.com/office/drawing/2014/main" id="{DA07D4AB-BD95-1785-5FCC-1E6519D581C5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2031810"/>
              <a:ext cx="4631503" cy="745021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>
                  <a:latin typeface="Brown" pitchFamily="2" charset="0"/>
                </a:rPr>
                <a:t>THINK</a:t>
              </a:r>
              <a:r>
                <a:rPr lang="en-GB" sz="2000" dirty="0"/>
                <a:t> about what it can be like to feel lonely</a:t>
              </a:r>
              <a:endParaRPr lang="en-US" sz="20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B78E0F8-EA8F-08A8-83B2-C330B75C8125}"/>
              </a:ext>
            </a:extLst>
          </p:cNvPr>
          <p:cNvGrpSpPr/>
          <p:nvPr/>
        </p:nvGrpSpPr>
        <p:grpSpPr>
          <a:xfrm>
            <a:off x="583352" y="5367483"/>
            <a:ext cx="5762870" cy="876102"/>
            <a:chOff x="575857" y="5367483"/>
            <a:chExt cx="5682051" cy="876102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705360C-AE28-5039-268D-142F598F8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857" y="5367483"/>
              <a:ext cx="5682051" cy="876102"/>
            </a:xfrm>
            <a:prstGeom prst="rect">
              <a:avLst/>
            </a:prstGeom>
          </p:spPr>
        </p:pic>
        <p:sp>
          <p:nvSpPr>
            <p:cNvPr id="25" name="Content Placeholder 4">
              <a:extLst>
                <a:ext uri="{FF2B5EF4-FFF2-40B4-BE49-F238E27FC236}">
                  <a16:creationId xmlns:a16="http://schemas.microsoft.com/office/drawing/2014/main" id="{A27CC28F-12BE-8CC3-1FEA-6FC67C60FE2F}"/>
                </a:ext>
              </a:extLst>
            </p:cNvPr>
            <p:cNvSpPr txBox="1">
              <a:spLocks/>
            </p:cNvSpPr>
            <p:nvPr/>
          </p:nvSpPr>
          <p:spPr>
            <a:xfrm>
              <a:off x="676823" y="5460400"/>
              <a:ext cx="5488483" cy="777979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KNOW</a:t>
              </a:r>
              <a:r>
                <a:rPr lang="en-GB" sz="2000" dirty="0">
                  <a:latin typeface="Brown" pitchFamily="2" charset="0"/>
                </a:rPr>
                <a:t> </a:t>
              </a:r>
              <a:r>
                <a:rPr lang="en-GB" sz="2000" dirty="0">
                  <a:latin typeface="Roboto Slab"/>
                </a:rPr>
                <a:t>who I can talk to and where to get help if I need it</a:t>
              </a:r>
            </a:p>
            <a:p>
              <a:endParaRPr lang="en-GB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764986" y="2958431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005E84"/>
                </a:solidFill>
                <a:latin typeface="Brown" pitchFamily="2" charset="0"/>
              </a:rPr>
              <a:t>Any questions?</a:t>
            </a:r>
            <a:endParaRPr lang="en-US" sz="32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  <p:pic>
        <p:nvPicPr>
          <p:cNvPr id="7" name="Picture 6" descr="A hand holding a question mark and a bubble&#10;&#10;Description automatically generated">
            <a:extLst>
              <a:ext uri="{FF2B5EF4-FFF2-40B4-BE49-F238E27FC236}">
                <a16:creationId xmlns:a16="http://schemas.microsoft.com/office/drawing/2014/main" id="{EBC63C75-C80C-53C5-ACEA-C1718E7C247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829" y="2230163"/>
            <a:ext cx="2124522" cy="276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-webkit-standard"/>
                <a:ea typeface="+mn-ea"/>
                <a:cs typeface="+mn-cs"/>
              </a:rPr>
              <a:t>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744122" y="2403122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0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The </a:t>
            </a:r>
            <a:r>
              <a:rPr kumimoji="0" lang="en-GB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CoRAY</a:t>
            </a: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 Project is working in partnership with the Charlie Waller Trust, a mental health charity, to develop lessons and 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773863" y="1297244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" pitchFamily="2" charset="0"/>
              <a:ea typeface="+mj-ea"/>
              <a:cs typeface="+mj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F94E5D-9AC9-474B-F44E-A32E13187D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>
                <a:latin typeface="Brown" pitchFamily="2" charset="0"/>
              </a:rPr>
              <a:t>The </a:t>
            </a:r>
            <a:r>
              <a:rPr lang="en-GB" sz="4000" dirty="0" err="1">
                <a:latin typeface="Brown" pitchFamily="2" charset="0"/>
              </a:rPr>
              <a:t>CoRAY</a:t>
            </a:r>
            <a:r>
              <a:rPr lang="en-GB" sz="4000" dirty="0">
                <a:latin typeface="Brown" pitchFamily="2" charset="0"/>
              </a:rPr>
              <a:t> Project with </a:t>
            </a:r>
            <a:br>
              <a:rPr lang="en-GB" sz="4000" dirty="0">
                <a:latin typeface="Brown" pitchFamily="2" charset="0"/>
              </a:rPr>
            </a:br>
            <a:r>
              <a:rPr lang="en-GB" sz="4000" dirty="0">
                <a:latin typeface="Brown" pitchFamily="2" charset="0"/>
              </a:rPr>
              <a:t>the Charlie Waller Trust</a:t>
            </a:r>
            <a:br>
              <a:rPr lang="en-GB" sz="4000" dirty="0">
                <a:latin typeface="Brown" pitchFamily="2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9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2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41340" y="2201122"/>
            <a:ext cx="3652369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Managing change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bored, flat and unmotivated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anxious about social situations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Seeking help or support for your mental health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412076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500" dirty="0">
                <a:latin typeface="Brown" pitchFamily="2" charset="0"/>
              </a:rPr>
              <a:t>The </a:t>
            </a:r>
            <a:r>
              <a:rPr lang="en-GB" sz="3500" dirty="0" err="1">
                <a:latin typeface="Brown" pitchFamily="2" charset="0"/>
              </a:rPr>
              <a:t>CoRAY</a:t>
            </a:r>
            <a:r>
              <a:rPr lang="en-GB" sz="3500" dirty="0">
                <a:latin typeface="Brown" pitchFamily="2" charset="0"/>
              </a:rPr>
              <a:t> Project with </a:t>
            </a:r>
            <a:br>
              <a:rPr lang="en-GB" sz="3500" dirty="0">
                <a:latin typeface="Brown" pitchFamily="2" charset="0"/>
              </a:rPr>
            </a:br>
            <a:r>
              <a:rPr lang="en-GB" sz="3500" dirty="0">
                <a:latin typeface="Brown" pitchFamily="2" charset="0"/>
              </a:rPr>
              <a:t>the Charlie Waller Trust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4269D-5066-B1FD-9008-C3ECF22DEA72}"/>
              </a:ext>
            </a:extLst>
          </p:cNvPr>
          <p:cNvSpPr txBox="1"/>
          <p:nvPr/>
        </p:nvSpPr>
        <p:spPr>
          <a:xfrm>
            <a:off x="558443" y="3253098"/>
            <a:ext cx="48357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b="1" dirty="0">
                <a:solidFill>
                  <a:srgbClr val="F44B7E"/>
                </a:solidFill>
                <a:latin typeface="Roboto Slab" pitchFamily="2" charset="0"/>
                <a:ea typeface="Roboto Slab" pitchFamily="2" charset="0"/>
              </a:rPr>
              <a:t>Feeling Lonely (isolated and disconnected)</a:t>
            </a:r>
          </a:p>
        </p:txBody>
      </p:sp>
    </p:spTree>
    <p:extLst>
      <p:ext uri="{BB962C8B-B14F-4D97-AF65-F5344CB8AC3E}">
        <p14:creationId xmlns:p14="http://schemas.microsoft.com/office/powerpoint/2010/main" val="128956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>
                <a:solidFill>
                  <a:srgbClr val="005E84"/>
                </a:solidFill>
                <a:latin typeface="Brown" pitchFamily="2" charset="0"/>
              </a:rPr>
              <a:t>Learning outcomes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967F5A7-9322-4ECE-5FF3-6FE9848094B8}"/>
              </a:ext>
            </a:extLst>
          </p:cNvPr>
          <p:cNvGrpSpPr/>
          <p:nvPr/>
        </p:nvGrpSpPr>
        <p:grpSpPr>
          <a:xfrm>
            <a:off x="525788" y="3100364"/>
            <a:ext cx="5846431" cy="1020424"/>
            <a:chOff x="525788" y="3100364"/>
            <a:chExt cx="5846431" cy="1020424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F0CC9A7-E419-B1D0-390C-02C4EC074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8" y="3100364"/>
              <a:ext cx="5846431" cy="967814"/>
            </a:xfrm>
            <a:prstGeom prst="rect">
              <a:avLst/>
            </a:prstGeom>
          </p:spPr>
        </p:pic>
        <p:sp>
          <p:nvSpPr>
            <p:cNvPr id="4" name="Content Placeholder 4">
              <a:extLst>
                <a:ext uri="{FF2B5EF4-FFF2-40B4-BE49-F238E27FC236}">
                  <a16:creationId xmlns:a16="http://schemas.microsoft.com/office/drawing/2014/main" id="{666BD481-13E3-A8E9-C670-FF029CB5F013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3226956"/>
              <a:ext cx="5033839" cy="893832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NOTICE</a:t>
              </a:r>
              <a:r>
                <a:rPr lang="en-GB" sz="2000" dirty="0">
                  <a:latin typeface="Roboto Slab"/>
                  <a:ea typeface="Roboto Slab" pitchFamily="2" charset="0"/>
                </a:rPr>
                <a:t> the signs that someone is feeling lonely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0E2F810-A707-8358-DCB2-CDDE89C36E77}"/>
              </a:ext>
            </a:extLst>
          </p:cNvPr>
          <p:cNvGrpSpPr/>
          <p:nvPr/>
        </p:nvGrpSpPr>
        <p:grpSpPr>
          <a:xfrm>
            <a:off x="525789" y="4263930"/>
            <a:ext cx="5846432" cy="1027913"/>
            <a:chOff x="525789" y="4263930"/>
            <a:chExt cx="5846432" cy="1027913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D64F991-FD4F-D50C-4227-AF29E2634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4263930"/>
              <a:ext cx="5846432" cy="893832"/>
            </a:xfrm>
            <a:prstGeom prst="rect">
              <a:avLst/>
            </a:prstGeom>
          </p:spPr>
        </p:pic>
        <p:sp>
          <p:nvSpPr>
            <p:cNvPr id="5" name="Content Placeholder 4">
              <a:extLst>
                <a:ext uri="{FF2B5EF4-FFF2-40B4-BE49-F238E27FC236}">
                  <a16:creationId xmlns:a16="http://schemas.microsoft.com/office/drawing/2014/main" id="{00E9E6C9-6879-8166-07E7-2A2B3CFB36D9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4354462"/>
              <a:ext cx="5688012" cy="937381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UNDERSTAND</a:t>
              </a:r>
              <a:r>
                <a:rPr lang="en-GB" sz="2000" dirty="0">
                  <a:latin typeface="Roboto Slab"/>
                  <a:ea typeface="Roboto Slab" pitchFamily="2" charset="0"/>
                </a:rPr>
                <a:t> what can help when someone feels lonely</a:t>
              </a:r>
            </a:p>
            <a:p>
              <a:endParaRPr lang="en-GB" sz="2000" b="1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244A4A3-2613-994C-E208-74604A52B540}"/>
              </a:ext>
            </a:extLst>
          </p:cNvPr>
          <p:cNvGrpSpPr/>
          <p:nvPr/>
        </p:nvGrpSpPr>
        <p:grpSpPr>
          <a:xfrm>
            <a:off x="525789" y="5311523"/>
            <a:ext cx="6222355" cy="952177"/>
            <a:chOff x="525789" y="5326319"/>
            <a:chExt cx="5846432" cy="937381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D8B654E6-0BAF-7083-3642-EFEF8D2D4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5326319"/>
              <a:ext cx="5846432" cy="937381"/>
            </a:xfrm>
            <a:prstGeom prst="rect">
              <a:avLst/>
            </a:prstGeom>
          </p:spPr>
        </p:pic>
        <p:sp>
          <p:nvSpPr>
            <p:cNvPr id="6" name="Content Placeholder 4">
              <a:extLst>
                <a:ext uri="{FF2B5EF4-FFF2-40B4-BE49-F238E27FC236}">
                  <a16:creationId xmlns:a16="http://schemas.microsoft.com/office/drawing/2014/main" id="{67DD1BB3-0281-844E-11D9-05DD2343C38F}"/>
                </a:ext>
              </a:extLst>
            </p:cNvPr>
            <p:cNvSpPr txBox="1">
              <a:spLocks/>
            </p:cNvSpPr>
            <p:nvPr/>
          </p:nvSpPr>
          <p:spPr>
            <a:xfrm>
              <a:off x="677262" y="5460400"/>
              <a:ext cx="5446016" cy="792563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KNOW</a:t>
              </a:r>
              <a:r>
                <a:rPr lang="en-GB" sz="2000" dirty="0">
                  <a:latin typeface="Brown" pitchFamily="2" charset="0"/>
                </a:rPr>
                <a:t> </a:t>
              </a:r>
              <a:r>
                <a:rPr lang="en-GB" sz="2000" dirty="0">
                  <a:latin typeface="Roboto Slab"/>
                </a:rPr>
                <a:t>who I can talk to and where to get help if I need it</a:t>
              </a:r>
            </a:p>
            <a:p>
              <a:endParaRPr lang="en-GB" sz="2000" b="1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1D2A2DA-5CD3-3C27-C182-897842FAB289}"/>
              </a:ext>
            </a:extLst>
          </p:cNvPr>
          <p:cNvGrpSpPr/>
          <p:nvPr/>
        </p:nvGrpSpPr>
        <p:grpSpPr>
          <a:xfrm>
            <a:off x="525789" y="1904812"/>
            <a:ext cx="5846430" cy="967814"/>
            <a:chOff x="525789" y="1904812"/>
            <a:chExt cx="5846430" cy="967814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24E0B9A-8385-EB8F-9EBA-520626A26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1904812"/>
              <a:ext cx="5846430" cy="967814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2F73360-FE00-7820-3A3F-741EFB915D5A}"/>
                </a:ext>
              </a:extLst>
            </p:cNvPr>
            <p:cNvSpPr txBox="1"/>
            <p:nvPr/>
          </p:nvSpPr>
          <p:spPr>
            <a:xfrm>
              <a:off x="684209" y="2041629"/>
              <a:ext cx="545141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b="1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THINK</a:t>
              </a:r>
              <a:r>
                <a:rPr lang="en-GB" sz="2000" dirty="0"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GB" sz="2000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about what it can be like to feel lonely</a:t>
              </a:r>
              <a:endParaRPr lang="en-US" sz="2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0C152F4-062B-4C49-9E3D-52B336D67921}"/>
              </a:ext>
            </a:extLst>
          </p:cNvPr>
          <p:cNvSpPr txBox="1">
            <a:spLocks/>
          </p:cNvSpPr>
          <p:nvPr/>
        </p:nvSpPr>
        <p:spPr>
          <a:xfrm>
            <a:off x="684213" y="2853341"/>
            <a:ext cx="4140000" cy="8221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rgbClr val="005E84"/>
                </a:solidFill>
                <a:latin typeface="Brown" pitchFamily="2" charset="0"/>
              </a:rPr>
              <a:t>Exploring loneliness</a:t>
            </a:r>
            <a:endParaRPr lang="en-US" sz="40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EDF0AD4-51BA-810F-041F-54D6541891F7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992E1AC-E75F-ABF6-D5C4-AB83573D6456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2" name="Picture 11" descr="A blue outline of a magnifying glass&#10;&#10;Description automatically generated">
            <a:extLst>
              <a:ext uri="{FF2B5EF4-FFF2-40B4-BE49-F238E27FC236}">
                <a16:creationId xmlns:a16="http://schemas.microsoft.com/office/drawing/2014/main" id="{4F8129A0-B62C-6788-22FA-8EED5A6103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0906" y="1901952"/>
            <a:ext cx="2396610" cy="272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1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F3A97E-F472-CB68-7AE6-939128E10CC2}"/>
              </a:ext>
            </a:extLst>
          </p:cNvPr>
          <p:cNvSpPr txBox="1"/>
          <p:nvPr/>
        </p:nvSpPr>
        <p:spPr>
          <a:xfrm>
            <a:off x="605318" y="763610"/>
            <a:ext cx="792333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pPr>
            <a:r>
              <a:rPr lang="en-GB" sz="3000" dirty="0">
                <a:solidFill>
                  <a:srgbClr val="005E84"/>
                </a:solidFill>
              </a:rPr>
              <a:t>We are going to watch a short film clip about two characters' experiences of starting a youth club: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B73DCF-A23E-91B9-3716-F296D4552828}"/>
              </a:ext>
            </a:extLst>
          </p:cNvPr>
          <p:cNvGrpSpPr/>
          <p:nvPr/>
        </p:nvGrpSpPr>
        <p:grpSpPr>
          <a:xfrm>
            <a:off x="684212" y="2444114"/>
            <a:ext cx="3600000" cy="3600000"/>
            <a:chOff x="684212" y="2444114"/>
            <a:chExt cx="3600000" cy="3600000"/>
          </a:xfrm>
          <a:solidFill>
            <a:srgbClr val="94C11F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0322349-A50B-9885-EF51-F8A8091F21C0}"/>
                </a:ext>
              </a:extLst>
            </p:cNvPr>
            <p:cNvSpPr/>
            <p:nvPr/>
          </p:nvSpPr>
          <p:spPr>
            <a:xfrm>
              <a:off x="684212" y="2444114"/>
              <a:ext cx="3600000" cy="360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</a:t>
              </a:r>
            </a:p>
          </p:txBody>
        </p:sp>
        <p:pic>
          <p:nvPicPr>
            <p:cNvPr id="6" name="Picture 1" descr="Picture 1">
              <a:extLst>
                <a:ext uri="{FF2B5EF4-FFF2-40B4-BE49-F238E27FC236}">
                  <a16:creationId xmlns:a16="http://schemas.microsoft.com/office/drawing/2014/main" id="{C944ED45-ECCB-84C4-1E0C-928926D52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4212" y="2624114"/>
              <a:ext cx="3240000" cy="324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CACF2-DF79-A075-CC86-89768AF798B0}"/>
              </a:ext>
            </a:extLst>
          </p:cNvPr>
          <p:cNvGrpSpPr/>
          <p:nvPr/>
        </p:nvGrpSpPr>
        <p:grpSpPr>
          <a:xfrm>
            <a:off x="4566988" y="2420938"/>
            <a:ext cx="3600000" cy="3600000"/>
            <a:chOff x="5070185" y="1936602"/>
            <a:chExt cx="3600000" cy="3600000"/>
          </a:xfrm>
          <a:solidFill>
            <a:srgbClr val="94C11F"/>
          </a:solidFill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4A76B40-A9D0-885B-1BD1-C02C927BD892}"/>
                </a:ext>
              </a:extLst>
            </p:cNvPr>
            <p:cNvSpPr/>
            <p:nvPr/>
          </p:nvSpPr>
          <p:spPr>
            <a:xfrm>
              <a:off x="5070185" y="1936602"/>
              <a:ext cx="3600000" cy="360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</a:t>
              </a:r>
            </a:p>
          </p:txBody>
        </p:sp>
        <p:pic>
          <p:nvPicPr>
            <p:cNvPr id="7" name="Picture 2" descr="Picture 2">
              <a:extLst>
                <a:ext uri="{FF2B5EF4-FFF2-40B4-BE49-F238E27FC236}">
                  <a16:creationId xmlns:a16="http://schemas.microsoft.com/office/drawing/2014/main" id="{0262C04C-F029-232C-D695-0E9FA33115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50185" y="2116602"/>
              <a:ext cx="3240000" cy="3240000"/>
            </a:xfrm>
            <a:prstGeom prst="ellipse">
              <a:avLst/>
            </a:prstGeom>
            <a:grpFill/>
            <a:ln w="12700">
              <a:miter lim="400000"/>
            </a:ln>
          </p:spPr>
        </p:pic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67631DBA-C1AE-03EF-20D8-14B6DD6182BB}"/>
              </a:ext>
            </a:extLst>
          </p:cNvPr>
          <p:cNvSpPr txBox="1"/>
          <p:nvPr/>
        </p:nvSpPr>
        <p:spPr>
          <a:xfrm>
            <a:off x="2073559" y="6153036"/>
            <a:ext cx="1573896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r>
              <a:rPr sz="3000" dirty="0">
                <a:solidFill>
                  <a:srgbClr val="005E84"/>
                </a:solidFill>
              </a:rPr>
              <a:t>Skylar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091656EB-4CF0-37BA-8B54-B3AAFEDB348B}"/>
              </a:ext>
            </a:extLst>
          </p:cNvPr>
          <p:cNvSpPr txBox="1"/>
          <p:nvPr/>
        </p:nvSpPr>
        <p:spPr>
          <a:xfrm>
            <a:off x="6113516" y="6174458"/>
            <a:ext cx="939911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>
              <a:defRPr sz="24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r>
              <a:rPr lang="en-GB" sz="3000" dirty="0">
                <a:solidFill>
                  <a:srgbClr val="005E84"/>
                </a:solidFill>
              </a:rPr>
              <a:t>Cas</a:t>
            </a:r>
            <a:endParaRPr sz="3000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5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1B4E233D-D6BC-D83F-B886-95008525A061}"/>
              </a:ext>
            </a:extLst>
          </p:cNvPr>
          <p:cNvSpPr txBox="1"/>
          <p:nvPr/>
        </p:nvSpPr>
        <p:spPr>
          <a:xfrm>
            <a:off x="817615" y="213755"/>
            <a:ext cx="370866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/>
          <a:p>
            <a:endParaRPr lang="en-US" dirty="0">
              <a:cs typeface="Calibri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2FFE28D-151A-B5AA-FA47-1888B1BD8022}"/>
              </a:ext>
            </a:extLst>
          </p:cNvPr>
          <p:cNvSpPr txBox="1"/>
          <p:nvPr/>
        </p:nvSpPr>
        <p:spPr>
          <a:xfrm>
            <a:off x="236219" y="6080759"/>
            <a:ext cx="838200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It's Not That Deep</a:t>
            </a:r>
            <a:r>
              <a:rPr sz="16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 is a three-part series written and acted by a group of young people in collaboration with </a:t>
            </a:r>
            <a:r>
              <a:rPr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Fully Focused Productions</a:t>
            </a:r>
            <a:r>
              <a:rPr sz="16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 and </a:t>
            </a:r>
            <a:r>
              <a:rPr sz="1600" b="0" dirty="0" err="1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CoRAY</a:t>
            </a:r>
            <a:r>
              <a:rPr sz="16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.</a:t>
            </a:r>
          </a:p>
        </p:txBody>
      </p:sp>
      <p:pic>
        <p:nvPicPr>
          <p:cNvPr id="2" name="Its not that Deep Clip 1 Compress.mp4">
            <a:hlinkClick r:id="" action="ppaction://media"/>
            <a:extLst>
              <a:ext uri="{FF2B5EF4-FFF2-40B4-BE49-F238E27FC236}">
                <a16:creationId xmlns:a16="http://schemas.microsoft.com/office/drawing/2014/main" id="{91EAA7C7-83AC-6935-565E-3B4D4BAD759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2056" y="1132086"/>
            <a:ext cx="6484575" cy="364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5"/>
    </p:ext>
  </p:extLst>
</p:sld>
</file>

<file path=ppt/theme/theme1.xml><?xml version="1.0" encoding="utf-8"?>
<a:theme xmlns:a="http://schemas.openxmlformats.org/drawingml/2006/main" name="1_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7" ma:contentTypeDescription="Create a new document." ma:contentTypeScope="" ma:versionID="2d79070469e622a958c465a64216c23c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1dbbad46f1f9ab289939d8b5acc6306f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Props1.xml><?xml version="1.0" encoding="utf-8"?>
<ds:datastoreItem xmlns:ds="http://schemas.openxmlformats.org/officeDocument/2006/customXml" ds:itemID="{C180522C-7A90-4693-91EA-5A9F000827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932b2-0880-40b8-874b-867a586df499"/>
    <ds:schemaRef ds:uri="c24be428-2353-415a-b5b1-dcb6d2e6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1235FD-532F-4515-A483-27584A454F74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2006/metadata/properties"/>
    <ds:schemaRef ds:uri="bb0932b2-0880-40b8-874b-867a586df499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c24be428-2353-415a-b5b1-dcb6d2e6748f"/>
    <ds:schemaRef ds:uri="84fbdc65-01dc-4c0a-8b61-487a5ff95b45"/>
    <ds:schemaRef ds:uri="3fb426e2-5991-4987-b66c-de53452f9e1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1694</TotalTime>
  <Words>950</Words>
  <Application>Microsoft Macintosh PowerPoint</Application>
  <PresentationFormat>On-screen Show (4:3)</PresentationFormat>
  <Paragraphs>160</Paragraphs>
  <Slides>33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-webkit-standard</vt:lpstr>
      <vt:lpstr>Arial</vt:lpstr>
      <vt:lpstr>Arial,Sans-Serif</vt:lpstr>
      <vt:lpstr>Brown</vt:lpstr>
      <vt:lpstr>BROWN-LIGHT</vt:lpstr>
      <vt:lpstr>Brown-RegularItalic</vt:lpstr>
      <vt:lpstr>Calibri</vt:lpstr>
      <vt:lpstr>Roboto Slab</vt:lpstr>
      <vt:lpstr>Roboto Slab Light</vt:lpstr>
      <vt:lpstr>1_Charlie Waller Theme</vt:lpstr>
      <vt:lpstr>PowerPoint Presentation</vt:lpstr>
      <vt:lpstr>Working together…</vt:lpstr>
      <vt:lpstr>Working together…</vt:lpstr>
      <vt:lpstr>The CoRAY Project with  the Charlie Waller Trust </vt:lpstr>
      <vt:lpstr>PowerPoint Presentation</vt:lpstr>
      <vt:lpstr>Learning outcomes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Supporting a friend</vt:lpstr>
      <vt:lpstr>PowerPoint Presentation</vt:lpstr>
      <vt:lpstr>PowerPoint Presentation</vt:lpstr>
      <vt:lpstr>Break</vt:lpstr>
      <vt:lpstr>What can help?</vt:lpstr>
      <vt:lpstr>PowerPoint Presentation</vt:lpstr>
      <vt:lpstr>Activity</vt:lpstr>
      <vt:lpstr>Activity</vt:lpstr>
      <vt:lpstr>PowerPoint Presentation</vt:lpstr>
      <vt:lpstr>Activity</vt:lpstr>
      <vt:lpstr>What to do if you are… </vt:lpstr>
      <vt:lpstr>PowerPoint Presentation</vt:lpstr>
      <vt:lpstr>Think about who you could talk to inside and outside of school.</vt:lpstr>
      <vt:lpstr>Speak out</vt:lpstr>
      <vt:lpstr>Supporting a friend</vt:lpstr>
      <vt:lpstr>PowerPoint Presentation</vt:lpstr>
      <vt:lpstr>Am I able to?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Emily Wyatt</cp:lastModifiedBy>
  <cp:revision>92</cp:revision>
  <dcterms:created xsi:type="dcterms:W3CDTF">2020-08-14T13:32:42Z</dcterms:created>
  <dcterms:modified xsi:type="dcterms:W3CDTF">2025-05-29T09:31:48Z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