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45"/>
  </p:notesMasterIdLst>
  <p:sldIdLst>
    <p:sldId id="263" r:id="rId5"/>
    <p:sldId id="1676" r:id="rId6"/>
    <p:sldId id="4518" r:id="rId7"/>
    <p:sldId id="4418" r:id="rId8"/>
    <p:sldId id="4462" r:id="rId9"/>
    <p:sldId id="4421" r:id="rId10"/>
    <p:sldId id="4463" r:id="rId11"/>
    <p:sldId id="4443" r:id="rId12"/>
    <p:sldId id="4449" r:id="rId13"/>
    <p:sldId id="4428" r:id="rId14"/>
    <p:sldId id="4497" r:id="rId15"/>
    <p:sldId id="4498" r:id="rId16"/>
    <p:sldId id="4499" r:id="rId17"/>
    <p:sldId id="4501" r:id="rId18"/>
    <p:sldId id="4502" r:id="rId19"/>
    <p:sldId id="4503" r:id="rId20"/>
    <p:sldId id="4467" r:id="rId21"/>
    <p:sldId id="4429" r:id="rId22"/>
    <p:sldId id="4474" r:id="rId23"/>
    <p:sldId id="4496" r:id="rId24"/>
    <p:sldId id="4468" r:id="rId25"/>
    <p:sldId id="4505" r:id="rId26"/>
    <p:sldId id="4506" r:id="rId27"/>
    <p:sldId id="4466" r:id="rId28"/>
    <p:sldId id="4507" r:id="rId29"/>
    <p:sldId id="4477" r:id="rId30"/>
    <p:sldId id="4508" r:id="rId31"/>
    <p:sldId id="4509" r:id="rId32"/>
    <p:sldId id="4519" r:id="rId33"/>
    <p:sldId id="4511" r:id="rId34"/>
    <p:sldId id="4520" r:id="rId35"/>
    <p:sldId id="4513" r:id="rId36"/>
    <p:sldId id="4514" r:id="rId37"/>
    <p:sldId id="4515" r:id="rId38"/>
    <p:sldId id="4516" r:id="rId39"/>
    <p:sldId id="4526" r:id="rId40"/>
    <p:sldId id="4525" r:id="rId41"/>
    <p:sldId id="4517" r:id="rId42"/>
    <p:sldId id="4522" r:id="rId43"/>
    <p:sldId id="4472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FBE7F-D13F-3AEA-BAD4-F6229168479A}" name="Gemma Fieldsend" initials="GF" userId="S::gemma.fieldsend@charliewaller.org::043243c8-70e3-45eb-8c25-0121049914d5" providerId="AD"/>
  <p188:author id="{9796DBC9-679B-D37B-014C-1B081BB135C6}" name="Gemma Darby" initials="GD" userId="bb2e85c27c9b490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84"/>
    <a:srgbClr val="F44B7E"/>
    <a:srgbClr val="79A3DC"/>
    <a:srgbClr val="C29FD8"/>
    <a:srgbClr val="769D91"/>
    <a:srgbClr val="EF811B"/>
    <a:srgbClr val="94C11F"/>
    <a:srgbClr val="0081C3"/>
    <a:srgbClr val="87E5FF"/>
    <a:srgbClr val="69B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BA937B-D3D4-4CA1-9D75-714AC44B0ACB}" v="8" dt="2023-03-08T10:20:49.3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18" autoAdjust="0"/>
    <p:restoredTop sz="83107" autoAdjust="0"/>
  </p:normalViewPr>
  <p:slideViewPr>
    <p:cSldViewPr snapToGrid="0">
      <p:cViewPr varScale="1">
        <p:scale>
          <a:sx n="91" d="100"/>
          <a:sy n="91" d="100"/>
        </p:scale>
        <p:origin x="1758" y="84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Martin" userId="696df28b-a01f-4941-848a-b087e6819034" providerId="ADAL" clId="{4ABA937B-D3D4-4CA1-9D75-714AC44B0ACB}"/>
    <pc:docChg chg="undo custSel mod modSld">
      <pc:chgData name="Amy Martin" userId="696df28b-a01f-4941-848a-b087e6819034" providerId="ADAL" clId="{4ABA937B-D3D4-4CA1-9D75-714AC44B0ACB}" dt="2023-05-15T13:54:47.359" v="45"/>
      <pc:docMkLst>
        <pc:docMk/>
      </pc:docMkLst>
      <pc:sldChg chg="addSp delSp modSp mod">
        <pc:chgData name="Amy Martin" userId="696df28b-a01f-4941-848a-b087e6819034" providerId="ADAL" clId="{4ABA937B-D3D4-4CA1-9D75-714AC44B0ACB}" dt="2023-03-08T10:20:49.355" v="42"/>
        <pc:sldMkLst>
          <pc:docMk/>
          <pc:sldMk cId="57727379" sldId="4443"/>
        </pc:sldMkLst>
        <pc:picChg chg="add mod">
          <ac:chgData name="Amy Martin" userId="696df28b-a01f-4941-848a-b087e6819034" providerId="ADAL" clId="{4ABA937B-D3D4-4CA1-9D75-714AC44B0ACB}" dt="2023-03-08T10:20:49.355" v="42"/>
          <ac:picMkLst>
            <pc:docMk/>
            <pc:sldMk cId="57727379" sldId="4443"/>
            <ac:picMk id="2" creationId="{CE549BC8-39D9-77AF-847E-1E0AA3466C76}"/>
          </ac:picMkLst>
        </pc:picChg>
        <pc:picChg chg="del">
          <ac:chgData name="Amy Martin" userId="696df28b-a01f-4941-848a-b087e6819034" providerId="ADAL" clId="{4ABA937B-D3D4-4CA1-9D75-714AC44B0ACB}" dt="2023-03-08T10:20:48.928" v="41" actId="478"/>
          <ac:picMkLst>
            <pc:docMk/>
            <pc:sldMk cId="57727379" sldId="4443"/>
            <ac:picMk id="3" creationId="{1344CAC2-3E03-8ED6-7280-FAD53EC40B93}"/>
          </ac:picMkLst>
        </pc:picChg>
      </pc:sldChg>
      <pc:sldChg chg="addSp delSp modSp mod delAnim delCm">
        <pc:chgData name="Amy Martin" userId="696df28b-a01f-4941-848a-b087e6819034" providerId="ADAL" clId="{4ABA937B-D3D4-4CA1-9D75-714AC44B0ACB}" dt="2023-03-08T13:40:33.109" v="43"/>
        <pc:sldMkLst>
          <pc:docMk/>
          <pc:sldMk cId="2586421501" sldId="4463"/>
        </pc:sldMkLst>
        <pc:picChg chg="add mod">
          <ac:chgData name="Amy Martin" userId="696df28b-a01f-4941-848a-b087e6819034" providerId="ADAL" clId="{4ABA937B-D3D4-4CA1-9D75-714AC44B0ACB}" dt="2023-03-08T10:20:24.487" v="40"/>
          <ac:picMkLst>
            <pc:docMk/>
            <pc:sldMk cId="2586421501" sldId="4463"/>
            <ac:picMk id="2" creationId="{922A5848-8125-F9E7-11A2-AD998815FDD9}"/>
          </ac:picMkLst>
        </pc:picChg>
        <pc:picChg chg="del">
          <ac:chgData name="Amy Martin" userId="696df28b-a01f-4941-848a-b087e6819034" providerId="ADAL" clId="{4ABA937B-D3D4-4CA1-9D75-714AC44B0ACB}" dt="2023-03-08T10:20:23.652" v="39" actId="478"/>
          <ac:picMkLst>
            <pc:docMk/>
            <pc:sldMk cId="2586421501" sldId="4463"/>
            <ac:picMk id="6" creationId="{65648A7C-8B10-5271-D882-582948E153B1}"/>
          </ac:picMkLst>
        </pc:picChg>
      </pc:sldChg>
      <pc:sldChg chg="addSp delSp modSp mod">
        <pc:chgData name="Amy Martin" userId="696df28b-a01f-4941-848a-b087e6819034" providerId="ADAL" clId="{4ABA937B-D3D4-4CA1-9D75-714AC44B0ACB}" dt="2023-02-20T10:44:05.216" v="5" actId="1076"/>
        <pc:sldMkLst>
          <pc:docMk/>
          <pc:sldMk cId="3330977940" sldId="4468"/>
        </pc:sldMkLst>
        <pc:picChg chg="del">
          <ac:chgData name="Amy Martin" userId="696df28b-a01f-4941-848a-b087e6819034" providerId="ADAL" clId="{4ABA937B-D3D4-4CA1-9D75-714AC44B0ACB}" dt="2023-02-20T10:43:49.963" v="0" actId="478"/>
          <ac:picMkLst>
            <pc:docMk/>
            <pc:sldMk cId="3330977940" sldId="4468"/>
            <ac:picMk id="3" creationId="{92388296-F336-3AFD-AEE4-DE838EB3FC00}"/>
          </ac:picMkLst>
        </pc:picChg>
        <pc:picChg chg="add mod">
          <ac:chgData name="Amy Martin" userId="696df28b-a01f-4941-848a-b087e6819034" providerId="ADAL" clId="{4ABA937B-D3D4-4CA1-9D75-714AC44B0ACB}" dt="2023-02-20T10:44:05.216" v="5" actId="1076"/>
          <ac:picMkLst>
            <pc:docMk/>
            <pc:sldMk cId="3330977940" sldId="4468"/>
            <ac:picMk id="4" creationId="{6D5261AE-3B3C-BF82-7823-211BC8D2A406}"/>
          </ac:picMkLst>
        </pc:picChg>
      </pc:sldChg>
      <pc:sldChg chg="addSp delSp mod delAnim">
        <pc:chgData name="Amy Martin" userId="696df28b-a01f-4941-848a-b087e6819034" providerId="ADAL" clId="{4ABA937B-D3D4-4CA1-9D75-714AC44B0ACB}" dt="2023-03-08T09:29:57.860" v="24" actId="478"/>
        <pc:sldMkLst>
          <pc:docMk/>
          <pc:sldMk cId="417231574" sldId="4496"/>
        </pc:sldMkLst>
        <pc:spChg chg="del">
          <ac:chgData name="Amy Martin" userId="696df28b-a01f-4941-848a-b087e6819034" providerId="ADAL" clId="{4ABA937B-D3D4-4CA1-9D75-714AC44B0ACB}" dt="2023-03-08T09:29:57.860" v="24" actId="478"/>
          <ac:spMkLst>
            <pc:docMk/>
            <pc:sldMk cId="417231574" sldId="4496"/>
            <ac:spMk id="3" creationId="{9E378FA0-ED8D-4D4A-5A2A-D1200962922E}"/>
          </ac:spMkLst>
        </pc:spChg>
        <pc:spChg chg="add del">
          <ac:chgData name="Amy Martin" userId="696df28b-a01f-4941-848a-b087e6819034" providerId="ADAL" clId="{4ABA937B-D3D4-4CA1-9D75-714AC44B0ACB}" dt="2023-03-08T09:29:55.652" v="23" actId="478"/>
          <ac:spMkLst>
            <pc:docMk/>
            <pc:sldMk cId="417231574" sldId="4496"/>
            <ac:spMk id="5" creationId="{51AB7DD2-9434-1F1A-FC01-B142BFAFD46E}"/>
          </ac:spMkLst>
        </pc:spChg>
      </pc:sldChg>
      <pc:sldChg chg="addSp modSp mod delCm">
        <pc:chgData name="Amy Martin" userId="696df28b-a01f-4941-848a-b087e6819034" providerId="ADAL" clId="{4ABA937B-D3D4-4CA1-9D75-714AC44B0ACB}" dt="2023-03-08T13:40:48.864" v="44"/>
        <pc:sldMkLst>
          <pc:docMk/>
          <pc:sldMk cId="3633363413" sldId="4508"/>
        </pc:sldMkLst>
        <pc:spChg chg="add mod">
          <ac:chgData name="Amy Martin" userId="696df28b-a01f-4941-848a-b087e6819034" providerId="ADAL" clId="{4ABA937B-D3D4-4CA1-9D75-714AC44B0ACB}" dt="2023-03-08T09:30:28.535" v="25"/>
          <ac:spMkLst>
            <pc:docMk/>
            <pc:sldMk cId="3633363413" sldId="4508"/>
            <ac:spMk id="2" creationId="{09904D90-DEC8-7717-5CF6-68C5BD0A1CD0}"/>
          </ac:spMkLst>
        </pc:spChg>
        <pc:spChg chg="add mod">
          <ac:chgData name="Amy Martin" userId="696df28b-a01f-4941-848a-b087e6819034" providerId="ADAL" clId="{4ABA937B-D3D4-4CA1-9D75-714AC44B0ACB}" dt="2023-03-08T09:30:28.535" v="25"/>
          <ac:spMkLst>
            <pc:docMk/>
            <pc:sldMk cId="3633363413" sldId="4508"/>
            <ac:spMk id="3" creationId="{3F1E4FD3-469E-D782-8D82-70816AAF149D}"/>
          </ac:spMkLst>
        </pc:spChg>
        <pc:spChg chg="mod">
          <ac:chgData name="Amy Martin" userId="696df28b-a01f-4941-848a-b087e6819034" providerId="ADAL" clId="{4ABA937B-D3D4-4CA1-9D75-714AC44B0ACB}" dt="2023-03-08T09:30:33.386" v="26" actId="14100"/>
          <ac:spMkLst>
            <pc:docMk/>
            <pc:sldMk cId="3633363413" sldId="4508"/>
            <ac:spMk id="8" creationId="{FD21F622-AF0D-9E55-2BEE-F3AF821AACD2}"/>
          </ac:spMkLst>
        </pc:spChg>
        <pc:spChg chg="mod">
          <ac:chgData name="Amy Martin" userId="696df28b-a01f-4941-848a-b087e6819034" providerId="ADAL" clId="{4ABA937B-D3D4-4CA1-9D75-714AC44B0ACB}" dt="2023-03-08T09:30:36.860" v="27" actId="14100"/>
          <ac:spMkLst>
            <pc:docMk/>
            <pc:sldMk cId="3633363413" sldId="4508"/>
            <ac:spMk id="9" creationId="{24D77A45-A1E2-0CA0-A170-28F148030A89}"/>
          </ac:spMkLst>
        </pc:spChg>
        <pc:picChg chg="add mod">
          <ac:chgData name="Amy Martin" userId="696df28b-a01f-4941-848a-b087e6819034" providerId="ADAL" clId="{4ABA937B-D3D4-4CA1-9D75-714AC44B0ACB}" dt="2023-03-08T09:35:39.871" v="37" actId="1076"/>
          <ac:picMkLst>
            <pc:docMk/>
            <pc:sldMk cId="3633363413" sldId="4508"/>
            <ac:picMk id="5" creationId="{64CEE410-8CE0-D69F-731C-E48785A1075E}"/>
          </ac:picMkLst>
        </pc:picChg>
        <pc:picChg chg="add mod">
          <ac:chgData name="Amy Martin" userId="696df28b-a01f-4941-848a-b087e6819034" providerId="ADAL" clId="{4ABA937B-D3D4-4CA1-9D75-714AC44B0ACB}" dt="2023-03-08T09:34:34.111" v="32" actId="1076"/>
          <ac:picMkLst>
            <pc:docMk/>
            <pc:sldMk cId="3633363413" sldId="4508"/>
            <ac:picMk id="7" creationId="{E27E271D-FA20-9A17-D7BE-6F50CEFBD803}"/>
          </ac:picMkLst>
        </pc:picChg>
      </pc:sldChg>
      <pc:sldChg chg="delSp mod delAnim">
        <pc:chgData name="Amy Martin" userId="696df28b-a01f-4941-848a-b087e6819034" providerId="ADAL" clId="{4ABA937B-D3D4-4CA1-9D75-714AC44B0ACB}" dt="2023-02-20T10:45:19.592" v="21" actId="478"/>
        <pc:sldMkLst>
          <pc:docMk/>
          <pc:sldMk cId="4200658785" sldId="4515"/>
        </pc:sldMkLst>
        <pc:spChg chg="del">
          <ac:chgData name="Amy Martin" userId="696df28b-a01f-4941-848a-b087e6819034" providerId="ADAL" clId="{4ABA937B-D3D4-4CA1-9D75-714AC44B0ACB}" dt="2023-02-20T10:45:19.592" v="21" actId="478"/>
          <ac:spMkLst>
            <pc:docMk/>
            <pc:sldMk cId="4200658785" sldId="4515"/>
            <ac:spMk id="3" creationId="{1D81A34E-49C1-F538-2E3F-E65B93D1D2A4}"/>
          </ac:spMkLst>
        </pc:spChg>
      </pc:sldChg>
      <pc:sldChg chg="addSp delSp modSp mod">
        <pc:chgData name="Amy Martin" userId="696df28b-a01f-4941-848a-b087e6819034" providerId="ADAL" clId="{4ABA937B-D3D4-4CA1-9D75-714AC44B0ACB}" dt="2023-02-20T10:44:50.262" v="14" actId="14100"/>
        <pc:sldMkLst>
          <pc:docMk/>
          <pc:sldMk cId="866352261" sldId="4519"/>
        </pc:sldMkLst>
        <pc:picChg chg="add del">
          <ac:chgData name="Amy Martin" userId="696df28b-a01f-4941-848a-b087e6819034" providerId="ADAL" clId="{4ABA937B-D3D4-4CA1-9D75-714AC44B0ACB}" dt="2023-02-20T10:44:38.283" v="8" actId="478"/>
          <ac:picMkLst>
            <pc:docMk/>
            <pc:sldMk cId="866352261" sldId="4519"/>
            <ac:picMk id="6" creationId="{DDC82DEE-81BA-68F7-FF68-295917B798CB}"/>
          </ac:picMkLst>
        </pc:picChg>
        <pc:picChg chg="add mod">
          <ac:chgData name="Amy Martin" userId="696df28b-a01f-4941-848a-b087e6819034" providerId="ADAL" clId="{4ABA937B-D3D4-4CA1-9D75-714AC44B0ACB}" dt="2023-02-20T10:44:50.262" v="14" actId="14100"/>
          <ac:picMkLst>
            <pc:docMk/>
            <pc:sldMk cId="866352261" sldId="4519"/>
            <ac:picMk id="9" creationId="{8C674F5D-635C-252E-13AA-66E7365E6DF0}"/>
          </ac:picMkLst>
        </pc:picChg>
      </pc:sldChg>
      <pc:sldChg chg="addSp delSp modSp mod">
        <pc:chgData name="Amy Martin" userId="696df28b-a01f-4941-848a-b087e6819034" providerId="ADAL" clId="{4ABA937B-D3D4-4CA1-9D75-714AC44B0ACB}" dt="2023-02-20T10:45:07.816" v="20" actId="1076"/>
        <pc:sldMkLst>
          <pc:docMk/>
          <pc:sldMk cId="904835719" sldId="4520"/>
        </pc:sldMkLst>
        <pc:picChg chg="del">
          <ac:chgData name="Amy Martin" userId="696df28b-a01f-4941-848a-b087e6819034" providerId="ADAL" clId="{4ABA937B-D3D4-4CA1-9D75-714AC44B0ACB}" dt="2023-02-20T10:44:56.367" v="15" actId="478"/>
          <ac:picMkLst>
            <pc:docMk/>
            <pc:sldMk cId="904835719" sldId="4520"/>
            <ac:picMk id="9" creationId="{06513793-C595-799A-EF7E-D7A13557F7CC}"/>
          </ac:picMkLst>
        </pc:picChg>
        <pc:picChg chg="add mod">
          <ac:chgData name="Amy Martin" userId="696df28b-a01f-4941-848a-b087e6819034" providerId="ADAL" clId="{4ABA937B-D3D4-4CA1-9D75-714AC44B0ACB}" dt="2023-02-20T10:45:07.816" v="20" actId="1076"/>
          <ac:picMkLst>
            <pc:docMk/>
            <pc:sldMk cId="904835719" sldId="4520"/>
            <ac:picMk id="10" creationId="{6C0C5992-269B-83FC-50FD-63D7D18C4BC3}"/>
          </ac:picMkLst>
        </pc:picChg>
      </pc:sldChg>
      <pc:sldChg chg="modSp">
        <pc:chgData name="Amy Martin" userId="696df28b-a01f-4941-848a-b087e6819034" providerId="ADAL" clId="{4ABA937B-D3D4-4CA1-9D75-714AC44B0ACB}" dt="2023-03-08T09:37:55.059" v="38" actId="404"/>
        <pc:sldMkLst>
          <pc:docMk/>
          <pc:sldMk cId="4162917521" sldId="4525"/>
        </pc:sldMkLst>
        <pc:spChg chg="mod">
          <ac:chgData name="Amy Martin" userId="696df28b-a01f-4941-848a-b087e6819034" providerId="ADAL" clId="{4ABA937B-D3D4-4CA1-9D75-714AC44B0ACB}" dt="2023-03-08T09:37:55.059" v="38" actId="404"/>
          <ac:spMkLst>
            <pc:docMk/>
            <pc:sldMk cId="4162917521" sldId="4525"/>
            <ac:spMk id="3" creationId="{BE34B69A-4404-4846-8765-84F5397E0F96}"/>
          </ac:spMkLst>
        </pc:spChg>
      </pc:sldChg>
    </pc:docChg>
  </pc:docChgLst>
  <pc:docChgLst>
    <pc:chgData name="Alice Palmer" userId="S::alice.palmer@charliewaller.org::88bf8b12-baeb-47a7-b11d-56665470e9d1" providerId="AD" clId="Web-{2DCD26AE-1E0B-72A2-75D9-1F48290C14F4}"/>
    <pc:docChg chg="modSld">
      <pc:chgData name="Alice Palmer" userId="S::alice.palmer@charliewaller.org::88bf8b12-baeb-47a7-b11d-56665470e9d1" providerId="AD" clId="Web-{2DCD26AE-1E0B-72A2-75D9-1F48290C14F4}" dt="2023-03-23T18:04:52.446" v="38" actId="20577"/>
      <pc:docMkLst>
        <pc:docMk/>
      </pc:docMkLst>
      <pc:sldChg chg="modSp">
        <pc:chgData name="Alice Palmer" userId="S::alice.palmer@charliewaller.org::88bf8b12-baeb-47a7-b11d-56665470e9d1" providerId="AD" clId="Web-{2DCD26AE-1E0B-72A2-75D9-1F48290C14F4}" dt="2023-03-23T17:54:09.938" v="24" actId="14100"/>
        <pc:sldMkLst>
          <pc:docMk/>
          <pc:sldMk cId="597414485" sldId="4421"/>
        </pc:sldMkLst>
        <pc:spChg chg="mod">
          <ac:chgData name="Alice Palmer" userId="S::alice.palmer@charliewaller.org::88bf8b12-baeb-47a7-b11d-56665470e9d1" providerId="AD" clId="Web-{2DCD26AE-1E0B-72A2-75D9-1F48290C14F4}" dt="2023-03-23T17:54:04.875" v="22" actId="14100"/>
          <ac:spMkLst>
            <pc:docMk/>
            <pc:sldMk cId="597414485" sldId="4421"/>
            <ac:spMk id="7" creationId="{65650769-8CB7-124F-68D1-CF96CCA0AC6A}"/>
          </ac:spMkLst>
        </pc:spChg>
        <pc:picChg chg="mod">
          <ac:chgData name="Alice Palmer" userId="S::alice.palmer@charliewaller.org::88bf8b12-baeb-47a7-b11d-56665470e9d1" providerId="AD" clId="Web-{2DCD26AE-1E0B-72A2-75D9-1F48290C14F4}" dt="2023-03-23T17:54:09.938" v="24" actId="14100"/>
          <ac:picMkLst>
            <pc:docMk/>
            <pc:sldMk cId="597414485" sldId="4421"/>
            <ac:picMk id="6" creationId="{7F1E5564-E165-19C5-2C5F-AFF9656F2AE4}"/>
          </ac:picMkLst>
        </pc:picChg>
      </pc:sldChg>
      <pc:sldChg chg="modSp">
        <pc:chgData name="Alice Palmer" userId="S::alice.palmer@charliewaller.org::88bf8b12-baeb-47a7-b11d-56665470e9d1" providerId="AD" clId="Web-{2DCD26AE-1E0B-72A2-75D9-1F48290C14F4}" dt="2023-03-23T17:44:55.672" v="1" actId="20577"/>
        <pc:sldMkLst>
          <pc:docMk/>
          <pc:sldMk cId="1437763949" sldId="4462"/>
        </pc:sldMkLst>
        <pc:spChg chg="mod">
          <ac:chgData name="Alice Palmer" userId="S::alice.palmer@charliewaller.org::88bf8b12-baeb-47a7-b11d-56665470e9d1" providerId="AD" clId="Web-{2DCD26AE-1E0B-72A2-75D9-1F48290C14F4}" dt="2023-03-23T17:44:55.672" v="1" actId="20577"/>
          <ac:spMkLst>
            <pc:docMk/>
            <pc:sldMk cId="1437763949" sldId="4462"/>
            <ac:spMk id="15" creationId="{978C26C6-E6F2-9A5C-CC01-21ED673FF1D1}"/>
          </ac:spMkLst>
        </pc:spChg>
      </pc:sldChg>
      <pc:sldChg chg="modSp">
        <pc:chgData name="Alice Palmer" userId="S::alice.palmer@charliewaller.org::88bf8b12-baeb-47a7-b11d-56665470e9d1" providerId="AD" clId="Web-{2DCD26AE-1E0B-72A2-75D9-1F48290C14F4}" dt="2023-03-23T18:03:51.069" v="26" actId="20577"/>
        <pc:sldMkLst>
          <pc:docMk/>
          <pc:sldMk cId="2674034685" sldId="4466"/>
        </pc:sldMkLst>
        <pc:spChg chg="mod">
          <ac:chgData name="Alice Palmer" userId="S::alice.palmer@charliewaller.org::88bf8b12-baeb-47a7-b11d-56665470e9d1" providerId="AD" clId="Web-{2DCD26AE-1E0B-72A2-75D9-1F48290C14F4}" dt="2023-03-23T18:03:51.069" v="26" actId="20577"/>
          <ac:spMkLst>
            <pc:docMk/>
            <pc:sldMk cId="2674034685" sldId="4466"/>
            <ac:spMk id="7" creationId="{B4555EA1-43FA-6F5B-9C70-1B9FF4853813}"/>
          </ac:spMkLst>
        </pc:spChg>
      </pc:sldChg>
      <pc:sldChg chg="modSp">
        <pc:chgData name="Alice Palmer" userId="S::alice.palmer@charliewaller.org::88bf8b12-baeb-47a7-b11d-56665470e9d1" providerId="AD" clId="Web-{2DCD26AE-1E0B-72A2-75D9-1F48290C14F4}" dt="2023-03-23T18:04:52.446" v="38" actId="20577"/>
        <pc:sldMkLst>
          <pc:docMk/>
          <pc:sldMk cId="1047632098" sldId="4507"/>
        </pc:sldMkLst>
        <pc:spChg chg="mod">
          <ac:chgData name="Alice Palmer" userId="S::alice.palmer@charliewaller.org::88bf8b12-baeb-47a7-b11d-56665470e9d1" providerId="AD" clId="Web-{2DCD26AE-1E0B-72A2-75D9-1F48290C14F4}" dt="2023-03-23T18:04:52.446" v="38" actId="20577"/>
          <ac:spMkLst>
            <pc:docMk/>
            <pc:sldMk cId="1047632098" sldId="4507"/>
            <ac:spMk id="8" creationId="{72EA5594-B375-85CC-09D8-63D473261DFD}"/>
          </ac:spMkLst>
        </pc:spChg>
      </pc:sldChg>
    </pc:docChg>
  </pc:docChgLst>
  <pc:docChgLst>
    <pc:chgData name="Alice Palmer" userId="S::alice.palmer@charliewaller.org::88bf8b12-baeb-47a7-b11d-56665470e9d1" providerId="AD" clId="Web-{59633647-44B0-9315-BCAF-CC3597C47B4E}"/>
    <pc:docChg chg="modSld">
      <pc:chgData name="Alice Palmer" userId="S::alice.palmer@charliewaller.org::88bf8b12-baeb-47a7-b11d-56665470e9d1" providerId="AD" clId="Web-{59633647-44B0-9315-BCAF-CC3597C47B4E}" dt="2023-03-02T12:06:49.464" v="1" actId="1076"/>
      <pc:docMkLst>
        <pc:docMk/>
      </pc:docMkLst>
      <pc:sldChg chg="modSp">
        <pc:chgData name="Alice Palmer" userId="S::alice.palmer@charliewaller.org::88bf8b12-baeb-47a7-b11d-56665470e9d1" providerId="AD" clId="Web-{59633647-44B0-9315-BCAF-CC3597C47B4E}" dt="2023-03-02T12:06:49.464" v="1" actId="1076"/>
        <pc:sldMkLst>
          <pc:docMk/>
          <pc:sldMk cId="57727379" sldId="4443"/>
        </pc:sldMkLst>
        <pc:picChg chg="mod">
          <ac:chgData name="Alice Palmer" userId="S::alice.palmer@charliewaller.org::88bf8b12-baeb-47a7-b11d-56665470e9d1" providerId="AD" clId="Web-{59633647-44B0-9315-BCAF-CC3597C47B4E}" dt="2023-03-02T12:06:49.464" v="1" actId="1076"/>
          <ac:picMkLst>
            <pc:docMk/>
            <pc:sldMk cId="57727379" sldId="4443"/>
            <ac:picMk id="3" creationId="{1344CAC2-3E03-8ED6-7280-FAD53EC40B9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5/15/2023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wp-content/uploads/2022/02/Infographics-CoRAY_TextMessage_Boredom-1.pdf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05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7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27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71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68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37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094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805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238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614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163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683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42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62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87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768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252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081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028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008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892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Make it clear here that small steps of action are equally important- it does not always have to be big and meaningful.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361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images are hyperlinked so you can explore the website/ show it to students:</a:t>
            </a:r>
          </a:p>
          <a:p>
            <a:endParaRPr lang="en-US" dirty="0"/>
          </a:p>
          <a:p>
            <a:r>
              <a:rPr lang="en-US" dirty="0"/>
              <a:t>https://emergingminds.org.uk/co-ray-young-people-evidence-informed-briefings/</a:t>
            </a:r>
          </a:p>
          <a:p>
            <a:r>
              <a:rPr lang="en-US" dirty="0"/>
              <a:t>https://charliewaller.org/resources/asking-for-help-young-person/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Make it clear here that this can be small steps, not big, meaningful ones always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1296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390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9012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Highlight the importance of speaking out about a worry- the two sites are hyperlinked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947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image is hyperlinked so you can explore the website/ show it to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students copies of the text message resource to look at and discuss: </a:t>
            </a:r>
            <a:r>
              <a:rPr lang="en-GB" sz="1200" b="1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https://emergingminds.org.uk/wp-content/uploads/2022/02/Infographics-CoRAY_TextMessage_Boredom-1.pdf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22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52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23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897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4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95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52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24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8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63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19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12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57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6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683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96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34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380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49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8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01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70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31DBF2-E778-D349-8D0C-A895AB5AB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4D152FF-FF2B-244A-B63C-688B3E62070C}"/>
              </a:ext>
            </a:extLst>
          </p:cNvPr>
          <p:cNvSpPr txBox="1">
            <a:spLocks/>
          </p:cNvSpPr>
          <p:nvPr userDrawn="1"/>
        </p:nvSpPr>
        <p:spPr>
          <a:xfrm>
            <a:off x="6244997" y="6237285"/>
            <a:ext cx="2438401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b="1" i="0" kern="1200" baseline="0">
                <a:solidFill>
                  <a:srgbClr val="EF811B"/>
                </a:solidFill>
                <a:latin typeface="Brown-RegularItalic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b="0" i="0" kern="1200" baseline="0">
                <a:solidFill>
                  <a:schemeClr val="bg1"/>
                </a:solidFill>
                <a:effectLst/>
                <a:latin typeface="Roboto Slab Light" pitchFamily="2" charset="0"/>
                <a:ea typeface="Roboto Slab Light" pitchFamily="2" charset="0"/>
                <a:cs typeface="+mn-cs"/>
              </a:rPr>
              <a:t>Registered charity number 1109984</a:t>
            </a:r>
          </a:p>
        </p:txBody>
      </p:sp>
    </p:spTree>
    <p:extLst>
      <p:ext uri="{BB962C8B-B14F-4D97-AF65-F5344CB8AC3E}">
        <p14:creationId xmlns:p14="http://schemas.microsoft.com/office/powerpoint/2010/main" val="2858933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963A61-F056-0B49-8378-503986F083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9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EAFB47-539C-6B46-81A0-0C477A72A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6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A69D7D-3B91-E549-8AF4-0DB964544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7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D79B1D-A52D-4045-9EAD-F055EB5BA4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79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6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0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49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2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17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701" r:id="rId8"/>
    <p:sldLayoutId id="2147483697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698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699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680" r:id="rId27"/>
    <p:sldLayoutId id="2147483661" r:id="rId28"/>
    <p:sldLayoutId id="2147483681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sv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Relationship Id="rId14" Type="http://schemas.openxmlformats.org/officeDocument/2006/relationships/image" Target="../media/image54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wp-content/uploads/2022/02/Infographics-CoRAY_TextMessage_Boredom-1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3548746"/>
            <a:ext cx="4773051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Feeling bored flat and unmotivated</a:t>
            </a:r>
            <a:endParaRPr lang="en-US" sz="3200" dirty="0">
              <a:latin typeface="Brown" pitchFamily="2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6649292-1F6B-2797-70C7-C1254D2B3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914" y="4375551"/>
            <a:ext cx="5040313" cy="1822040"/>
          </a:xfrm>
        </p:spPr>
        <p:txBody>
          <a:bodyPr/>
          <a:lstStyle/>
          <a:p>
            <a:r>
              <a:rPr lang="en-GB" sz="2000" b="1" dirty="0">
                <a:solidFill>
                  <a:srgbClr val="005E84"/>
                </a:solidFill>
                <a:latin typeface="Brown" pitchFamily="2" charset="0"/>
              </a:rPr>
              <a:t>Key Stage 4</a:t>
            </a:r>
            <a:endParaRPr lang="en-US" sz="2000" b="1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005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34443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Values are always based on earning rewards.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A79E0D-E940-E67A-7900-8DA4F85FC347}"/>
              </a:ext>
            </a:extLst>
          </p:cNvPr>
          <p:cNvSpPr/>
          <p:nvPr/>
        </p:nvSpPr>
        <p:spPr>
          <a:xfrm>
            <a:off x="1264678" y="4191644"/>
            <a:ext cx="5040311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800" b="1" dirty="0">
                <a:solidFill>
                  <a:srgbClr val="79A3DC"/>
                </a:solidFill>
                <a:latin typeface="Roboto Slab"/>
              </a:rPr>
              <a:t>True or false?</a:t>
            </a:r>
            <a:endParaRPr lang="en-GB" sz="36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F9401D-2891-A3AB-BB69-8D737EE23A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146" y="1689099"/>
            <a:ext cx="2718567" cy="45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4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34443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Values can be based on avoiding punishment.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614FF2-3464-E64C-1D5B-E8CCC8741B61}"/>
              </a:ext>
            </a:extLst>
          </p:cNvPr>
          <p:cNvSpPr/>
          <p:nvPr/>
        </p:nvSpPr>
        <p:spPr>
          <a:xfrm>
            <a:off x="1264678" y="4191644"/>
            <a:ext cx="5040311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800" b="1" dirty="0">
                <a:solidFill>
                  <a:srgbClr val="79A3DC"/>
                </a:solidFill>
                <a:latin typeface="Roboto Slab"/>
              </a:rPr>
              <a:t>True or false?</a:t>
            </a:r>
            <a:endParaRPr lang="en-GB" sz="36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1536815-62F4-0597-8347-693626CFC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146" y="1689099"/>
            <a:ext cx="2718567" cy="45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3" y="1334443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Our values are the same as a goal.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766042-779B-05D6-896B-E255A9DC9EF1}"/>
              </a:ext>
            </a:extLst>
          </p:cNvPr>
          <p:cNvSpPr/>
          <p:nvPr/>
        </p:nvSpPr>
        <p:spPr>
          <a:xfrm>
            <a:off x="1264678" y="4191644"/>
            <a:ext cx="5040311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800" b="1" dirty="0">
                <a:solidFill>
                  <a:srgbClr val="79A3DC"/>
                </a:solidFill>
                <a:latin typeface="Roboto Slab"/>
              </a:rPr>
              <a:t>True or false?</a:t>
            </a:r>
            <a:endParaRPr lang="en-GB" sz="36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762C6C3-84BA-C1B2-E4F5-8365E7309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146" y="1689099"/>
            <a:ext cx="2718567" cy="45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1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34443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Values can be based on what we want out of life.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ADD5FC-F3EC-BBF8-2978-DB3A482ACBB4}"/>
              </a:ext>
            </a:extLst>
          </p:cNvPr>
          <p:cNvSpPr/>
          <p:nvPr/>
        </p:nvSpPr>
        <p:spPr>
          <a:xfrm>
            <a:off x="1264678" y="4191644"/>
            <a:ext cx="5040311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800" b="1" dirty="0">
                <a:solidFill>
                  <a:srgbClr val="79A3DC"/>
                </a:solidFill>
                <a:latin typeface="Roboto Slab"/>
              </a:rPr>
              <a:t>True or false?</a:t>
            </a:r>
            <a:endParaRPr lang="en-GB" sz="36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1C29BC0-4F63-C552-CD05-88EF89E93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146" y="1689099"/>
            <a:ext cx="2718567" cy="45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49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678" y="1334443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Our values are based on things we feel are important to us.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3FE60F-857D-BC8F-2D61-1F7D15B3D823}"/>
              </a:ext>
            </a:extLst>
          </p:cNvPr>
          <p:cNvSpPr/>
          <p:nvPr/>
        </p:nvSpPr>
        <p:spPr>
          <a:xfrm>
            <a:off x="1264678" y="4191644"/>
            <a:ext cx="5040311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800" b="1" dirty="0">
                <a:solidFill>
                  <a:srgbClr val="79A3DC"/>
                </a:solidFill>
                <a:latin typeface="Roboto Slab"/>
              </a:rPr>
              <a:t>True or false?</a:t>
            </a:r>
            <a:endParaRPr lang="en-GB" sz="36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05E4654-C27E-B308-6526-06086D00E9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146" y="1689099"/>
            <a:ext cx="2718567" cy="45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7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34443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Values can help guide our direction in life.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5F3863-DD44-78E9-68AC-E876F7ECFB72}"/>
              </a:ext>
            </a:extLst>
          </p:cNvPr>
          <p:cNvSpPr/>
          <p:nvPr/>
        </p:nvSpPr>
        <p:spPr>
          <a:xfrm>
            <a:off x="1264678" y="4191644"/>
            <a:ext cx="5040311" cy="5232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800" b="1" dirty="0">
                <a:solidFill>
                  <a:srgbClr val="79A3DC"/>
                </a:solidFill>
                <a:latin typeface="Roboto Slab"/>
              </a:rPr>
              <a:t>True or false?</a:t>
            </a:r>
            <a:endParaRPr lang="en-GB" sz="3600" b="1" dirty="0">
              <a:solidFill>
                <a:srgbClr val="79A3DC"/>
              </a:solidFill>
              <a:latin typeface="Roboto Slab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F8972CC-D75A-7679-1E22-EC0EA73B6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146" y="1689099"/>
            <a:ext cx="2718567" cy="451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3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23975"/>
            <a:ext cx="5040313" cy="2663825"/>
          </a:xfrm>
        </p:spPr>
        <p:txBody>
          <a:bodyPr/>
          <a:lstStyle/>
          <a:p>
            <a:r>
              <a:rPr lang="en-GB" dirty="0"/>
              <a:t>Intrinsic versus extrinsic</a:t>
            </a:r>
          </a:p>
        </p:txBody>
      </p:sp>
    </p:spTree>
    <p:extLst>
      <p:ext uri="{BB962C8B-B14F-4D97-AF65-F5344CB8AC3E}">
        <p14:creationId xmlns:p14="http://schemas.microsoft.com/office/powerpoint/2010/main" val="257913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4C5CE02-2649-6E42-988B-D0F54F90C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4876801" cy="3816351"/>
          </a:xfrm>
        </p:spPr>
        <p:txBody>
          <a:bodyPr>
            <a:normAutofit/>
          </a:bodyPr>
          <a:lstStyle/>
          <a:p>
            <a:r>
              <a:rPr lang="en-US" sz="3600" dirty="0"/>
              <a:t>Intrinsic versus extrinsic values.</a:t>
            </a:r>
          </a:p>
          <a:p>
            <a:endParaRPr lang="en-US" sz="3600" dirty="0"/>
          </a:p>
          <a:p>
            <a:r>
              <a:rPr lang="en-US" sz="3600" b="1" dirty="0"/>
              <a:t>How do they differ?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0F846F3-0BDE-0686-1402-71B1D9786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82679" y="1845735"/>
            <a:ext cx="4890976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45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CBEFCBB-78BB-5049-ADD8-0F05C26D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they differ?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A3A1D0-1F75-2444-AD11-4A2D496A2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5526088" cy="3816351"/>
          </a:xfrm>
        </p:spPr>
        <p:txBody>
          <a:bodyPr>
            <a:normAutofit/>
          </a:bodyPr>
          <a:lstStyle/>
          <a:p>
            <a:r>
              <a:rPr lang="en-GB" sz="2400" i="1" dirty="0"/>
              <a:t>"</a:t>
            </a:r>
            <a:r>
              <a:rPr lang="en-GB" sz="2400" b="1" i="1" dirty="0"/>
              <a:t>Intrinsic motivation </a:t>
            </a:r>
            <a:r>
              <a:rPr lang="en-GB" sz="2400" i="1" dirty="0"/>
              <a:t>involves doing something because it's personally rewarding to you. </a:t>
            </a:r>
          </a:p>
          <a:p>
            <a:endParaRPr lang="en-GB" sz="2400" i="1" dirty="0"/>
          </a:p>
          <a:p>
            <a:r>
              <a:rPr lang="en-GB" sz="2400" b="1" i="1" dirty="0"/>
              <a:t>Extrinsic motivation </a:t>
            </a:r>
            <a:r>
              <a:rPr lang="en-GB" sz="2400" i="1" dirty="0"/>
              <a:t>involves doing something because you want to earn a reward or avoid punishment."</a:t>
            </a:r>
            <a:endParaRPr lang="en-GB" sz="2400" dirty="0">
              <a:latin typeface="Roboto Slab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A9FC49-018E-3758-F060-13A06FBF5F1E}"/>
              </a:ext>
            </a:extLst>
          </p:cNvPr>
          <p:cNvSpPr txBox="1"/>
          <p:nvPr/>
        </p:nvSpPr>
        <p:spPr>
          <a:xfrm>
            <a:off x="603530" y="5933044"/>
            <a:ext cx="195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C29FD8"/>
                </a:solidFill>
                <a:latin typeface="Roboto Slab Light" pitchFamily="2" charset="0"/>
                <a:ea typeface="Roboto Slab Light" pitchFamily="2" charset="0"/>
              </a:rPr>
              <a:t>(</a:t>
            </a:r>
            <a:r>
              <a:rPr lang="en-GB" b="1" dirty="0" err="1">
                <a:solidFill>
                  <a:srgbClr val="C29FD8"/>
                </a:solidFill>
                <a:latin typeface="Roboto Slab Light" pitchFamily="2" charset="0"/>
                <a:ea typeface="Roboto Slab Light" pitchFamily="2" charset="0"/>
              </a:rPr>
              <a:t>CoRAY</a:t>
            </a:r>
            <a:r>
              <a:rPr lang="en-GB" b="1" dirty="0">
                <a:solidFill>
                  <a:srgbClr val="C29FD8"/>
                </a:solidFill>
                <a:latin typeface="Roboto Slab Light" pitchFamily="2" charset="0"/>
                <a:ea typeface="Roboto Slab Light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699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3" y="1666875"/>
            <a:ext cx="4662488" cy="2663825"/>
          </a:xfrm>
        </p:spPr>
        <p:txBody>
          <a:bodyPr/>
          <a:lstStyle/>
          <a:p>
            <a:r>
              <a:rPr lang="en-GB" dirty="0">
                <a:solidFill>
                  <a:srgbClr val="79A3DC"/>
                </a:solidFill>
              </a:rPr>
              <a:t>Activity</a:t>
            </a:r>
            <a:br>
              <a:rPr lang="en-GB" dirty="0">
                <a:solidFill>
                  <a:srgbClr val="79A3DC"/>
                </a:solidFill>
              </a:rPr>
            </a:br>
            <a:br>
              <a:rPr lang="en-GB" dirty="0"/>
            </a:br>
            <a:r>
              <a:rPr lang="en-GB" sz="3200" dirty="0"/>
              <a:t>Sort between intrinsic and extrinsic values activity in pairs</a:t>
            </a:r>
          </a:p>
        </p:txBody>
      </p:sp>
    </p:spTree>
    <p:extLst>
      <p:ext uri="{BB962C8B-B14F-4D97-AF65-F5344CB8AC3E}">
        <p14:creationId xmlns:p14="http://schemas.microsoft.com/office/powerpoint/2010/main" val="333310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765176"/>
            <a:ext cx="5040313" cy="1655762"/>
          </a:xfrm>
        </p:spPr>
        <p:txBody>
          <a:bodyPr anchor="t" anchorCtr="0"/>
          <a:lstStyle/>
          <a:p>
            <a:r>
              <a:rPr lang="en-GB" sz="3500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20938"/>
            <a:ext cx="6877050" cy="3979862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Respect one another’s opinions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Listen to each other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Hands up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Right to pass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No question is a ‘silly’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Do not use examples which use any personally identifiable information </a:t>
            </a:r>
          </a:p>
          <a:p>
            <a:endParaRPr lang="en-GB" sz="2000" b="1" dirty="0">
              <a:solidFill>
                <a:srgbClr val="005E84"/>
              </a:solidFill>
            </a:endParaRPr>
          </a:p>
          <a:p>
            <a:endParaRPr lang="en-GB" sz="2000" b="1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8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9239CF-2D13-7AB7-4069-F93D57F96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057" y="1455768"/>
            <a:ext cx="2239567" cy="691902"/>
          </a:xfrm>
        </p:spPr>
        <p:txBody>
          <a:bodyPr>
            <a:normAutofit/>
          </a:bodyPr>
          <a:lstStyle/>
          <a:p>
            <a:r>
              <a:rPr lang="en-GB" sz="1800" dirty="0">
                <a:solidFill>
                  <a:srgbClr val="005E84"/>
                </a:solidFill>
                <a:latin typeface="Roboto Slab"/>
              </a:rPr>
              <a:t>Helping others to enhance their lives </a:t>
            </a:r>
          </a:p>
          <a:p>
            <a:endParaRPr lang="en-GB" sz="18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AD64D9A-36C0-1E5C-C9A9-CE0A6C4EF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00931" y="2724865"/>
            <a:ext cx="1101632" cy="142364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33339A7-FEB6-22EB-1B8A-73436282C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54845" y="3397546"/>
            <a:ext cx="1101632" cy="142364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A1626B6-643D-F328-7F48-F2632C501EB0}"/>
              </a:ext>
            </a:extLst>
          </p:cNvPr>
          <p:cNvSpPr/>
          <p:nvPr/>
        </p:nvSpPr>
        <p:spPr>
          <a:xfrm>
            <a:off x="5064994" y="3643085"/>
            <a:ext cx="233948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Liking yourself for who you are 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2A0E45-BD05-05AA-5EA9-290F4D850DA5}"/>
              </a:ext>
            </a:extLst>
          </p:cNvPr>
          <p:cNvSpPr/>
          <p:nvPr/>
        </p:nvSpPr>
        <p:spPr>
          <a:xfrm>
            <a:off x="5191647" y="4619411"/>
            <a:ext cx="2167693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Having lots of money 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9CCFFF-59D1-E5AD-BAF7-FC5A528DE53E}"/>
              </a:ext>
            </a:extLst>
          </p:cNvPr>
          <p:cNvSpPr/>
          <p:nvPr/>
        </p:nvSpPr>
        <p:spPr>
          <a:xfrm>
            <a:off x="4841152" y="2199253"/>
            <a:ext cx="2901278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Lots of people knowing who you are/being popular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D4413A-F482-C3E6-B278-9C49CD5BCD07}"/>
              </a:ext>
            </a:extLst>
          </p:cNvPr>
          <p:cNvSpPr/>
          <p:nvPr/>
        </p:nvSpPr>
        <p:spPr>
          <a:xfrm>
            <a:off x="619588" y="3210366"/>
            <a:ext cx="207958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Having a healthy body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51B59C-46B6-9100-573A-A061EAA0761D}"/>
              </a:ext>
            </a:extLst>
          </p:cNvPr>
          <p:cNvSpPr/>
          <p:nvPr/>
        </p:nvSpPr>
        <p:spPr>
          <a:xfrm>
            <a:off x="600629" y="5037994"/>
            <a:ext cx="2167692" cy="13234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Basing your self-esteem on how others regard you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F0E6A7-B4A5-0D90-BBB5-31DFCFBDDC45}"/>
              </a:ext>
            </a:extLst>
          </p:cNvPr>
          <p:cNvSpPr/>
          <p:nvPr/>
        </p:nvSpPr>
        <p:spPr>
          <a:xfrm>
            <a:off x="2398686" y="5661411"/>
            <a:ext cx="2850745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Having fun and enjoying life 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CB6022-8F61-4175-9270-7EA79A544009}"/>
              </a:ext>
            </a:extLst>
          </p:cNvPr>
          <p:cNvSpPr/>
          <p:nvPr/>
        </p:nvSpPr>
        <p:spPr>
          <a:xfrm>
            <a:off x="1309288" y="1421098"/>
            <a:ext cx="1804339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Having lots of energy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DE54FA-1D4E-B425-B6D5-A479153A82AB}"/>
              </a:ext>
            </a:extLst>
          </p:cNvPr>
          <p:cNvSpPr/>
          <p:nvPr/>
        </p:nvSpPr>
        <p:spPr>
          <a:xfrm>
            <a:off x="4914796" y="5655815"/>
            <a:ext cx="228165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People seeing you as attractive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2B72B8-1BF8-868E-548E-E570F80C7B81}"/>
              </a:ext>
            </a:extLst>
          </p:cNvPr>
          <p:cNvSpPr/>
          <p:nvPr/>
        </p:nvSpPr>
        <p:spPr>
          <a:xfrm>
            <a:off x="606183" y="4177375"/>
            <a:ext cx="2670486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Having supportive relationships 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32BC609-8E5F-5B92-6E0B-FF469F167765}"/>
              </a:ext>
            </a:extLst>
          </p:cNvPr>
          <p:cNvSpPr/>
          <p:nvPr/>
        </p:nvSpPr>
        <p:spPr>
          <a:xfrm>
            <a:off x="600629" y="2206139"/>
            <a:ext cx="207958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Being fashionable 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E06914-C528-6CE9-C962-CAD9BB75ADCD}"/>
              </a:ext>
            </a:extLst>
          </p:cNvPr>
          <p:cNvSpPr/>
          <p:nvPr/>
        </p:nvSpPr>
        <p:spPr>
          <a:xfrm>
            <a:off x="677431" y="6477985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>
                <a:latin typeface="Roboto Slab" pitchFamily="2" charset="0"/>
              </a:rPr>
              <a:t>Source: https://www.oxfordhealth.nhs.uk/camhs/bath/primary-school-resource-pack/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9C296D3-EE02-B2F6-52D7-16B086412FB5}"/>
              </a:ext>
            </a:extLst>
          </p:cNvPr>
          <p:cNvCxnSpPr/>
          <p:nvPr/>
        </p:nvCxnSpPr>
        <p:spPr>
          <a:xfrm>
            <a:off x="2490952" y="2045214"/>
            <a:ext cx="462455" cy="623285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2ECEE67-DBD8-DDBB-5D59-B81D57AB503A}"/>
              </a:ext>
            </a:extLst>
          </p:cNvPr>
          <p:cNvCxnSpPr/>
          <p:nvPr/>
        </p:nvCxnSpPr>
        <p:spPr>
          <a:xfrm flipH="1">
            <a:off x="3605048" y="2045214"/>
            <a:ext cx="197515" cy="623285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7DEB89C-A368-94C8-AA71-36269A085DFD}"/>
              </a:ext>
            </a:extLst>
          </p:cNvPr>
          <p:cNvCxnSpPr/>
          <p:nvPr/>
        </p:nvCxnSpPr>
        <p:spPr>
          <a:xfrm flipH="1">
            <a:off x="4293984" y="2805166"/>
            <a:ext cx="489714" cy="399622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87BA71D-0D83-BB7C-613F-0029F0787363}"/>
              </a:ext>
            </a:extLst>
          </p:cNvPr>
          <p:cNvCxnSpPr/>
          <p:nvPr/>
        </p:nvCxnSpPr>
        <p:spPr>
          <a:xfrm flipH="1">
            <a:off x="4698124" y="3727310"/>
            <a:ext cx="366870" cy="134576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241A7EC-2375-A5E7-D4F0-7B88DA6F268D}"/>
              </a:ext>
            </a:extLst>
          </p:cNvPr>
          <p:cNvCxnSpPr/>
          <p:nvPr/>
        </p:nvCxnSpPr>
        <p:spPr>
          <a:xfrm flipH="1" flipV="1">
            <a:off x="4856477" y="4751884"/>
            <a:ext cx="335170" cy="303502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B8B0375-E19D-13F1-985A-8B79103787FC}"/>
              </a:ext>
            </a:extLst>
          </p:cNvPr>
          <p:cNvCxnSpPr/>
          <p:nvPr/>
        </p:nvCxnSpPr>
        <p:spPr>
          <a:xfrm flipH="1" flipV="1">
            <a:off x="4538841" y="4863365"/>
            <a:ext cx="375955" cy="779982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DF780D8-249F-2220-2626-81495D76F11B}"/>
              </a:ext>
            </a:extLst>
          </p:cNvPr>
          <p:cNvCxnSpPr/>
          <p:nvPr/>
        </p:nvCxnSpPr>
        <p:spPr>
          <a:xfrm flipV="1">
            <a:off x="3959592" y="4916988"/>
            <a:ext cx="145049" cy="688057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E5A917C-736A-ABBD-29C9-77DAFDA97920}"/>
              </a:ext>
            </a:extLst>
          </p:cNvPr>
          <p:cNvCxnSpPr/>
          <p:nvPr/>
        </p:nvCxnSpPr>
        <p:spPr>
          <a:xfrm flipV="1">
            <a:off x="2425496" y="4470068"/>
            <a:ext cx="1019641" cy="771323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4530D52-C164-6F20-0875-24C2AE53C2A2}"/>
              </a:ext>
            </a:extLst>
          </p:cNvPr>
          <p:cNvCxnSpPr/>
          <p:nvPr/>
        </p:nvCxnSpPr>
        <p:spPr>
          <a:xfrm flipV="1">
            <a:off x="2147018" y="4001031"/>
            <a:ext cx="502371" cy="147482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3D645FA-572B-E23F-7D2B-852336B7AAC2}"/>
              </a:ext>
            </a:extLst>
          </p:cNvPr>
          <p:cNvCxnSpPr>
            <a:endCxn id="8" idx="1"/>
          </p:cNvCxnSpPr>
          <p:nvPr/>
        </p:nvCxnSpPr>
        <p:spPr>
          <a:xfrm>
            <a:off x="2049517" y="3409180"/>
            <a:ext cx="651414" cy="27509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8672F42-9178-B613-EAA4-8AA57B078CF2}"/>
              </a:ext>
            </a:extLst>
          </p:cNvPr>
          <p:cNvCxnSpPr/>
          <p:nvPr/>
        </p:nvCxnSpPr>
        <p:spPr>
          <a:xfrm>
            <a:off x="2147018" y="2715043"/>
            <a:ext cx="621303" cy="227844"/>
          </a:xfrm>
          <a:prstGeom prst="line">
            <a:avLst/>
          </a:prstGeom>
          <a:ln>
            <a:solidFill>
              <a:srgbClr val="C29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3">
            <a:extLst>
              <a:ext uri="{FF2B5EF4-FFF2-40B4-BE49-F238E27FC236}">
                <a16:creationId xmlns:a16="http://schemas.microsoft.com/office/drawing/2014/main" id="{51AB7DD2-9434-1F1A-FC01-B142BFAFD46E}"/>
              </a:ext>
            </a:extLst>
          </p:cNvPr>
          <p:cNvSpPr txBox="1">
            <a:spLocks/>
          </p:cNvSpPr>
          <p:nvPr/>
        </p:nvSpPr>
        <p:spPr>
          <a:xfrm>
            <a:off x="761041" y="751863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US"/>
              <a:t>Intrinsic or extrinsic value?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3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build="p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25D8F861-E40D-7FF8-E79E-40842A6E9E1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31A7C9A-E09F-15F2-2AF6-78BD14B17431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4C5CE02-2649-6E42-988B-D0F54F90C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4306888" cy="3816351"/>
          </a:xfrm>
        </p:spPr>
        <p:txBody>
          <a:bodyPr>
            <a:normAutofit/>
          </a:bodyPr>
          <a:lstStyle/>
          <a:p>
            <a:r>
              <a:rPr lang="en-US" sz="2800" dirty="0"/>
              <a:t>What is the challenge we may face if we base our lives and happiness on extrinsic values?</a:t>
            </a:r>
          </a:p>
        </p:txBody>
      </p:sp>
      <p:pic>
        <p:nvPicPr>
          <p:cNvPr id="4" name="Picture 3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6D5261AE-3B3C-BF82-7823-211BC8D2A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820" y="1912959"/>
            <a:ext cx="2380781" cy="303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77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CBEFCBB-78BB-5049-ADD8-0F05C26D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and wellbeing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A3A1D0-1F75-2444-AD11-4A2D496A2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4637088" cy="3816351"/>
          </a:xfrm>
        </p:spPr>
        <p:txBody>
          <a:bodyPr>
            <a:normAutofit/>
          </a:bodyPr>
          <a:lstStyle/>
          <a:p>
            <a:r>
              <a:rPr lang="en-GB" sz="2400" i="1" dirty="0"/>
              <a:t>‘Research has found that intrinsic values like community, close relationships and personal development are linked to a greater sense of wellbeing.’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A9FC49-018E-3758-F060-13A06FBF5F1E}"/>
              </a:ext>
            </a:extLst>
          </p:cNvPr>
          <p:cNvSpPr txBox="1"/>
          <p:nvPr/>
        </p:nvSpPr>
        <p:spPr>
          <a:xfrm>
            <a:off x="603530" y="5933044"/>
            <a:ext cx="195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C29FD8"/>
                </a:solidFill>
                <a:latin typeface="Roboto Slab Light" pitchFamily="2" charset="0"/>
                <a:ea typeface="Roboto Slab Light" pitchFamily="2" charset="0"/>
              </a:rPr>
              <a:t>(</a:t>
            </a:r>
            <a:r>
              <a:rPr lang="en-GB" b="1" dirty="0" err="1">
                <a:solidFill>
                  <a:srgbClr val="C29FD8"/>
                </a:solidFill>
                <a:latin typeface="Roboto Slab Light" pitchFamily="2" charset="0"/>
                <a:ea typeface="Roboto Slab Light" pitchFamily="2" charset="0"/>
              </a:rPr>
              <a:t>CoRAY</a:t>
            </a:r>
            <a:r>
              <a:rPr lang="en-GB" b="1" dirty="0">
                <a:solidFill>
                  <a:srgbClr val="C29FD8"/>
                </a:solidFill>
                <a:latin typeface="Roboto Slab Light" pitchFamily="2" charset="0"/>
                <a:ea typeface="Roboto Slab Light" pitchFamily="2" charset="0"/>
              </a:rPr>
              <a:t>)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B07FCA9-ECDA-F8CD-7BA7-2810A4DFB5D2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E677CE7-AF06-5F52-EC38-7744D04E7B08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  <a:endParaRPr lang="en-GB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9812E5D-FBCC-CCAC-900A-EDF3F85BC8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94120" y="2266554"/>
            <a:ext cx="2599004" cy="232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1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3" y="1089025"/>
            <a:ext cx="5040313" cy="2663825"/>
          </a:xfrm>
        </p:spPr>
        <p:txBody>
          <a:bodyPr/>
          <a:lstStyle/>
          <a:p>
            <a:r>
              <a:rPr lang="en-GB" dirty="0"/>
              <a:t>My personal values</a:t>
            </a:r>
          </a:p>
        </p:txBody>
      </p:sp>
    </p:spTree>
    <p:extLst>
      <p:ext uri="{BB962C8B-B14F-4D97-AF65-F5344CB8AC3E}">
        <p14:creationId xmlns:p14="http://schemas.microsoft.com/office/powerpoint/2010/main" val="318405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BEFCBB-78BB-5049-ADD8-0F05C26D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values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6B9C6D-4FB1-ED2B-5EE7-4A074911FF71}"/>
              </a:ext>
            </a:extLst>
          </p:cNvPr>
          <p:cNvSpPr txBox="1"/>
          <p:nvPr/>
        </p:nvSpPr>
        <p:spPr>
          <a:xfrm>
            <a:off x="603530" y="5933044"/>
            <a:ext cx="195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79A3DC"/>
                </a:solidFill>
                <a:latin typeface="Roboto Slab Light" pitchFamily="2" charset="0"/>
                <a:ea typeface="Roboto Slab Light" pitchFamily="2" charset="0"/>
              </a:rPr>
              <a:t>(</a:t>
            </a:r>
            <a:r>
              <a:rPr lang="en-GB" b="1" dirty="0" err="1">
                <a:solidFill>
                  <a:srgbClr val="79A3DC"/>
                </a:solidFill>
                <a:latin typeface="Roboto Slab Light" pitchFamily="2" charset="0"/>
                <a:ea typeface="Roboto Slab Light" pitchFamily="2" charset="0"/>
              </a:rPr>
              <a:t>CoRAY</a:t>
            </a:r>
            <a:r>
              <a:rPr lang="en-GB" b="1" dirty="0">
                <a:solidFill>
                  <a:srgbClr val="79A3DC"/>
                </a:solidFill>
                <a:latin typeface="Roboto Slab Light" pitchFamily="2" charset="0"/>
                <a:ea typeface="Roboto Slab Light" pitchFamily="2" charset="0"/>
              </a:rPr>
              <a:t>)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4555EA1-43FA-6F5B-9C70-1B9FF4853813}"/>
              </a:ext>
            </a:extLst>
          </p:cNvPr>
          <p:cNvSpPr txBox="1">
            <a:spLocks/>
          </p:cNvSpPr>
          <p:nvPr/>
        </p:nvSpPr>
        <p:spPr>
          <a:xfrm>
            <a:off x="684213" y="1759353"/>
            <a:ext cx="5688012" cy="37808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fontAlgn="base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79A3DC"/>
                </a:solidFill>
                <a:ea typeface="Roboto Slab"/>
              </a:rPr>
              <a:t>Community</a:t>
            </a:r>
            <a:r>
              <a:rPr lang="en-GB" b="1" dirty="0">
                <a:solidFill>
                  <a:srgbClr val="EF811B"/>
                </a:solidFill>
                <a:ea typeface="Roboto Slab"/>
              </a:rPr>
              <a:t> </a:t>
            </a:r>
            <a:r>
              <a:rPr lang="en-GB" dirty="0">
                <a:ea typeface="Roboto Slab"/>
              </a:rPr>
              <a:t>(helping others, supporting climate change action, helping elderly people)   </a:t>
            </a:r>
          </a:p>
          <a:p>
            <a:pPr marL="571500" indent="-571500" fontAlgn="base">
              <a:buFont typeface="Arial" panose="020B0604020202020204" pitchFamily="34" charset="0"/>
              <a:buChar char="•"/>
            </a:pPr>
            <a:endParaRPr lang="en-GB" dirty="0"/>
          </a:p>
          <a:p>
            <a:pPr marL="571500" indent="-571500" fontAlgn="base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79A3DC"/>
                </a:solidFill>
              </a:rPr>
              <a:t>Close relationships</a:t>
            </a:r>
            <a:r>
              <a:rPr lang="en-GB" dirty="0">
                <a:solidFill>
                  <a:srgbClr val="79A3DC"/>
                </a:solidFill>
              </a:rPr>
              <a:t> </a:t>
            </a:r>
            <a:r>
              <a:rPr lang="en-GB" dirty="0"/>
              <a:t>(having good friends, supporting family members) </a:t>
            </a:r>
          </a:p>
          <a:p>
            <a:pPr fontAlgn="base"/>
            <a:r>
              <a:rPr lang="en-GB" dirty="0"/>
              <a:t>  </a:t>
            </a:r>
          </a:p>
          <a:p>
            <a:pPr marL="571500" indent="-571500" fontAlgn="base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79A3DC"/>
                </a:solidFill>
                <a:ea typeface="Roboto Slab"/>
              </a:rPr>
              <a:t>Personal development</a:t>
            </a:r>
            <a:r>
              <a:rPr lang="en-GB" dirty="0">
                <a:solidFill>
                  <a:srgbClr val="79A3DC"/>
                </a:solidFill>
                <a:ea typeface="Roboto Slab"/>
              </a:rPr>
              <a:t> </a:t>
            </a:r>
            <a:r>
              <a:rPr lang="en-GB" dirty="0">
                <a:ea typeface="Roboto Slab"/>
              </a:rPr>
              <a:t>(being healthy, learning new things, having healthy hobbies that I enjoy)</a:t>
            </a:r>
            <a:endParaRPr lang="en-GB" dirty="0">
              <a:ea typeface="Roboto Slab"/>
              <a:cs typeface="Roboto Slab"/>
            </a:endParaRPr>
          </a:p>
          <a:p>
            <a:pPr marL="342900" indent="-342900">
              <a:buFont typeface="Arial"/>
              <a:buChar char="•"/>
            </a:pPr>
            <a:r>
              <a:rPr lang="en-GB" dirty="0">
                <a:solidFill>
                  <a:schemeClr val="bg1"/>
                </a:solidFill>
                <a:ea typeface="Roboto Slab"/>
                <a:cs typeface="Calibri"/>
              </a:rPr>
              <a:t>our fears, even if we feel anxious? </a:t>
            </a:r>
          </a:p>
        </p:txBody>
      </p:sp>
    </p:spTree>
    <p:extLst>
      <p:ext uri="{BB962C8B-B14F-4D97-AF65-F5344CB8AC3E}">
        <p14:creationId xmlns:p14="http://schemas.microsoft.com/office/powerpoint/2010/main" val="267403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BEFCBB-78BB-5049-ADD8-0F05C26D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of some values that are important to you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72EA5594-B375-85CC-09D8-63D473261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8"/>
            <a:ext cx="5688012" cy="3780835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/>
                <a:ea typeface="Roboto Slab"/>
              </a:rPr>
              <a:t>Think about things you do on a day-to-day basis and what makes you feel good inside.  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ea typeface="Roboto Slab"/>
              </a:rPr>
              <a:t>Do any of these connect to the values you have?  </a:t>
            </a:r>
            <a:endParaRPr lang="en-GB" sz="2400" dirty="0">
              <a:ea typeface="Roboto Slab"/>
              <a:cs typeface="Roboto Slab"/>
            </a:endParaRPr>
          </a:p>
          <a:p>
            <a:pPr marL="342900" indent="-342900" fontAlgn="base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sz="2400" dirty="0">
                <a:ea typeface="Roboto Slab"/>
              </a:rPr>
              <a:t>Is there anything that you would like to introduce or do more of? </a:t>
            </a:r>
            <a:endParaRPr lang="en-GB" sz="2400" dirty="0">
              <a:ea typeface="Roboto Slab"/>
              <a:cs typeface="Roboto Slab"/>
            </a:endParaRPr>
          </a:p>
          <a:p>
            <a:pPr marL="342900" indent="-342900">
              <a:buFont typeface="Arial"/>
              <a:buChar char="•"/>
            </a:pPr>
            <a:r>
              <a:rPr lang="en-GB" dirty="0">
                <a:solidFill>
                  <a:schemeClr val="bg1"/>
                </a:solidFill>
                <a:ea typeface="Roboto Slab"/>
                <a:cs typeface="Calibri"/>
              </a:rPr>
              <a:t>our fears, even if we feel anxious? </a:t>
            </a:r>
          </a:p>
        </p:txBody>
      </p:sp>
    </p:spTree>
    <p:extLst>
      <p:ext uri="{BB962C8B-B14F-4D97-AF65-F5344CB8AC3E}">
        <p14:creationId xmlns:p14="http://schemas.microsoft.com/office/powerpoint/2010/main" val="104763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565275"/>
            <a:ext cx="5040313" cy="2663825"/>
          </a:xfrm>
        </p:spPr>
        <p:txBody>
          <a:bodyPr/>
          <a:lstStyle/>
          <a:p>
            <a:r>
              <a:rPr lang="en-GB" dirty="0"/>
              <a:t>Plan to do something that is important to me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68516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D21F622-AF0D-9E55-2BEE-F3AF821AA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765175"/>
            <a:ext cx="6914768" cy="1655762"/>
          </a:xfrm>
        </p:spPr>
        <p:txBody>
          <a:bodyPr/>
          <a:lstStyle/>
          <a:p>
            <a:pPr marL="0" indent="0" fontAlgn="base">
              <a:buNone/>
            </a:pPr>
            <a:r>
              <a:rPr lang="en-GB" sz="3000" b="1" dirty="0">
                <a:latin typeface="Brown" pitchFamily="2" charset="0"/>
              </a:rPr>
              <a:t>Plan to do things that are important </a:t>
            </a:r>
            <a:br>
              <a:rPr lang="en-GB" sz="3000" b="1" dirty="0">
                <a:latin typeface="Brown" pitchFamily="2" charset="0"/>
              </a:rPr>
            </a:br>
            <a:r>
              <a:rPr lang="en-GB" sz="3000" b="1" dirty="0">
                <a:latin typeface="Brown" pitchFamily="2" charset="0"/>
              </a:rPr>
              <a:t>to me (in line with my personal values)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24D77A45-A1E2-0CA0-A170-28F148030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8"/>
            <a:ext cx="4844998" cy="3780835"/>
          </a:xfrm>
        </p:spPr>
        <p:txBody>
          <a:bodyPr>
            <a:noAutofit/>
          </a:bodyPr>
          <a:lstStyle/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Being healthy </a:t>
            </a:r>
          </a:p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Supporting the community </a:t>
            </a:r>
          </a:p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Helping the environment </a:t>
            </a:r>
          </a:p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Learning something new </a:t>
            </a:r>
          </a:p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Enjoying close relationships with others  </a:t>
            </a:r>
          </a:p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Feeling calm and being mindful</a:t>
            </a:r>
          </a:p>
          <a:p>
            <a:pPr marL="342900" indent="-342900" fontAlgn="base">
              <a:buClr>
                <a:srgbClr val="79A3DC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Roboto Slab" pitchFamily="2" charset="0"/>
              </a:rPr>
              <a:t>Connecting with nature 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solidFill>
                  <a:schemeClr val="bg1"/>
                </a:solidFill>
                <a:cs typeface="Calibri"/>
              </a:rPr>
              <a:t>we feel anxious? 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9904D90-DEC8-7717-5CF6-68C5BD0A1CD0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F1E4FD3-469E-D782-8D82-70816AAF149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64CEE410-8CE0-D69F-731C-E48785A107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689" y="3465513"/>
            <a:ext cx="1656024" cy="1658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7E271D-FA20-9A17-D7BE-6F50CEFBD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266" y="1849200"/>
            <a:ext cx="1656024" cy="15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36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52414" y="3412566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What activity would support this?</a:t>
            </a: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1572985"/>
            <a:ext cx="5046797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How to help the environment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483DDE1-BD81-0F6B-4294-C419CFFFF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2938" y="2199668"/>
            <a:ext cx="1929885" cy="272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4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1572985"/>
            <a:ext cx="5046797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How to help the environment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ACE9E4DB-E169-E188-B806-C6D4DF398FBE}"/>
              </a:ext>
            </a:extLst>
          </p:cNvPr>
          <p:cNvSpPr txBox="1">
            <a:spLocks/>
          </p:cNvSpPr>
          <p:nvPr/>
        </p:nvSpPr>
        <p:spPr>
          <a:xfrm>
            <a:off x="927921" y="3412566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 dirty="0"/>
              <a:t>Idea</a:t>
            </a:r>
            <a:r>
              <a:rPr lang="en-GB" sz="2800" dirty="0"/>
              <a:t>: improve recycling in school</a:t>
            </a:r>
          </a:p>
        </p:txBody>
      </p:sp>
      <p:pic>
        <p:nvPicPr>
          <p:cNvPr id="9" name="Picture 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C674F5D-635C-252E-13AA-66E7365E6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725" y="2178150"/>
            <a:ext cx="2706699" cy="270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5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684213" y="2092569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Project, based at the University of Oxford, worked with young people, researchers and clinicians to develop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evidence-informed advice</a:t>
            </a:r>
            <a:r>
              <a:rPr lang="en-GB" sz="2000" dirty="0">
                <a:ea typeface="Roboto Slab"/>
                <a:cs typeface="Roboto Slab"/>
              </a:rPr>
              <a:t> for dealing with difficult thoughts and feelings young people told us they most wanted support with. </a:t>
            </a:r>
            <a:endParaRPr lang="en-GB" sz="2000" dirty="0">
              <a:latin typeface="Roboto Slab" pitchFamily="2" charset="0"/>
              <a:cs typeface="Roboto Slab"/>
            </a:endParaRPr>
          </a:p>
          <a:p>
            <a:endParaRPr lang="en-GB" sz="2000" dirty="0">
              <a:ea typeface="Roboto Slab"/>
              <a:cs typeface="Roboto Slab"/>
            </a:endParaRPr>
          </a:p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 is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working in partnership</a:t>
            </a:r>
            <a:r>
              <a:rPr lang="en-GB" sz="2000" dirty="0">
                <a:ea typeface="Roboto Slab"/>
                <a:cs typeface="Roboto Slab"/>
              </a:rPr>
              <a:t> with the Charlie Waller Trust, a mental health charity, to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develop a range of lessons and 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123515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820691" y="2422814"/>
            <a:ext cx="4357583" cy="10080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Example</a:t>
            </a: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5046797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‘Doing more of what matters to me’ plan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FB9D6E-DD04-97AB-A150-45B152D20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76" y="3541519"/>
            <a:ext cx="8244248" cy="1791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974414" y="4508206"/>
            <a:ext cx="59724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Improve recycling in school to help the environment </a:t>
            </a:r>
            <a:endParaRPr lang="en-US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41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E8CDE68D-FA1F-7A1B-768E-370D3DAB8A28}"/>
              </a:ext>
            </a:extLst>
          </p:cNvPr>
          <p:cNvSpPr txBox="1">
            <a:spLocks/>
          </p:cNvSpPr>
          <p:nvPr/>
        </p:nvSpPr>
        <p:spPr>
          <a:xfrm>
            <a:off x="684213" y="3412566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How can your plan be broken down into small achievable steps?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8CEBA416-3687-1391-44D6-09CF391F0DDC}"/>
              </a:ext>
            </a:extLst>
          </p:cNvPr>
          <p:cNvSpPr txBox="1">
            <a:spLocks/>
          </p:cNvSpPr>
          <p:nvPr/>
        </p:nvSpPr>
        <p:spPr>
          <a:xfrm>
            <a:off x="684213" y="1991224"/>
            <a:ext cx="5046797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Steps to success</a:t>
            </a:r>
          </a:p>
        </p:txBody>
      </p:sp>
      <p:pic>
        <p:nvPicPr>
          <p:cNvPr id="10" name="Picture 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C0C5992-269B-83FC-50FD-63D7D18C4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565" y="1938981"/>
            <a:ext cx="3159352" cy="282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35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A6FE232D-C945-FD78-1E93-E312CEF00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47097" y="2413001"/>
            <a:ext cx="1985719" cy="198571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C4ECC9DF-2C77-F39C-44E2-88C4382839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41796" y="2413001"/>
            <a:ext cx="1959881" cy="198321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CC61ABD-D599-00A2-EC81-7D0D000B33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3328" y="4479724"/>
            <a:ext cx="1969313" cy="1969313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E90508BA-E85D-C12D-34D8-4E1F4D0B33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46345" y="4452737"/>
            <a:ext cx="1970241" cy="194733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3BEC4A19-108C-6358-9A2A-EAD31981C9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40289" y="4509437"/>
            <a:ext cx="1983213" cy="1983213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28FA344-0A1C-A21E-9D3C-D570B79BFA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2727" y="2433715"/>
            <a:ext cx="1914529" cy="193705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1720461"/>
            <a:ext cx="4357583" cy="10080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/>
              <a:t>Example</a:t>
            </a:r>
            <a:endParaRPr lang="en-GB" sz="2800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5046797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Steps to success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60AC79-CD60-A655-AE8B-521A4EF6AC83}"/>
              </a:ext>
            </a:extLst>
          </p:cNvPr>
          <p:cNvSpPr txBox="1"/>
          <p:nvPr/>
        </p:nvSpPr>
        <p:spPr>
          <a:xfrm>
            <a:off x="652399" y="2865348"/>
            <a:ext cx="1970243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1. Research information on recycling and waste issues.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596AD-FEA0-D22F-694A-F8522D577A48}"/>
              </a:ext>
            </a:extLst>
          </p:cNvPr>
          <p:cNvSpPr txBox="1"/>
          <p:nvPr/>
        </p:nvSpPr>
        <p:spPr>
          <a:xfrm>
            <a:off x="3066711" y="2934505"/>
            <a:ext cx="1611096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2. Improve on recycling at home.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BCACDF-E904-8BBF-9E6D-9713F0D86092}"/>
              </a:ext>
            </a:extLst>
          </p:cNvPr>
          <p:cNvSpPr txBox="1"/>
          <p:nvPr/>
        </p:nvSpPr>
        <p:spPr>
          <a:xfrm>
            <a:off x="5214764" y="2866472"/>
            <a:ext cx="1601395" cy="12464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3. Try to encourage family to be better.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D49DA5-0FE7-08AA-B5F2-CB35FF885FA1}"/>
              </a:ext>
            </a:extLst>
          </p:cNvPr>
          <p:cNvSpPr txBox="1"/>
          <p:nvPr/>
        </p:nvSpPr>
        <p:spPr>
          <a:xfrm>
            <a:off x="812263" y="4899977"/>
            <a:ext cx="1647742" cy="1200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4. Explore the use of recycling in school.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EDCC067C-3E54-C10B-97DF-8E245B5AA4DE}"/>
              </a:ext>
            </a:extLst>
          </p:cNvPr>
          <p:cNvSpPr txBox="1"/>
          <p:nvPr/>
        </p:nvSpPr>
        <p:spPr>
          <a:xfrm>
            <a:off x="2965880" y="4593375"/>
            <a:ext cx="1814879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5. Talk to teachers to see </a:t>
            </a:r>
            <a:b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</a:br>
            <a: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if we can start a  recycling group to monitor recycling.</a:t>
            </a: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790EA3DA-6DEE-0B92-AEE0-C371F73D095D}"/>
              </a:ext>
            </a:extLst>
          </p:cNvPr>
          <p:cNvSpPr txBox="1"/>
          <p:nvPr/>
        </p:nvSpPr>
        <p:spPr>
          <a:xfrm>
            <a:off x="5130426" y="4705293"/>
            <a:ext cx="1832679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6. Develop </a:t>
            </a:r>
            <a:b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</a:br>
            <a: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some top tips for recycling for students, for example in a poster.</a:t>
            </a:r>
          </a:p>
        </p:txBody>
      </p:sp>
    </p:spTree>
    <p:extLst>
      <p:ext uri="{BB962C8B-B14F-4D97-AF65-F5344CB8AC3E}">
        <p14:creationId xmlns:p14="http://schemas.microsoft.com/office/powerpoint/2010/main" val="299226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E9545-062B-AA30-5DBF-CC24DFAE7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814" y="886479"/>
            <a:ext cx="7278806" cy="5158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8559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AD64D9A-36C0-1E5C-C9A9-CE0A6C4EF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00931" y="2724865"/>
            <a:ext cx="1101632" cy="142364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33339A7-FEB6-22EB-1B8A-73436282C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54845" y="3397546"/>
            <a:ext cx="1101632" cy="142364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A1626B6-643D-F328-7F48-F2632C501EB0}"/>
              </a:ext>
            </a:extLst>
          </p:cNvPr>
          <p:cNvSpPr/>
          <p:nvPr/>
        </p:nvSpPr>
        <p:spPr>
          <a:xfrm>
            <a:off x="4355910" y="2390803"/>
            <a:ext cx="233948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Sounds like a lot of effort?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2A0E45-BD05-05AA-5EA9-290F4D850DA5}"/>
              </a:ext>
            </a:extLst>
          </p:cNvPr>
          <p:cNvSpPr/>
          <p:nvPr/>
        </p:nvSpPr>
        <p:spPr>
          <a:xfrm>
            <a:off x="5191647" y="4619411"/>
            <a:ext cx="2167693" cy="4001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I ought to…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D4413A-F482-C3E6-B278-9C49CD5BCD07}"/>
              </a:ext>
            </a:extLst>
          </p:cNvPr>
          <p:cNvSpPr/>
          <p:nvPr/>
        </p:nvSpPr>
        <p:spPr>
          <a:xfrm>
            <a:off x="342933" y="3844207"/>
            <a:ext cx="207958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I’m not good at this anyway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DE54FA-1D4E-B425-B6D5-A479153A82AB}"/>
              </a:ext>
            </a:extLst>
          </p:cNvPr>
          <p:cNvSpPr/>
          <p:nvPr/>
        </p:nvSpPr>
        <p:spPr>
          <a:xfrm>
            <a:off x="3556041" y="5412959"/>
            <a:ext cx="2281657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Others will think I am full of myself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2B72B8-1BF8-868E-548E-E570F80C7B81}"/>
              </a:ext>
            </a:extLst>
          </p:cNvPr>
          <p:cNvSpPr/>
          <p:nvPr/>
        </p:nvSpPr>
        <p:spPr>
          <a:xfrm>
            <a:off x="635818" y="5412959"/>
            <a:ext cx="2670486" cy="4001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What’s the point?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32BC609-8E5F-5B92-6E0B-FF469F167765}"/>
              </a:ext>
            </a:extLst>
          </p:cNvPr>
          <p:cNvSpPr/>
          <p:nvPr/>
        </p:nvSpPr>
        <p:spPr>
          <a:xfrm>
            <a:off x="684213" y="2412722"/>
            <a:ext cx="2079587" cy="4001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GB" sz="2000" dirty="0">
                <a:solidFill>
                  <a:srgbClr val="005E84"/>
                </a:solidFill>
                <a:latin typeface="Roboto Slab"/>
              </a:rPr>
              <a:t>I should…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37487B-DE7D-F83B-FEA3-4561431F6D1F}"/>
              </a:ext>
            </a:extLst>
          </p:cNvPr>
          <p:cNvCxnSpPr/>
          <p:nvPr/>
        </p:nvCxnSpPr>
        <p:spPr>
          <a:xfrm>
            <a:off x="1912883" y="2724865"/>
            <a:ext cx="754108" cy="373824"/>
          </a:xfrm>
          <a:prstGeom prst="line">
            <a:avLst/>
          </a:prstGeom>
          <a:ln>
            <a:solidFill>
              <a:srgbClr val="79A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96DE936-B2CF-F5C2-E5EB-76D990726BA2}"/>
              </a:ext>
            </a:extLst>
          </p:cNvPr>
          <p:cNvCxnSpPr/>
          <p:nvPr/>
        </p:nvCxnSpPr>
        <p:spPr>
          <a:xfrm flipV="1">
            <a:off x="2046460" y="4148513"/>
            <a:ext cx="735724" cy="250599"/>
          </a:xfrm>
          <a:prstGeom prst="line">
            <a:avLst/>
          </a:prstGeom>
          <a:ln>
            <a:solidFill>
              <a:srgbClr val="79A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89789E0-BAB3-DA31-868F-1B507BA78C2D}"/>
              </a:ext>
            </a:extLst>
          </p:cNvPr>
          <p:cNvCxnSpPr/>
          <p:nvPr/>
        </p:nvCxnSpPr>
        <p:spPr>
          <a:xfrm flipV="1">
            <a:off x="2763800" y="4719145"/>
            <a:ext cx="620531" cy="693814"/>
          </a:xfrm>
          <a:prstGeom prst="line">
            <a:avLst/>
          </a:prstGeom>
          <a:ln>
            <a:solidFill>
              <a:srgbClr val="79A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AB2DC4-9039-7ACD-940C-33E0FBE025A6}"/>
              </a:ext>
            </a:extLst>
          </p:cNvPr>
          <p:cNvCxnSpPr>
            <a:cxnSpLocks/>
          </p:cNvCxnSpPr>
          <p:nvPr/>
        </p:nvCxnSpPr>
        <p:spPr>
          <a:xfrm flipH="1" flipV="1">
            <a:off x="4267200" y="4918841"/>
            <a:ext cx="88710" cy="494118"/>
          </a:xfrm>
          <a:prstGeom prst="line">
            <a:avLst/>
          </a:prstGeom>
          <a:ln>
            <a:solidFill>
              <a:srgbClr val="79A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587A7FF-DE96-065F-550D-88BA89DEEC3F}"/>
              </a:ext>
            </a:extLst>
          </p:cNvPr>
          <p:cNvCxnSpPr/>
          <p:nvPr/>
        </p:nvCxnSpPr>
        <p:spPr>
          <a:xfrm flipH="1" flipV="1">
            <a:off x="4856477" y="4298731"/>
            <a:ext cx="472268" cy="320680"/>
          </a:xfrm>
          <a:prstGeom prst="line">
            <a:avLst/>
          </a:prstGeom>
          <a:ln>
            <a:solidFill>
              <a:srgbClr val="79A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1C2CB6A-BC48-AC87-2B27-9EFCB0BA430A}"/>
              </a:ext>
            </a:extLst>
          </p:cNvPr>
          <p:cNvCxnSpPr/>
          <p:nvPr/>
        </p:nvCxnSpPr>
        <p:spPr>
          <a:xfrm flipH="1">
            <a:off x="4687614" y="3098689"/>
            <a:ext cx="504033" cy="298857"/>
          </a:xfrm>
          <a:prstGeom prst="line">
            <a:avLst/>
          </a:prstGeom>
          <a:ln>
            <a:solidFill>
              <a:srgbClr val="79A3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3">
            <a:extLst>
              <a:ext uri="{FF2B5EF4-FFF2-40B4-BE49-F238E27FC236}">
                <a16:creationId xmlns:a16="http://schemas.microsoft.com/office/drawing/2014/main" id="{7EEAB5C7-6C28-3BEE-91CB-9D5D71032EE0}"/>
              </a:ext>
            </a:extLst>
          </p:cNvPr>
          <p:cNvSpPr txBox="1">
            <a:spLocks/>
          </p:cNvSpPr>
          <p:nvPr/>
        </p:nvSpPr>
        <p:spPr>
          <a:xfrm>
            <a:off x="684212" y="765175"/>
            <a:ext cx="6326188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US"/>
              <a:t>Try to avoid judgmental language and unhelpful thoughts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65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1" grpId="0"/>
      <p:bldP spid="12" grpId="0"/>
      <p:bldP spid="14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993775"/>
            <a:ext cx="5040313" cy="2663825"/>
          </a:xfrm>
        </p:spPr>
        <p:txBody>
          <a:bodyPr/>
          <a:lstStyle/>
          <a:p>
            <a:r>
              <a:rPr lang="en-GB" dirty="0"/>
              <a:t>Seeking help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7773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593056"/>
            <a:ext cx="6365007" cy="381635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b="1" dirty="0"/>
              <a:t>Think about who you could talk to inside and outside of school:</a:t>
            </a:r>
            <a:endParaRPr lang="en-US" b="1" dirty="0">
              <a:ea typeface="Roboto Slab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friend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Call ChildLine/visit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family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teacher/school staff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adult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counsellor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9D9483-7E39-7721-EA82-D1F04400C334}"/>
              </a:ext>
            </a:extLst>
          </p:cNvPr>
          <p:cNvGrpSpPr/>
          <p:nvPr/>
        </p:nvGrpSpPr>
        <p:grpSpPr>
          <a:xfrm>
            <a:off x="489072" y="4725214"/>
            <a:ext cx="8444061" cy="1833802"/>
            <a:chOff x="489072" y="4725214"/>
            <a:chExt cx="8444061" cy="183380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1D26268-0B22-D006-B58C-93192A3A4E2A}"/>
                </a:ext>
              </a:extLst>
            </p:cNvPr>
            <p:cNvGrpSpPr/>
            <p:nvPr/>
          </p:nvGrpSpPr>
          <p:grpSpPr>
            <a:xfrm>
              <a:off x="651818" y="4725214"/>
              <a:ext cx="8281315" cy="1626520"/>
              <a:chOff x="572173" y="4894483"/>
              <a:chExt cx="8281315" cy="1626520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1AAE128-FCAE-30AC-5DE7-3FB62FD9FF84}"/>
                  </a:ext>
                </a:extLst>
              </p:cNvPr>
              <p:cNvSpPr/>
              <p:nvPr/>
            </p:nvSpPr>
            <p:spPr>
              <a:xfrm>
                <a:off x="669925" y="4894483"/>
                <a:ext cx="8183563" cy="16265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F58AB7F-9AE8-034A-BED2-295D68E7FA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6303" y="5087174"/>
                <a:ext cx="7768908" cy="732591"/>
              </a:xfrm>
              <a:prstGeom prst="rect">
                <a:avLst/>
              </a:prstGeom>
            </p:spPr>
            <p:txBody>
              <a:bodyPr vert="horz" lIns="0" tIns="0" rIns="0" bIns="0" rtlCol="0">
                <a:normAutofit/>
              </a:bodyPr>
              <a:lstStyle>
                <a:lvl1pPr marL="0" indent="0" algn="l" defTabSz="7200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Tx/>
                  <a:buNone/>
                  <a:defRPr sz="2200" b="0" i="0" kern="1200" baseline="0">
                    <a:solidFill>
                      <a:srgbClr val="005E84"/>
                    </a:solidFill>
                    <a:latin typeface="Roboto Slab"/>
                    <a:ea typeface="Roboto Slab" pitchFamily="2" charset="0"/>
                    <a:cs typeface="+mn-cs"/>
                  </a:defRPr>
                </a:lvl1pPr>
                <a:lvl2pPr marL="144000" indent="-457200" algn="l" defTabSz="7200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200" b="0" i="0" kern="1200" baseline="0">
                    <a:solidFill>
                      <a:srgbClr val="005E84"/>
                    </a:solidFill>
                    <a:latin typeface="Roboto Slab"/>
                    <a:ea typeface="Roboto Slab Light" pitchFamily="2" charset="0"/>
                    <a:cs typeface="+mn-cs"/>
                  </a:defRPr>
                </a:lvl2pPr>
                <a:lvl3pPr marL="11430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3pPr>
                <a:lvl4pPr marL="16002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4pPr>
                <a:lvl5pPr marL="20574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Remember, if difficulties are causing distress or interfering with daily life, it’s important to </a:t>
                </a:r>
                <a:r>
                  <a:rPr lang="en-US" dirty="0">
                    <a:solidFill>
                      <a:srgbClr val="EF811B"/>
                    </a:solidFill>
                  </a:rPr>
                  <a:t>SEEK HELP</a:t>
                </a:r>
                <a:r>
                  <a:rPr lang="en-US" dirty="0"/>
                  <a:t>.</a:t>
                </a:r>
              </a:p>
            </p:txBody>
          </p:sp>
          <p:pic>
            <p:nvPicPr>
              <p:cNvPr id="5" name="Picture 2">
                <a:extLst>
                  <a:ext uri="{FF2B5EF4-FFF2-40B4-BE49-F238E27FC236}">
                    <a16:creationId xmlns:a16="http://schemas.microsoft.com/office/drawing/2014/main" id="{A4115315-CB7C-2B4E-9F4B-6BE5D3F962E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6504" y="5961741"/>
                <a:ext cx="1253328" cy="524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7">
                <a:hlinkClick r:id="rId4"/>
                <a:extLst>
                  <a:ext uri="{FF2B5EF4-FFF2-40B4-BE49-F238E27FC236}">
                    <a16:creationId xmlns:a16="http://schemas.microsoft.com/office/drawing/2014/main" id="{BDD34B5A-8A2B-684A-872C-BF565E76C0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00922" y="5915862"/>
                <a:ext cx="1164286" cy="600095"/>
              </a:xfrm>
              <a:prstGeom prst="rect">
                <a:avLst/>
              </a:prstGeom>
            </p:spPr>
          </p:pic>
          <p:pic>
            <p:nvPicPr>
              <p:cNvPr id="9" name="Picture 3" descr="Diagram&#10;&#10;Description automatically generated">
                <a:extLst>
                  <a:ext uri="{FF2B5EF4-FFF2-40B4-BE49-F238E27FC236}">
                    <a16:creationId xmlns:a16="http://schemas.microsoft.com/office/drawing/2014/main" id="{C5F2BFB1-81C2-E94A-9F9A-12477B74C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2173" y="5910985"/>
                <a:ext cx="1446249" cy="608086"/>
              </a:xfrm>
              <a:prstGeom prst="rect">
                <a:avLst/>
              </a:prstGeom>
            </p:spPr>
          </p:pic>
          <p:pic>
            <p:nvPicPr>
              <p:cNvPr id="10" name="Picture 7" descr="Text&#10;&#10;Description automatically generated">
                <a:extLst>
                  <a:ext uri="{FF2B5EF4-FFF2-40B4-BE49-F238E27FC236}">
                    <a16:creationId xmlns:a16="http://schemas.microsoft.com/office/drawing/2014/main" id="{12D0E720-BAEE-8C4D-966A-031CA207C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7534" y="5943875"/>
                <a:ext cx="1563343" cy="554201"/>
              </a:xfrm>
              <a:prstGeom prst="rect">
                <a:avLst/>
              </a:prstGeom>
            </p:spPr>
          </p:pic>
          <p:pic>
            <p:nvPicPr>
              <p:cNvPr id="11" name="Picture 9">
                <a:extLst>
                  <a:ext uri="{FF2B5EF4-FFF2-40B4-BE49-F238E27FC236}">
                    <a16:creationId xmlns:a16="http://schemas.microsoft.com/office/drawing/2014/main" id="{1C8A538B-AFFF-644B-837D-C5A71F0529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86494" y="5991958"/>
                <a:ext cx="1563343" cy="475427"/>
              </a:xfrm>
              <a:prstGeom prst="rect">
                <a:avLst/>
              </a:prstGeom>
            </p:spPr>
          </p:pic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776C3D97-45BC-DAB8-3830-7736BA196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89072" y="4741976"/>
              <a:ext cx="8317476" cy="1817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561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a friend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060" y="1378521"/>
            <a:ext cx="5464797" cy="3816351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/>
              <a:buChar char="•"/>
            </a:pPr>
            <a:endParaRPr lang="en-GB" sz="2400" dirty="0">
              <a:latin typeface="Roboto Slab" pitchFamily="2" charset="0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Listen 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Try to understand their point of view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Try not to judge 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Encourage a friend to seek help if needed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If you feel comfortable go with them if they are worried/unsure</a:t>
            </a:r>
            <a:endParaRPr lang="en-GB" sz="2400" dirty="0">
              <a:ea typeface="Roboto Slab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If you are worried, share this with a trusted adult </a:t>
            </a:r>
            <a:endParaRPr lang="en-GB" sz="2400" dirty="0">
              <a:ea typeface="Roboto Slab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Check in with your friend </a:t>
            </a:r>
            <a:endParaRPr lang="en-GB" sz="2400" dirty="0">
              <a:cs typeface="Roboto Slab"/>
            </a:endParaRPr>
          </a:p>
          <a:p>
            <a:pPr marL="342900" indent="-342900">
              <a:buFont typeface="Arial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29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key messages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A4756BB-CE50-E3DD-AC50-8D3E6533E027}"/>
              </a:ext>
            </a:extLst>
          </p:cNvPr>
          <p:cNvSpPr txBox="1">
            <a:spLocks/>
          </p:cNvSpPr>
          <p:nvPr/>
        </p:nvSpPr>
        <p:spPr>
          <a:xfrm>
            <a:off x="684212" y="2420937"/>
            <a:ext cx="5514882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Roboto Slab" pitchFamily="2" charset="0"/>
              </a:rPr>
              <a:t>Think about what is important to you 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Roboto Slab" pitchFamily="2" charset="0"/>
              </a:rPr>
              <a:t>Spend time doing more of the things that are important to you 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Roboto Slab" pitchFamily="2" charset="0"/>
              </a:rPr>
              <a:t>When you feel unmotivated, start doing something anyway 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Roboto Slab" pitchFamily="2" charset="0"/>
              </a:rPr>
              <a:t>Notice and pay attention to how it feels to do what you are doing 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Roboto Slab" pitchFamily="2" charset="0"/>
              </a:rPr>
              <a:t>Be kind to yourself  </a:t>
            </a:r>
          </a:p>
          <a:p>
            <a:pPr marL="457200" indent="-45720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288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84A13D5-BFCD-0674-20FE-F118ABA6E17E}"/>
              </a:ext>
            </a:extLst>
          </p:cNvPr>
          <p:cNvGrpSpPr/>
          <p:nvPr/>
        </p:nvGrpSpPr>
        <p:grpSpPr>
          <a:xfrm>
            <a:off x="517954" y="4139344"/>
            <a:ext cx="5726306" cy="766759"/>
            <a:chOff x="448786" y="4805752"/>
            <a:chExt cx="8246428" cy="184968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1F627E0-C846-CF1F-825D-6973B3159B71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705360C-AE28-5039-268D-142F598F8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8C2421F-5D0E-EF24-CF21-7636493F559B}"/>
              </a:ext>
            </a:extLst>
          </p:cNvPr>
          <p:cNvGrpSpPr/>
          <p:nvPr/>
        </p:nvGrpSpPr>
        <p:grpSpPr>
          <a:xfrm>
            <a:off x="495827" y="2162968"/>
            <a:ext cx="5726306" cy="803210"/>
            <a:chOff x="448786" y="4805752"/>
            <a:chExt cx="8246428" cy="18496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685708A-2BD9-8014-D836-622AC5C445EA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7B35940-34BB-0314-4760-811E433BD54C}"/>
              </a:ext>
            </a:extLst>
          </p:cNvPr>
          <p:cNvGrpSpPr/>
          <p:nvPr/>
        </p:nvGrpSpPr>
        <p:grpSpPr>
          <a:xfrm>
            <a:off x="528858" y="3149936"/>
            <a:ext cx="5726306" cy="802293"/>
            <a:chOff x="448786" y="4805752"/>
            <a:chExt cx="8246428" cy="184968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00561A-D744-0C70-FB40-1B3C86D7C36C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685" y="628568"/>
            <a:ext cx="5688013" cy="1655762"/>
          </a:xfrm>
        </p:spPr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Can I?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BEA3803-2D54-BADD-C7C5-3D5F5FD826E9}"/>
              </a:ext>
            </a:extLst>
          </p:cNvPr>
          <p:cNvSpPr txBox="1">
            <a:spLocks/>
          </p:cNvSpPr>
          <p:nvPr/>
        </p:nvSpPr>
        <p:spPr>
          <a:xfrm>
            <a:off x="710906" y="2250072"/>
            <a:ext cx="5529589" cy="756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UNDERSTAND</a:t>
            </a:r>
            <a:r>
              <a:rPr lang="en-GB" sz="2000" dirty="0"/>
              <a:t> the difference between intrinsic and extrinsic values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6158BEE7-B4B9-39D2-CF0A-C2336A179EBD}"/>
              </a:ext>
            </a:extLst>
          </p:cNvPr>
          <p:cNvSpPr txBox="1">
            <a:spLocks/>
          </p:cNvSpPr>
          <p:nvPr/>
        </p:nvSpPr>
        <p:spPr>
          <a:xfrm>
            <a:off x="710902" y="3237008"/>
            <a:ext cx="5427224" cy="11317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IDENTIFY</a:t>
            </a:r>
            <a:r>
              <a:rPr lang="en-GB" sz="2000" dirty="0"/>
              <a:t> intrinsic values that are important to me</a:t>
            </a:r>
          </a:p>
          <a:p>
            <a:endParaRPr lang="en-GB" sz="2000" b="1" dirty="0"/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9F4C4325-7F68-A28B-432A-0B309F85FAB5}"/>
              </a:ext>
            </a:extLst>
          </p:cNvPr>
          <p:cNvSpPr txBox="1">
            <a:spLocks/>
          </p:cNvSpPr>
          <p:nvPr/>
        </p:nvSpPr>
        <p:spPr>
          <a:xfrm>
            <a:off x="762080" y="4249808"/>
            <a:ext cx="5427224" cy="11317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DEVELOP</a:t>
            </a:r>
            <a:r>
              <a:rPr lang="en-GB" sz="2000" dirty="0"/>
              <a:t> an action plan to do something important to me, in line with values</a:t>
            </a:r>
          </a:p>
          <a:p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09730" y="2459956"/>
            <a:ext cx="3652369" cy="3632867"/>
          </a:xfrm>
          <a:prstGeom prst="rect">
            <a:avLst/>
          </a:prstGeom>
        </p:spPr>
        <p:txBody>
          <a:bodyPr vert="horz" lIns="0" tIns="0" rIns="0" bIns="0" rtlCol="0" anchor="t">
            <a:normAutofit fontScale="92500" lnSpcReduction="10000"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ea typeface="Roboto Slab"/>
              </a:rPr>
              <a:t>Managing change and uncertainty</a:t>
            </a:r>
            <a:endParaRPr lang="en-GB" sz="2400">
              <a:ea typeface="Roboto Slab"/>
              <a:cs typeface="Roboto Slab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ea typeface="Roboto Slab"/>
              </a:rPr>
              <a:t>Feeling lonely, isolated and disconnected</a:t>
            </a:r>
            <a:endParaRPr lang="en-GB" sz="2400" dirty="0">
              <a:ea typeface="Roboto Slab"/>
              <a:cs typeface="Roboto Slab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44B7E"/>
                </a:solidFill>
                <a:ea typeface="Roboto Slab"/>
              </a:rPr>
              <a:t>Feeling bored, flat and unmotivated</a:t>
            </a:r>
            <a:endParaRPr lang="en-GB" sz="2400" dirty="0">
              <a:solidFill>
                <a:srgbClr val="F44B7E"/>
              </a:solidFill>
              <a:ea typeface="Roboto Slab"/>
              <a:cs typeface="Roboto Slab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Seeking help for mental health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anxious around social situations</a:t>
            </a:r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270135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2958432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Any questions?</a:t>
            </a:r>
            <a:endParaRPr lang="en-US" sz="3200" dirty="0"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005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Learning outcomes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D64F991-FD4F-D50C-4227-AF29E263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3191239"/>
            <a:ext cx="5605170" cy="7560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F0CC9A7-E419-B1D0-390C-02C4EC074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6604" y="2148204"/>
            <a:ext cx="5605170" cy="78186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8B654E6-0BAF-7083-3642-EFEF8D2D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4183639"/>
            <a:ext cx="5605170" cy="756001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DA8C712-7F45-5762-9B1C-BC6500AA0512}"/>
              </a:ext>
            </a:extLst>
          </p:cNvPr>
          <p:cNvSpPr txBox="1">
            <a:spLocks/>
          </p:cNvSpPr>
          <p:nvPr/>
        </p:nvSpPr>
        <p:spPr>
          <a:xfrm>
            <a:off x="684212" y="2184268"/>
            <a:ext cx="5529589" cy="756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UNDERSTAND</a:t>
            </a:r>
            <a:r>
              <a:rPr lang="en-GB" sz="2000" dirty="0"/>
              <a:t> the difference between intrinsic and extrinsic values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A0B45FA1-2D47-EB81-1D33-6988EF59B0B1}"/>
              </a:ext>
            </a:extLst>
          </p:cNvPr>
          <p:cNvSpPr txBox="1">
            <a:spLocks/>
          </p:cNvSpPr>
          <p:nvPr/>
        </p:nvSpPr>
        <p:spPr>
          <a:xfrm>
            <a:off x="635577" y="3284668"/>
            <a:ext cx="5427224" cy="11317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IDENTIFY</a:t>
            </a:r>
            <a:r>
              <a:rPr lang="en-GB" sz="2000" dirty="0"/>
              <a:t> intrinsic values that are important to me</a:t>
            </a:r>
          </a:p>
          <a:p>
            <a:endParaRPr lang="en-GB" sz="2000" b="1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78C26C6-E6F2-9A5C-CC01-21ED673FF1D1}"/>
              </a:ext>
            </a:extLst>
          </p:cNvPr>
          <p:cNvSpPr txBox="1">
            <a:spLocks/>
          </p:cNvSpPr>
          <p:nvPr/>
        </p:nvSpPr>
        <p:spPr>
          <a:xfrm>
            <a:off x="635577" y="4249747"/>
            <a:ext cx="5427224" cy="11317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/>
                <a:ea typeface="Roboto Slab"/>
              </a:rPr>
              <a:t>DEVELOP</a:t>
            </a:r>
            <a:r>
              <a:rPr lang="en-GB" sz="2000" dirty="0">
                <a:ea typeface="Roboto Slab"/>
              </a:rPr>
              <a:t> an action plan to do something important to me, in line with my values</a:t>
            </a:r>
            <a:endParaRPr lang="en-GB" sz="2000" dirty="0"/>
          </a:p>
          <a:p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437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7F1E5564-E165-19C5-2C5F-AFF9656F2A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797"/>
          <a:stretch/>
        </p:blipFill>
        <p:spPr>
          <a:xfrm>
            <a:off x="491862" y="1799501"/>
            <a:ext cx="7116777" cy="47494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5650769-8CB7-124F-68D1-CF96CCA0AC6A}"/>
              </a:ext>
            </a:extLst>
          </p:cNvPr>
          <p:cNvSpPr/>
          <p:nvPr/>
        </p:nvSpPr>
        <p:spPr>
          <a:xfrm>
            <a:off x="417883" y="570661"/>
            <a:ext cx="8060857" cy="129266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000" b="1" dirty="0">
                <a:solidFill>
                  <a:schemeClr val="tx2"/>
                </a:solidFill>
                <a:latin typeface="Brown"/>
                <a:ea typeface="+mn-lt"/>
                <a:cs typeface="+mn-lt"/>
              </a:rPr>
              <a:t>Can you remember what the advice from </a:t>
            </a:r>
            <a:r>
              <a:rPr lang="en-GB" sz="3000" b="1" dirty="0" err="1">
                <a:solidFill>
                  <a:schemeClr val="tx2"/>
                </a:solidFill>
                <a:latin typeface="Brown"/>
                <a:ea typeface="+mn-lt"/>
                <a:cs typeface="+mn-lt"/>
              </a:rPr>
              <a:t>CoRAY</a:t>
            </a:r>
            <a:r>
              <a:rPr lang="en-GB" sz="3000" b="1" dirty="0">
                <a:solidFill>
                  <a:schemeClr val="tx2"/>
                </a:solidFill>
                <a:latin typeface="Brown"/>
                <a:ea typeface="+mn-lt"/>
                <a:cs typeface="+mn-lt"/>
              </a:rPr>
              <a:t> was to do in this scenario?</a:t>
            </a:r>
            <a:r>
              <a:rPr lang="en-GB" sz="3000" b="1" dirty="0">
                <a:solidFill>
                  <a:srgbClr val="005E84"/>
                </a:solidFill>
                <a:latin typeface="Brown"/>
              </a:rPr>
              <a:t> </a:t>
            </a:r>
            <a:endParaRPr lang="en-GB" b="1">
              <a:cs typeface="Calibri"/>
            </a:endParaRPr>
          </a:p>
          <a:p>
            <a:pPr fontAlgn="base"/>
            <a:endParaRPr lang="en-GB" dirty="0">
              <a:solidFill>
                <a:schemeClr val="bg1"/>
              </a:solidFill>
              <a:latin typeface="Brow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41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2A5848-8125-F9E7-11A2-AD998815F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5688"/>
            <a:ext cx="9144000" cy="514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21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549BC8-39D9-77AF-847E-1E0AA3466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5688"/>
            <a:ext cx="9144000" cy="514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23975"/>
            <a:ext cx="5040313" cy="2663825"/>
          </a:xfrm>
        </p:spPr>
        <p:txBody>
          <a:bodyPr/>
          <a:lstStyle/>
          <a:p>
            <a:r>
              <a:rPr lang="en-GB" dirty="0"/>
              <a:t>Exploring our personal values </a:t>
            </a:r>
          </a:p>
        </p:txBody>
      </p:sp>
    </p:spTree>
    <p:extLst>
      <p:ext uri="{BB962C8B-B14F-4D97-AF65-F5344CB8AC3E}">
        <p14:creationId xmlns:p14="http://schemas.microsoft.com/office/powerpoint/2010/main" val="189434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5" ma:contentTypeDescription="Create a new document." ma:contentTypeScope="" ma:versionID="fab134bcc617c93afa3bbe528fbf34d2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73ce050557d2daa092af003765be5e60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Props1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BE671F-5BC3-4328-A46D-7485AF242A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932b2-0880-40b8-874b-867a586df499"/>
    <ds:schemaRef ds:uri="c24be428-2353-415a-b5b1-dcb6d2e6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1235FD-532F-4515-A483-27584A454F74}">
  <ds:schemaRefs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c24be428-2353-415a-b5b1-dcb6d2e6748f"/>
    <ds:schemaRef ds:uri="bb0932b2-0880-40b8-874b-867a586df49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32204</TotalTime>
  <Words>1235</Words>
  <Application>Microsoft Office PowerPoint</Application>
  <PresentationFormat>On-screen Show (4:3)</PresentationFormat>
  <Paragraphs>213</Paragraphs>
  <Slides>40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1" baseType="lpstr">
      <vt:lpstr>Arial</vt:lpstr>
      <vt:lpstr>Brown</vt:lpstr>
      <vt:lpstr>BROWN-LIGHT</vt:lpstr>
      <vt:lpstr>Brown-RegularItalic</vt:lpstr>
      <vt:lpstr>Calibri</vt:lpstr>
      <vt:lpstr>Calibri Light</vt:lpstr>
      <vt:lpstr>Roboto Slab</vt:lpstr>
      <vt:lpstr>Roboto Slab Light</vt:lpstr>
      <vt:lpstr>Roboto Slab Medium</vt:lpstr>
      <vt:lpstr>-webkit-standard</vt:lpstr>
      <vt:lpstr>Charlie Waller Theme</vt:lpstr>
      <vt:lpstr>PowerPoint Presentation</vt:lpstr>
      <vt:lpstr>Working together…</vt:lpstr>
      <vt:lpstr>PowerPoint Presentation</vt:lpstr>
      <vt:lpstr>PowerPoint Presentation</vt:lpstr>
      <vt:lpstr>Learning outcomes</vt:lpstr>
      <vt:lpstr>PowerPoint Presentation</vt:lpstr>
      <vt:lpstr>PowerPoint Presentation</vt:lpstr>
      <vt:lpstr>PowerPoint Presentation</vt:lpstr>
      <vt:lpstr>Exploring our personal values </vt:lpstr>
      <vt:lpstr>Values are always based on earning rewards.</vt:lpstr>
      <vt:lpstr>Values can be based on avoiding punishment.</vt:lpstr>
      <vt:lpstr>Our values are the same as a goal.</vt:lpstr>
      <vt:lpstr>Values can be based on what we want out of life.</vt:lpstr>
      <vt:lpstr>Our values are based on things we feel are important to us.</vt:lpstr>
      <vt:lpstr>Values can help guide our direction in life.</vt:lpstr>
      <vt:lpstr>Intrinsic versus extrinsic</vt:lpstr>
      <vt:lpstr>PowerPoint Presentation</vt:lpstr>
      <vt:lpstr>How do they differ?</vt:lpstr>
      <vt:lpstr>Activity  Sort between intrinsic and extrinsic values activity in pairs</vt:lpstr>
      <vt:lpstr>PowerPoint Presentation</vt:lpstr>
      <vt:lpstr>PowerPoint Presentation</vt:lpstr>
      <vt:lpstr>Values and wellbeing</vt:lpstr>
      <vt:lpstr>My personal values</vt:lpstr>
      <vt:lpstr>Personal values</vt:lpstr>
      <vt:lpstr>Think of some values that are important to you</vt:lpstr>
      <vt:lpstr>Plan to do something that is important to me</vt:lpstr>
      <vt:lpstr>Plan to do things that are important  to me (in line with my personal values)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Seeking help</vt:lpstr>
      <vt:lpstr>Speak out</vt:lpstr>
      <vt:lpstr>Supporting a friend</vt:lpstr>
      <vt:lpstr>The key messages</vt:lpstr>
      <vt:lpstr>Can I?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Amy Martin</cp:lastModifiedBy>
  <cp:revision>77</cp:revision>
  <dcterms:created xsi:type="dcterms:W3CDTF">2020-08-14T13:32:42Z</dcterms:created>
  <dcterms:modified xsi:type="dcterms:W3CDTF">2023-05-15T13:54:52Z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