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38"/>
  </p:notesMasterIdLst>
  <p:sldIdLst>
    <p:sldId id="263" r:id="rId5"/>
    <p:sldId id="1676" r:id="rId6"/>
    <p:sldId id="4518" r:id="rId7"/>
    <p:sldId id="4418" r:id="rId8"/>
    <p:sldId id="4493" r:id="rId9"/>
    <p:sldId id="4421" r:id="rId10"/>
    <p:sldId id="4463" r:id="rId11"/>
    <p:sldId id="4443" r:id="rId12"/>
    <p:sldId id="4464" r:id="rId13"/>
    <p:sldId id="4465" r:id="rId14"/>
    <p:sldId id="4428" r:id="rId15"/>
    <p:sldId id="4429" r:id="rId16"/>
    <p:sldId id="4466" r:id="rId17"/>
    <p:sldId id="4467" r:id="rId18"/>
    <p:sldId id="4468" r:id="rId19"/>
    <p:sldId id="4469" r:id="rId20"/>
    <p:sldId id="4470" r:id="rId21"/>
    <p:sldId id="4462" r:id="rId22"/>
    <p:sldId id="4461" r:id="rId23"/>
    <p:sldId id="4460" r:id="rId24"/>
    <p:sldId id="4442" r:id="rId25"/>
    <p:sldId id="4497" r:id="rId26"/>
    <p:sldId id="4471" r:id="rId27"/>
    <p:sldId id="4444" r:id="rId28"/>
    <p:sldId id="4445" r:id="rId29"/>
    <p:sldId id="4446" r:id="rId30"/>
    <p:sldId id="4447" r:id="rId31"/>
    <p:sldId id="4448" r:id="rId32"/>
    <p:sldId id="4449" r:id="rId33"/>
    <p:sldId id="4496" r:id="rId34"/>
    <p:sldId id="4499" r:id="rId35"/>
    <p:sldId id="4477" r:id="rId36"/>
    <p:sldId id="4472"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8EFBE7F-D13F-3AEA-BAD4-F6229168479A}" name="Gemma Fieldsend" initials="GF" userId="S::gemma.fieldsend@charliewaller.org::043243c8-70e3-45eb-8c25-0121049914d5" providerId="AD"/>
  <p188:author id="{9796DBC9-679B-D37B-014C-1B081BB135C6}" name="Gemma Darby" initials="GD" userId="bb2e85c27c9b490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A3DC"/>
    <a:srgbClr val="94C11F"/>
    <a:srgbClr val="EF811B"/>
    <a:srgbClr val="005E84"/>
    <a:srgbClr val="C29FD8"/>
    <a:srgbClr val="F44B7E"/>
    <a:srgbClr val="769D91"/>
    <a:srgbClr val="0081C3"/>
    <a:srgbClr val="87E5FF"/>
    <a:srgbClr val="69B0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743"/>
    <p:restoredTop sz="94705"/>
  </p:normalViewPr>
  <p:slideViewPr>
    <p:cSldViewPr snapToGrid="0">
      <p:cViewPr varScale="1">
        <p:scale>
          <a:sx n="100" d="100"/>
          <a:sy n="100" d="100"/>
        </p:scale>
        <p:origin x="1434" y="96"/>
      </p:cViewPr>
      <p:guideLst>
        <p:guide orient="horz" pos="2183"/>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Martin" userId="696df28b-a01f-4941-848a-b087e6819034" providerId="ADAL" clId="{D00B47C9-E1B8-480C-975D-B02F0C0878AF}"/>
    <pc:docChg chg="mod">
      <pc:chgData name="Amy Martin" userId="696df28b-a01f-4941-848a-b087e6819034" providerId="ADAL" clId="{D00B47C9-E1B8-480C-975D-B02F0C0878AF}" dt="2023-05-15T14:07:26.862"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C7A3B-5F49-184E-BD36-866947A20926}" type="datetimeFigureOut">
              <a:rPr lang="en-US" smtClean="0"/>
              <a:t>5/15/2023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CA5DC-5553-2447-9EEC-CB1D7E52EA0F}" type="slidenum">
              <a:rPr lang="en-US" smtClean="0"/>
              <a:t>‹#›</a:t>
            </a:fld>
            <a:endParaRPr lang="en-US"/>
          </a:p>
        </p:txBody>
      </p:sp>
    </p:spTree>
    <p:extLst>
      <p:ext uri="{BB962C8B-B14F-4D97-AF65-F5344CB8AC3E}">
        <p14:creationId xmlns:p14="http://schemas.microsoft.com/office/powerpoint/2010/main" val="4219809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1.00</a:t>
            </a:r>
          </a:p>
        </p:txBody>
      </p:sp>
      <p:sp>
        <p:nvSpPr>
          <p:cNvPr id="4" name="Slide Number Placeholder 3"/>
          <p:cNvSpPr>
            <a:spLocks noGrp="1"/>
          </p:cNvSpPr>
          <p:nvPr>
            <p:ph type="sldNum" sz="quarter" idx="10"/>
          </p:nvPr>
        </p:nvSpPr>
        <p:spPr/>
        <p:txBody>
          <a:bodyPr/>
          <a:lstStyle/>
          <a:p>
            <a:fld id="{87A04282-26E0-45A1-8E09-028CB16A080B}" type="slidenum">
              <a:rPr lang="en-GB" smtClean="0"/>
              <a:t>1</a:t>
            </a:fld>
            <a:endParaRPr lang="en-GB"/>
          </a:p>
        </p:txBody>
      </p:sp>
    </p:spTree>
    <p:extLst>
      <p:ext uri="{BB962C8B-B14F-4D97-AF65-F5344CB8AC3E}">
        <p14:creationId xmlns:p14="http://schemas.microsoft.com/office/powerpoint/2010/main" val="134605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Discussion in pairs or in groups</a:t>
            </a:r>
          </a:p>
        </p:txBody>
      </p:sp>
      <p:sp>
        <p:nvSpPr>
          <p:cNvPr id="4" name="Slide Number Placeholder 3"/>
          <p:cNvSpPr>
            <a:spLocks noGrp="1"/>
          </p:cNvSpPr>
          <p:nvPr>
            <p:ph type="sldNum" sz="quarter" idx="5"/>
          </p:nvPr>
        </p:nvSpPr>
        <p:spPr/>
        <p:txBody>
          <a:bodyPr/>
          <a:lstStyle/>
          <a:p>
            <a:fld id="{A77CA5DC-5553-2447-9EEC-CB1D7E52EA0F}" type="slidenum">
              <a:rPr lang="en-US" smtClean="0"/>
              <a:t>12</a:t>
            </a:fld>
            <a:endParaRPr lang="en-US"/>
          </a:p>
        </p:txBody>
      </p:sp>
    </p:spTree>
    <p:extLst>
      <p:ext uri="{BB962C8B-B14F-4D97-AF65-F5344CB8AC3E}">
        <p14:creationId xmlns:p14="http://schemas.microsoft.com/office/powerpoint/2010/main" val="29048052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Discussion in pairs or in groups</a:t>
            </a:r>
          </a:p>
        </p:txBody>
      </p:sp>
      <p:sp>
        <p:nvSpPr>
          <p:cNvPr id="4" name="Slide Number Placeholder 3"/>
          <p:cNvSpPr>
            <a:spLocks noGrp="1"/>
          </p:cNvSpPr>
          <p:nvPr>
            <p:ph type="sldNum" sz="quarter" idx="5"/>
          </p:nvPr>
        </p:nvSpPr>
        <p:spPr/>
        <p:txBody>
          <a:bodyPr/>
          <a:lstStyle/>
          <a:p>
            <a:fld id="{A77CA5DC-5553-2447-9EEC-CB1D7E52EA0F}" type="slidenum">
              <a:rPr lang="en-US" smtClean="0"/>
              <a:t>13</a:t>
            </a:fld>
            <a:endParaRPr lang="en-US"/>
          </a:p>
        </p:txBody>
      </p:sp>
    </p:spTree>
    <p:extLst>
      <p:ext uri="{BB962C8B-B14F-4D97-AF65-F5344CB8AC3E}">
        <p14:creationId xmlns:p14="http://schemas.microsoft.com/office/powerpoint/2010/main" val="747762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that students will be filling in their self-care plan using the co-RAY resources to help- this can be edited/ made into two pages if needed.</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22</a:t>
            </a:fld>
            <a:endParaRPr lang="en-US"/>
          </a:p>
        </p:txBody>
      </p:sp>
    </p:spTree>
    <p:extLst>
      <p:ext uri="{BB962C8B-B14F-4D97-AF65-F5344CB8AC3E}">
        <p14:creationId xmlns:p14="http://schemas.microsoft.com/office/powerpoint/2010/main" val="239621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23</a:t>
            </a:fld>
            <a:endParaRPr lang="en-US"/>
          </a:p>
        </p:txBody>
      </p:sp>
    </p:spTree>
    <p:extLst>
      <p:ext uri="{BB962C8B-B14F-4D97-AF65-F5344CB8AC3E}">
        <p14:creationId xmlns:p14="http://schemas.microsoft.com/office/powerpoint/2010/main" val="1712047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Highlight quality as being important over quantify</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25</a:t>
            </a:fld>
            <a:endParaRPr lang="en-US"/>
          </a:p>
        </p:txBody>
      </p:sp>
    </p:spTree>
    <p:extLst>
      <p:ext uri="{BB962C8B-B14F-4D97-AF65-F5344CB8AC3E}">
        <p14:creationId xmlns:p14="http://schemas.microsoft.com/office/powerpoint/2010/main" val="2905025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Recap the last key message and reiterate that it can be hard sometimes- but we don’t always have to give up.</a:t>
            </a:r>
          </a:p>
        </p:txBody>
      </p:sp>
      <p:sp>
        <p:nvSpPr>
          <p:cNvPr id="4" name="Slide Number Placeholder 3"/>
          <p:cNvSpPr>
            <a:spLocks noGrp="1"/>
          </p:cNvSpPr>
          <p:nvPr>
            <p:ph type="sldNum" sz="quarter" idx="5"/>
          </p:nvPr>
        </p:nvSpPr>
        <p:spPr/>
        <p:txBody>
          <a:bodyPr/>
          <a:lstStyle/>
          <a:p>
            <a:fld id="{A77CA5DC-5553-2447-9EEC-CB1D7E52EA0F}" type="slidenum">
              <a:rPr lang="en-US" smtClean="0"/>
              <a:t>27</a:t>
            </a:fld>
            <a:endParaRPr lang="en-US"/>
          </a:p>
        </p:txBody>
      </p:sp>
    </p:spTree>
    <p:extLst>
      <p:ext uri="{BB962C8B-B14F-4D97-AF65-F5344CB8AC3E}">
        <p14:creationId xmlns:p14="http://schemas.microsoft.com/office/powerpoint/2010/main" val="31782815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a:t>
            </a:r>
          </a:p>
        </p:txBody>
      </p:sp>
      <p:sp>
        <p:nvSpPr>
          <p:cNvPr id="4" name="Slide Number Placeholder 3"/>
          <p:cNvSpPr>
            <a:spLocks noGrp="1"/>
          </p:cNvSpPr>
          <p:nvPr>
            <p:ph type="sldNum" sz="quarter" idx="5"/>
          </p:nvPr>
        </p:nvSpPr>
        <p:spPr/>
        <p:txBody>
          <a:bodyPr/>
          <a:lstStyle/>
          <a:p>
            <a:fld id="{A77CA5DC-5553-2447-9EEC-CB1D7E52EA0F}" type="slidenum">
              <a:rPr lang="en-US" smtClean="0"/>
              <a:t>29</a:t>
            </a:fld>
            <a:endParaRPr lang="en-US"/>
          </a:p>
        </p:txBody>
      </p:sp>
    </p:spTree>
    <p:extLst>
      <p:ext uri="{BB962C8B-B14F-4D97-AF65-F5344CB8AC3E}">
        <p14:creationId xmlns:p14="http://schemas.microsoft.com/office/powerpoint/2010/main" val="486897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Highlight the importance of speaking out about a worry- the two sites are hyperlinked </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30</a:t>
            </a:fld>
            <a:endParaRPr lang="en-US"/>
          </a:p>
        </p:txBody>
      </p:sp>
    </p:spTree>
    <p:extLst>
      <p:ext uri="{BB962C8B-B14F-4D97-AF65-F5344CB8AC3E}">
        <p14:creationId xmlns:p14="http://schemas.microsoft.com/office/powerpoint/2010/main" val="3490158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A04282-26E0-45A1-8E09-028CB16A080B}" type="slidenum">
              <a:rPr lang="en-GB" smtClean="0"/>
              <a:t>33</a:t>
            </a:fld>
            <a:endParaRPr lang="en-GB"/>
          </a:p>
        </p:txBody>
      </p:sp>
    </p:spTree>
    <p:extLst>
      <p:ext uri="{BB962C8B-B14F-4D97-AF65-F5344CB8AC3E}">
        <p14:creationId xmlns:p14="http://schemas.microsoft.com/office/powerpoint/2010/main" val="334710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 mindful that when we talk about things like anxiety, it can sometimes bring up different emotions within us. That is ok and we all react differently. If at any point, anyone feels uncomfortable, or they need some time out, they can always come and talk to an adult in the room or take a break, go to the toilet, get a drink or go to a quiet place (this will depend on what the school has set up for this so will vary between settings). Please also make clear that the teacher will be around after to talk to anyone if they have anything they feel they need to talk about. Equally, it can be helpful to try and listen to the ideas in the session- try to stay with us if you can but if you need that break, do not hesitate to take it. </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2</a:t>
            </a:fld>
            <a:endParaRPr lang="en-US"/>
          </a:p>
        </p:txBody>
      </p:sp>
    </p:spTree>
    <p:extLst>
      <p:ext uri="{BB962C8B-B14F-4D97-AF65-F5344CB8AC3E}">
        <p14:creationId xmlns:p14="http://schemas.microsoft.com/office/powerpoint/2010/main" val="2872268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images are hyperlinked so you can explore the website/ show it to students:</a:t>
            </a:r>
          </a:p>
          <a:p>
            <a:endParaRPr lang="en-US" dirty="0"/>
          </a:p>
          <a:p>
            <a:r>
              <a:rPr lang="en-US" dirty="0"/>
              <a:t>https://emergingminds.org.uk/co-ray-young-people-evidence-informed-briefings/</a:t>
            </a:r>
          </a:p>
          <a:p>
            <a:r>
              <a:rPr lang="en-US" dirty="0"/>
              <a:t>https://charliewaller.org/resources/asking-for-help-young-person/ </a:t>
            </a:r>
          </a:p>
        </p:txBody>
      </p:sp>
      <p:sp>
        <p:nvSpPr>
          <p:cNvPr id="4" name="Slide Number Placeholder 3"/>
          <p:cNvSpPr>
            <a:spLocks noGrp="1"/>
          </p:cNvSpPr>
          <p:nvPr>
            <p:ph type="sldNum" sz="quarter" idx="5"/>
          </p:nvPr>
        </p:nvSpPr>
        <p:spPr/>
        <p:txBody>
          <a:bodyPr/>
          <a:lstStyle/>
          <a:p>
            <a:fld id="{A77CA5DC-5553-2447-9EEC-CB1D7E52EA0F}" type="slidenum">
              <a:rPr lang="en-US" smtClean="0"/>
              <a:t>3</a:t>
            </a:fld>
            <a:endParaRPr lang="en-US"/>
          </a:p>
        </p:txBody>
      </p:sp>
    </p:spTree>
    <p:extLst>
      <p:ext uri="{BB962C8B-B14F-4D97-AF65-F5344CB8AC3E}">
        <p14:creationId xmlns:p14="http://schemas.microsoft.com/office/powerpoint/2010/main" val="2689952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image is hyperlinked so you can explore the website/ show it to students</a:t>
            </a:r>
          </a:p>
        </p:txBody>
      </p:sp>
      <p:sp>
        <p:nvSpPr>
          <p:cNvPr id="4" name="Slide Number Placeholder 3"/>
          <p:cNvSpPr>
            <a:spLocks noGrp="1"/>
          </p:cNvSpPr>
          <p:nvPr>
            <p:ph type="sldNum" sz="quarter" idx="5"/>
          </p:nvPr>
        </p:nvSpPr>
        <p:spPr/>
        <p:txBody>
          <a:bodyPr/>
          <a:lstStyle/>
          <a:p>
            <a:fld id="{A77CA5DC-5553-2447-9EEC-CB1D7E52EA0F}" type="slidenum">
              <a:rPr lang="en-US" smtClean="0"/>
              <a:t>4</a:t>
            </a:fld>
            <a:endParaRPr lang="en-US"/>
          </a:p>
        </p:txBody>
      </p:sp>
    </p:spTree>
    <p:extLst>
      <p:ext uri="{BB962C8B-B14F-4D97-AF65-F5344CB8AC3E}">
        <p14:creationId xmlns:p14="http://schemas.microsoft.com/office/powerpoint/2010/main" val="3051761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brainstorm words and phrases or draw images that represent the meaning to them- to recap on what they feel and think about the meaning</a:t>
            </a:r>
          </a:p>
        </p:txBody>
      </p:sp>
      <p:sp>
        <p:nvSpPr>
          <p:cNvPr id="4" name="Slide Number Placeholder 3"/>
          <p:cNvSpPr>
            <a:spLocks noGrp="1"/>
          </p:cNvSpPr>
          <p:nvPr>
            <p:ph type="sldNum" sz="quarter" idx="5"/>
          </p:nvPr>
        </p:nvSpPr>
        <p:spPr/>
        <p:txBody>
          <a:bodyPr/>
          <a:lstStyle/>
          <a:p>
            <a:fld id="{A77CA5DC-5553-2447-9EEC-CB1D7E52EA0F}" type="slidenum">
              <a:rPr lang="en-US" smtClean="0"/>
              <a:t>6</a:t>
            </a:fld>
            <a:endParaRPr lang="en-US"/>
          </a:p>
        </p:txBody>
      </p:sp>
    </p:spTree>
    <p:extLst>
      <p:ext uri="{BB962C8B-B14F-4D97-AF65-F5344CB8AC3E}">
        <p14:creationId xmlns:p14="http://schemas.microsoft.com/office/powerpoint/2010/main" val="3345722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Talk through the slide and the ideas- </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8</a:t>
            </a:fld>
            <a:endParaRPr lang="en-US"/>
          </a:p>
        </p:txBody>
      </p:sp>
    </p:spTree>
    <p:extLst>
      <p:ext uri="{BB962C8B-B14F-4D97-AF65-F5344CB8AC3E}">
        <p14:creationId xmlns:p14="http://schemas.microsoft.com/office/powerpoint/2010/main" val="3719523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pairs, design a poster with the different ways we can reach out and connect with others or make a list/ brainstorm ideas/ or use PADLET</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9</a:t>
            </a:fld>
            <a:endParaRPr lang="en-US"/>
          </a:p>
        </p:txBody>
      </p:sp>
    </p:spTree>
    <p:extLst>
      <p:ext uri="{BB962C8B-B14F-4D97-AF65-F5344CB8AC3E}">
        <p14:creationId xmlns:p14="http://schemas.microsoft.com/office/powerpoint/2010/main" val="949347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Could design a poster on the different ways we can reach out and connect with others</a:t>
            </a:r>
          </a:p>
          <a:p>
            <a:r>
              <a:rPr lang="en-US" dirty="0"/>
              <a:t>Covid- the need to connect online</a:t>
            </a:r>
          </a:p>
        </p:txBody>
      </p:sp>
      <p:sp>
        <p:nvSpPr>
          <p:cNvPr id="4" name="Slide Number Placeholder 3"/>
          <p:cNvSpPr>
            <a:spLocks noGrp="1"/>
          </p:cNvSpPr>
          <p:nvPr>
            <p:ph type="sldNum" sz="quarter" idx="5"/>
          </p:nvPr>
        </p:nvSpPr>
        <p:spPr/>
        <p:txBody>
          <a:bodyPr/>
          <a:lstStyle/>
          <a:p>
            <a:fld id="{A77CA5DC-5553-2447-9EEC-CB1D7E52EA0F}" type="slidenum">
              <a:rPr lang="en-US" smtClean="0"/>
              <a:t>10</a:t>
            </a:fld>
            <a:endParaRPr lang="en-US"/>
          </a:p>
        </p:txBody>
      </p:sp>
    </p:spTree>
    <p:extLst>
      <p:ext uri="{BB962C8B-B14F-4D97-AF65-F5344CB8AC3E}">
        <p14:creationId xmlns:p14="http://schemas.microsoft.com/office/powerpoint/2010/main" val="1776797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chemeClr val="bg1"/>
              </a:solidFill>
              <a:latin typeface="Brown" pitchFamily="2" charset="0"/>
            </a:endParaRPr>
          </a:p>
        </p:txBody>
      </p:sp>
      <p:sp>
        <p:nvSpPr>
          <p:cNvPr id="4" name="Slide Number Placeholder 3"/>
          <p:cNvSpPr>
            <a:spLocks noGrp="1"/>
          </p:cNvSpPr>
          <p:nvPr>
            <p:ph type="sldNum" sz="quarter" idx="5"/>
          </p:nvPr>
        </p:nvSpPr>
        <p:spPr/>
        <p:txBody>
          <a:bodyPr/>
          <a:lstStyle/>
          <a:p>
            <a:fld id="{A77CA5DC-5553-2447-9EEC-CB1D7E52EA0F}" type="slidenum">
              <a:rPr lang="en-US" smtClean="0"/>
              <a:t>11</a:t>
            </a:fld>
            <a:endParaRPr lang="en-US"/>
          </a:p>
        </p:txBody>
      </p:sp>
    </p:spTree>
    <p:extLst>
      <p:ext uri="{BB962C8B-B14F-4D97-AF65-F5344CB8AC3E}">
        <p14:creationId xmlns:p14="http://schemas.microsoft.com/office/powerpoint/2010/main" val="25709459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aseline="0">
                <a:solidFill>
                  <a:srgbClr val="005E84"/>
                </a:solidFill>
                <a:latin typeface="Brown"/>
              </a:defRPr>
            </a:lvl1pPr>
          </a:lstStyle>
          <a:p>
            <a:r>
              <a:rPr lang="en-GB" dirty="0"/>
              <a:t>Click to edit Master title style</a:t>
            </a:r>
            <a:endParaRPr lang="en-US" dirty="0"/>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rgbClr val="005E84"/>
                </a:solidFill>
                <a:latin typeface="Roboto Slab"/>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1909345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10023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275295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3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766528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4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56524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5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4658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379634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1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0861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191120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3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13578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4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955668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Cov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aseline="0">
                <a:solidFill>
                  <a:srgbClr val="005E84"/>
                </a:solidFill>
                <a:latin typeface="Brown"/>
              </a:defRPr>
            </a:lvl1pPr>
          </a:lstStyle>
          <a:p>
            <a:r>
              <a:rPr lang="en-GB" dirty="0"/>
              <a:t>Click to edit Master title style</a:t>
            </a:r>
            <a:endParaRPr lang="en-US" dirty="0"/>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rgbClr val="005E84"/>
                </a:solidFill>
                <a:latin typeface="Roboto Slab"/>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42196830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5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31596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7819345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7254380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2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685499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3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44780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4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24901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5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22705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nal_Thankyou">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C31DBF2-E778-D349-8D0C-A895AB5ABC3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hasCustomPrompt="1"/>
          </p:nvPr>
        </p:nvSpPr>
        <p:spPr>
          <a:xfrm>
            <a:off x="1331912" y="765175"/>
            <a:ext cx="5040313" cy="2663825"/>
          </a:xfrm>
        </p:spPr>
        <p:txBody>
          <a:bodyPr anchor="b"/>
          <a:lstStyle>
            <a:lvl1pPr algn="l">
              <a:defRPr sz="3000"/>
            </a:lvl1pPr>
          </a:lstStyle>
          <a:p>
            <a:r>
              <a:rPr lang="en-GB"/>
              <a:t>Thank you</a:t>
            </a:r>
            <a:endParaRPr lang="en-US"/>
          </a:p>
        </p:txBody>
      </p:sp>
      <p:sp>
        <p:nvSpPr>
          <p:cNvPr id="10" name="Footer Placeholder 4">
            <a:extLst>
              <a:ext uri="{FF2B5EF4-FFF2-40B4-BE49-F238E27FC236}">
                <a16:creationId xmlns:a16="http://schemas.microsoft.com/office/drawing/2014/main" id="{34D152FF-FF2B-244A-B63C-688B3E62070C}"/>
              </a:ext>
            </a:extLst>
          </p:cNvPr>
          <p:cNvSpPr txBox="1">
            <a:spLocks/>
          </p:cNvSpPr>
          <p:nvPr userDrawn="1"/>
        </p:nvSpPr>
        <p:spPr>
          <a:xfrm>
            <a:off x="6244997" y="6237285"/>
            <a:ext cx="2438401" cy="269875"/>
          </a:xfrm>
          <a:prstGeom prst="rect">
            <a:avLst/>
          </a:prstGeom>
        </p:spPr>
        <p:txBody>
          <a:bodyPr vert="horz" lIns="0" tIns="0" rIns="0" bIns="0" rtlCol="0" anchor="b" anchorCtr="0"/>
          <a:lstStyle>
            <a:defPPr>
              <a:defRPr lang="en-US"/>
            </a:defPPr>
            <a:lvl1pPr marL="0" algn="l" defTabSz="457200" rtl="0" eaLnBrk="1" latinLnBrk="0" hangingPunct="1">
              <a:defRPr sz="1200" b="1" i="0" kern="1200" baseline="0">
                <a:solidFill>
                  <a:srgbClr val="EF811B"/>
                </a:solidFill>
                <a:latin typeface="Brown-RegularItalic" pitchFamily="2"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GB" sz="800" b="0" i="0" kern="1200" baseline="0">
                <a:solidFill>
                  <a:schemeClr val="bg1"/>
                </a:solidFill>
                <a:effectLst/>
                <a:latin typeface="Roboto Slab Light" pitchFamily="2" charset="0"/>
                <a:ea typeface="Roboto Slab Light" pitchFamily="2" charset="0"/>
                <a:cs typeface="+mn-cs"/>
              </a:rPr>
              <a:t>Registered charity number 1109984</a:t>
            </a:r>
          </a:p>
        </p:txBody>
      </p:sp>
    </p:spTree>
    <p:extLst>
      <p:ext uri="{BB962C8B-B14F-4D97-AF65-F5344CB8AC3E}">
        <p14:creationId xmlns:p14="http://schemas.microsoft.com/office/powerpoint/2010/main" val="2858933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descr="A picture containing graphics, drawing&#10;&#10;Description automatically generated">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3000"/>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chemeClr val="bg1"/>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5" name="Footer Placeholder 4"/>
          <p:cNvSpPr>
            <a:spLocks noGrp="1"/>
          </p:cNvSpPr>
          <p:nvPr>
            <p:ph type="ftr" sz="quarter" idx="11"/>
          </p:nvPr>
        </p:nvSpPr>
        <p:spPr>
          <a:xfrm>
            <a:off x="1331911" y="6237287"/>
            <a:ext cx="2438401" cy="269875"/>
          </a:xfrm>
        </p:spPr>
        <p:txBody>
          <a:bodyPr/>
          <a:lstStyle>
            <a:lvl1pPr>
              <a:defRPr sz="1200" b="1" i="0" baseline="0">
                <a:latin typeface="Brown-RegularItalic" pitchFamily="2" charset="77"/>
              </a:defRPr>
            </a:lvl1pPr>
          </a:lstStyle>
          <a:p>
            <a:endParaRPr lang="en-US"/>
          </a:p>
        </p:txBody>
      </p:sp>
    </p:spTree>
    <p:extLst>
      <p:ext uri="{BB962C8B-B14F-4D97-AF65-F5344CB8AC3E}">
        <p14:creationId xmlns:p14="http://schemas.microsoft.com/office/powerpoint/2010/main" val="19093454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ext_Teal">
    <p:spTree>
      <p:nvGrpSpPr>
        <p:cNvPr id="1" name=""/>
        <p:cNvGrpSpPr/>
        <p:nvPr/>
      </p:nvGrpSpPr>
      <p:grpSpPr>
        <a:xfrm>
          <a:off x="0" y="0"/>
          <a:ext cx="0" cy="0"/>
          <a:chOff x="0" y="0"/>
          <a:chExt cx="0" cy="0"/>
        </a:xfrm>
      </p:grpSpPr>
      <p:pic>
        <p:nvPicPr>
          <p:cNvPr id="10" name="Picture 9" descr="A picture containing drawing&#10;&#10;Description automatically generated">
            <a:extLst>
              <a:ext uri="{FF2B5EF4-FFF2-40B4-BE49-F238E27FC236}">
                <a16:creationId xmlns:a16="http://schemas.microsoft.com/office/drawing/2014/main" id="{ED7EA680-B51F-6E41-A52C-4298190DAB5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a:xfrm>
            <a:off x="684212" y="2420937"/>
            <a:ext cx="5688013" cy="3816351"/>
          </a:xfrm>
        </p:spPr>
        <p:txBody>
          <a:bodyPr/>
          <a:lstStyle>
            <a:lvl1pPr>
              <a:defRPr b="0" i="0">
                <a:solidFill>
                  <a:schemeClr val="bg1"/>
                </a:solidFill>
                <a:latin typeface="Roboto Slab" pitchFamily="2" charset="0"/>
                <a:ea typeface="Roboto Slab"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p>
            <a:fld id="{7C23CD3B-0B7E-9F43-AB10-3DFC78E76F5B}" type="slidenum">
              <a:rPr lang="en-US" smtClean="0"/>
              <a:t>‹#›</a:t>
            </a:fld>
            <a:endParaRPr lang="en-US"/>
          </a:p>
        </p:txBody>
      </p:sp>
      <p:sp>
        <p:nvSpPr>
          <p:cNvPr id="12" name="Doughnut 11">
            <a:extLst>
              <a:ext uri="{FF2B5EF4-FFF2-40B4-BE49-F238E27FC236}">
                <a16:creationId xmlns:a16="http://schemas.microsoft.com/office/drawing/2014/main" id="{18A0205B-9C48-6A47-BB05-0215B14E8627}"/>
              </a:ext>
            </a:extLst>
          </p:cNvPr>
          <p:cNvSpPr/>
          <p:nvPr userDrawn="1"/>
        </p:nvSpPr>
        <p:spPr>
          <a:xfrm>
            <a:off x="8208963" y="5967412"/>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788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Section_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963A61-F056-0B49-8378-503986F0830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99792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over/Section_Gree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EAFB47-539C-6B46-81A0-0C477A72A48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2332360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ver/Section_Lilac">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A69D7D-3B91-E549-8AF4-0DB964544D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26170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Cover/Section_Lim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D79B1D-A52D-4045-9EAD-F055EB5BA4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04579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57269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1_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89401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849649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4212" y="765175"/>
            <a:ext cx="5688013" cy="1655762"/>
          </a:xfrm>
          <a:prstGeom prst="rect">
            <a:avLst/>
          </a:prstGeom>
        </p:spPr>
        <p:txBody>
          <a:bodyPr vert="horz" lIns="0" tIns="0" rIns="0" bIns="0" rtlCol="0" anchor="t" anchorCtr="0">
            <a:noAutofit/>
          </a:bodyPr>
          <a:lstStyle/>
          <a:p>
            <a:r>
              <a:rPr lang="en-GB" dirty="0"/>
              <a:t>Click to edit Master title style</a:t>
            </a:r>
            <a:endParaRPr lang="en-US" dirty="0"/>
          </a:p>
        </p:txBody>
      </p:sp>
      <p:sp>
        <p:nvSpPr>
          <p:cNvPr id="3" name="Text Placeholder 2"/>
          <p:cNvSpPr>
            <a:spLocks noGrp="1"/>
          </p:cNvSpPr>
          <p:nvPr>
            <p:ph type="body" idx="1"/>
          </p:nvPr>
        </p:nvSpPr>
        <p:spPr>
          <a:xfrm>
            <a:off x="684212" y="2420937"/>
            <a:ext cx="7524751" cy="3816351"/>
          </a:xfrm>
          <a:prstGeom prst="rect">
            <a:avLst/>
          </a:prstGeom>
        </p:spPr>
        <p:txBody>
          <a:bodyPr vert="horz" lIns="0" tIns="0" rIns="0" bIns="0" rtlCol="0">
            <a:normAutofit/>
          </a:body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3"/>
          </p:nvPr>
        </p:nvSpPr>
        <p:spPr>
          <a:xfrm>
            <a:off x="684213" y="6237287"/>
            <a:ext cx="3086100" cy="269875"/>
          </a:xfrm>
          <a:prstGeom prst="rect">
            <a:avLst/>
          </a:prstGeom>
        </p:spPr>
        <p:txBody>
          <a:bodyPr vert="horz" lIns="0" tIns="0" rIns="0" bIns="0" rtlCol="0" anchor="b" anchorCtr="0"/>
          <a:lstStyle>
            <a:lvl1pPr algn="l">
              <a:defRPr sz="800" b="0" i="0">
                <a:solidFill>
                  <a:srgbClr val="005E84"/>
                </a:solidFill>
                <a:latin typeface="BROWN-LIGHT" pitchFamily="2" charset="77"/>
              </a:defRPr>
            </a:lvl1pPr>
          </a:lstStyle>
          <a:p>
            <a:endParaRPr lang="en-US"/>
          </a:p>
        </p:txBody>
      </p:sp>
      <p:sp>
        <p:nvSpPr>
          <p:cNvPr id="6" name="Slide Number Placeholder 5"/>
          <p:cNvSpPr>
            <a:spLocks noGrp="1"/>
          </p:cNvSpPr>
          <p:nvPr>
            <p:ph type="sldNum" sz="quarter" idx="4"/>
          </p:nvPr>
        </p:nvSpPr>
        <p:spPr>
          <a:xfrm>
            <a:off x="8208963" y="5967413"/>
            <a:ext cx="539750" cy="539750"/>
          </a:xfrm>
          <a:prstGeom prst="rect">
            <a:avLst/>
          </a:prstGeom>
        </p:spPr>
        <p:txBody>
          <a:bodyPr vert="horz" lIns="0" tIns="0" rIns="0" bIns="0" rtlCol="0" anchor="ctr"/>
          <a:lstStyle>
            <a:lvl1pPr algn="ctr">
              <a:defRPr sz="1200" b="1" i="0">
                <a:solidFill>
                  <a:srgbClr val="EF811B"/>
                </a:solidFill>
                <a:latin typeface="Brown-RegularItalic" pitchFamily="2" charset="77"/>
              </a:defRPr>
            </a:lvl1pPr>
          </a:lstStyle>
          <a:p>
            <a:fld id="{7C23CD3B-0B7E-9F43-AB10-3DFC78E76F5B}" type="slidenum">
              <a:rPr lang="en-US" smtClean="0"/>
              <a:pPr/>
              <a:t>‹#›</a:t>
            </a:fld>
            <a:endParaRPr lang="en-US"/>
          </a:p>
        </p:txBody>
      </p:sp>
      <p:sp>
        <p:nvSpPr>
          <p:cNvPr id="14" name="Doughnut 13">
            <a:extLst>
              <a:ext uri="{FF2B5EF4-FFF2-40B4-BE49-F238E27FC236}">
                <a16:creationId xmlns:a16="http://schemas.microsoft.com/office/drawing/2014/main" id="{8053CFB4-0282-FC47-9A5D-60F19FB383A5}"/>
              </a:ext>
            </a:extLst>
          </p:cNvPr>
          <p:cNvSpPr/>
          <p:nvPr userDrawn="1"/>
        </p:nvSpPr>
        <p:spPr>
          <a:xfrm>
            <a:off x="8208963" y="5967413"/>
            <a:ext cx="539750" cy="539750"/>
          </a:xfrm>
          <a:prstGeom prst="donut">
            <a:avLst>
              <a:gd name="adj" fmla="val 132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00821365"/>
      </p:ext>
    </p:extLst>
  </p:cSld>
  <p:clrMap bg1="lt1" tx1="dk1" bg2="lt2" tx2="dk2" accent1="accent1" accent2="accent2" accent3="accent3" accent4="accent4" accent5="accent5" accent6="accent6" hlink="hlink" folHlink="folHlink"/>
  <p:sldLayoutIdLst>
    <p:sldLayoutId id="2147483688" r:id="rId1"/>
    <p:sldLayoutId id="2147483717" r:id="rId2"/>
    <p:sldLayoutId id="2147483691" r:id="rId3"/>
    <p:sldLayoutId id="2147483692" r:id="rId4"/>
    <p:sldLayoutId id="2147483693" r:id="rId5"/>
    <p:sldLayoutId id="2147483694" r:id="rId6"/>
    <p:sldLayoutId id="2147483695" r:id="rId7"/>
    <p:sldLayoutId id="2147483701" r:id="rId8"/>
    <p:sldLayoutId id="2147483697" r:id="rId9"/>
    <p:sldLayoutId id="2147483702" r:id="rId10"/>
    <p:sldLayoutId id="2147483703" r:id="rId11"/>
    <p:sldLayoutId id="2147483704" r:id="rId12"/>
    <p:sldLayoutId id="2147483705" r:id="rId13"/>
    <p:sldLayoutId id="2147483706" r:id="rId14"/>
    <p:sldLayoutId id="2147483698" r:id="rId15"/>
    <p:sldLayoutId id="2147483707" r:id="rId16"/>
    <p:sldLayoutId id="2147483708" r:id="rId17"/>
    <p:sldLayoutId id="2147483709" r:id="rId18"/>
    <p:sldLayoutId id="2147483710" r:id="rId19"/>
    <p:sldLayoutId id="2147483711" r:id="rId20"/>
    <p:sldLayoutId id="2147483699" r:id="rId21"/>
    <p:sldLayoutId id="2147483712" r:id="rId22"/>
    <p:sldLayoutId id="2147483713" r:id="rId23"/>
    <p:sldLayoutId id="2147483714" r:id="rId24"/>
    <p:sldLayoutId id="2147483715" r:id="rId25"/>
    <p:sldLayoutId id="2147483716" r:id="rId26"/>
    <p:sldLayoutId id="2147483680" r:id="rId27"/>
    <p:sldLayoutId id="2147483661" r:id="rId28"/>
    <p:sldLayoutId id="2147483681" r:id="rId29"/>
  </p:sldLayoutIdLst>
  <p:hf hdr="0" ftr="0" dt="0"/>
  <p:txStyles>
    <p:titleStyle>
      <a:lvl1pPr algn="l" defTabSz="914400" rtl="0" eaLnBrk="1" latinLnBrk="0" hangingPunct="1">
        <a:lnSpc>
          <a:spcPct val="90000"/>
        </a:lnSpc>
        <a:spcBef>
          <a:spcPct val="0"/>
        </a:spcBef>
        <a:buNone/>
        <a:defRPr sz="3000" b="1" i="0" kern="1200" baseline="0">
          <a:solidFill>
            <a:srgbClr val="005E84"/>
          </a:solidFill>
          <a:latin typeface="Brown-RegularItalic" pitchFamily="2" charset="77"/>
          <a:ea typeface="+mj-ea"/>
          <a:cs typeface="+mj-cs"/>
        </a:defRPr>
      </a:lvl1pPr>
    </p:titleStyle>
    <p:bodyStyle>
      <a:lvl1pPr marL="0" indent="0" algn="l" defTabSz="720000" rtl="0" eaLnBrk="1" latinLnBrk="0" hangingPunct="1">
        <a:lnSpc>
          <a:spcPct val="100000"/>
        </a:lnSpc>
        <a:spcBef>
          <a:spcPts val="0"/>
        </a:spcBef>
        <a:spcAft>
          <a:spcPts val="600"/>
        </a:spcAft>
        <a:buFontTx/>
        <a:buNone/>
        <a:defRPr sz="2100" b="0" i="0" kern="1200" baseline="0">
          <a:solidFill>
            <a:srgbClr val="005E84"/>
          </a:solidFill>
          <a:latin typeface="Roboto Slab Light" pitchFamily="2" charset="0"/>
          <a:ea typeface="Roboto Slab Light"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100" b="0" i="0" kern="1200" baseline="0">
          <a:solidFill>
            <a:srgbClr val="005E84"/>
          </a:solidFill>
          <a:latin typeface="Roboto Slab Light" pitchFamily="2" charset="0"/>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25">
          <p15:clr>
            <a:srgbClr val="F26B43"/>
          </p15:clr>
        </p15:guide>
        <p15:guide id="2" pos="4014">
          <p15:clr>
            <a:srgbClr val="F26B43"/>
          </p15:clr>
        </p15:guide>
        <p15:guide id="3" pos="5511">
          <p15:clr>
            <a:srgbClr val="F26B43"/>
          </p15:clr>
        </p15:guide>
        <p15:guide id="4" pos="5171">
          <p15:clr>
            <a:srgbClr val="F26B43"/>
          </p15:clr>
        </p15:guide>
        <p15:guide id="6" pos="431">
          <p15:clr>
            <a:srgbClr val="F26B43"/>
          </p15:clr>
        </p15:guide>
        <p15:guide id="7" orient="horz" pos="278">
          <p15:clr>
            <a:srgbClr val="F26B43"/>
          </p15:clr>
        </p15:guide>
        <p15:guide id="8" orient="horz" pos="3929">
          <p15:clr>
            <a:srgbClr val="F26B43"/>
          </p15:clr>
        </p15:guide>
        <p15:guide id="9" orient="horz" pos="482">
          <p15:clr>
            <a:srgbClr val="F26B43"/>
          </p15:clr>
        </p15:guide>
        <p15:guide id="10" pos="839">
          <p15:clr>
            <a:srgbClr val="F26B43"/>
          </p15:clr>
        </p15:guide>
        <p15:guide id="11"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video" Target="https://www.youtube.com/embed/5DHJHN-HbIc?feature=oembed" TargetMode="External"/><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19.xm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48.png"/><Relationship Id="rId5" Type="http://schemas.openxmlformats.org/officeDocument/2006/relationships/image" Target="../media/image47.png"/><Relationship Id="rId10" Type="http://schemas.openxmlformats.org/officeDocument/2006/relationships/image" Target="../media/image52.svg"/><Relationship Id="rId4" Type="http://schemas.openxmlformats.org/officeDocument/2006/relationships/hyperlink" Target="https://www.nhs.uk/every-mind-matters/mental-wellbeing-tips/youth-mental-health/" TargetMode="External"/><Relationship Id="rId9" Type="http://schemas.openxmlformats.org/officeDocument/2006/relationships/image" Target="../media/image5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3.svg"/></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27.sv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331914" y="3548746"/>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dirty="0">
                <a:latin typeface="Brown" pitchFamily="2" charset="0"/>
              </a:rPr>
              <a:t>Feeling lonely, isolated and disconnected</a:t>
            </a:r>
            <a:endParaRPr lang="en-US" sz="3200" dirty="0">
              <a:latin typeface="Brown" pitchFamily="2" charset="0"/>
            </a:endParaRPr>
          </a:p>
        </p:txBody>
      </p:sp>
      <p:sp>
        <p:nvSpPr>
          <p:cNvPr id="5" name="Subtitle 2">
            <a:extLst>
              <a:ext uri="{FF2B5EF4-FFF2-40B4-BE49-F238E27FC236}">
                <a16:creationId xmlns:a16="http://schemas.microsoft.com/office/drawing/2014/main" id="{C6649292-1F6B-2797-70C7-C1254D2B3E82}"/>
              </a:ext>
            </a:extLst>
          </p:cNvPr>
          <p:cNvSpPr>
            <a:spLocks noGrp="1"/>
          </p:cNvSpPr>
          <p:nvPr>
            <p:ph type="subTitle" idx="1"/>
          </p:nvPr>
        </p:nvSpPr>
        <p:spPr>
          <a:xfrm>
            <a:off x="1331914" y="4375551"/>
            <a:ext cx="5040313" cy="1822040"/>
          </a:xfrm>
        </p:spPr>
        <p:txBody>
          <a:bodyPr/>
          <a:lstStyle/>
          <a:p>
            <a:r>
              <a:rPr lang="en-GB" sz="2000" b="1" dirty="0">
                <a:solidFill>
                  <a:srgbClr val="005E84"/>
                </a:solidFill>
                <a:latin typeface="Brown" pitchFamily="2" charset="0"/>
              </a:rPr>
              <a:t>Key Stage 4</a:t>
            </a:r>
            <a:endParaRPr lang="en-US" sz="2000" b="1" dirty="0">
              <a:solidFill>
                <a:srgbClr val="005E84"/>
              </a:solidFill>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005E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13605216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615BB-AC3B-BE49-8956-A02B736A9E19}"/>
              </a:ext>
            </a:extLst>
          </p:cNvPr>
          <p:cNvSpPr>
            <a:spLocks noGrp="1"/>
          </p:cNvSpPr>
          <p:nvPr>
            <p:ph type="title"/>
          </p:nvPr>
        </p:nvSpPr>
        <p:spPr/>
        <p:txBody>
          <a:bodyPr/>
          <a:lstStyle/>
          <a:p>
            <a:r>
              <a:rPr lang="en-US" dirty="0"/>
              <a:t>Reaching out to others</a:t>
            </a:r>
          </a:p>
        </p:txBody>
      </p:sp>
      <p:sp>
        <p:nvSpPr>
          <p:cNvPr id="3" name="Content Placeholder 2">
            <a:extLst>
              <a:ext uri="{FF2B5EF4-FFF2-40B4-BE49-F238E27FC236}">
                <a16:creationId xmlns:a16="http://schemas.microsoft.com/office/drawing/2014/main" id="{43A9F488-2CD0-B849-B98F-4279D4CA9565}"/>
              </a:ext>
            </a:extLst>
          </p:cNvPr>
          <p:cNvSpPr>
            <a:spLocks noGrp="1"/>
          </p:cNvSpPr>
          <p:nvPr>
            <p:ph idx="1"/>
          </p:nvPr>
        </p:nvSpPr>
        <p:spPr>
          <a:xfrm>
            <a:off x="698894" y="2792350"/>
            <a:ext cx="4815635" cy="3816351"/>
          </a:xfrm>
        </p:spPr>
        <p:txBody>
          <a:bodyPr/>
          <a:lstStyle/>
          <a:p>
            <a:r>
              <a:rPr lang="en-US" dirty="0"/>
              <a:t>What are the advantages and disadvantages of connecting online compared with face to face?</a:t>
            </a:r>
          </a:p>
        </p:txBody>
      </p:sp>
      <p:sp>
        <p:nvSpPr>
          <p:cNvPr id="4" name="Oval 3">
            <a:extLst>
              <a:ext uri="{FF2B5EF4-FFF2-40B4-BE49-F238E27FC236}">
                <a16:creationId xmlns:a16="http://schemas.microsoft.com/office/drawing/2014/main" id="{94675ED0-35BE-7D06-45B1-9049248D9A85}"/>
              </a:ext>
            </a:extLst>
          </p:cNvPr>
          <p:cNvSpPr/>
          <p:nvPr/>
        </p:nvSpPr>
        <p:spPr>
          <a:xfrm>
            <a:off x="5529211" y="1359000"/>
            <a:ext cx="4140000" cy="4140000"/>
          </a:xfrm>
          <a:prstGeom prst="ellipse">
            <a:avLst/>
          </a:prstGeom>
          <a:solidFill>
            <a:srgbClr val="C29F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6" name="Oval 5">
            <a:extLst>
              <a:ext uri="{FF2B5EF4-FFF2-40B4-BE49-F238E27FC236}">
                <a16:creationId xmlns:a16="http://schemas.microsoft.com/office/drawing/2014/main" id="{B7AE3951-AF43-3CA0-4D8D-88C3297DA89E}"/>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endParaRPr lang="en-GB" dirty="0"/>
          </a:p>
        </p:txBody>
      </p:sp>
      <p:pic>
        <p:nvPicPr>
          <p:cNvPr id="7" name="Picture 6" descr="A picture containing text, queen, vector graphics&#10;&#10;Description automatically generated">
            <a:extLst>
              <a:ext uri="{FF2B5EF4-FFF2-40B4-BE49-F238E27FC236}">
                <a16:creationId xmlns:a16="http://schemas.microsoft.com/office/drawing/2014/main" id="{FC465F20-8F96-6FA3-3E70-21AF4920613C}"/>
              </a:ext>
            </a:extLst>
          </p:cNvPr>
          <p:cNvPicPr>
            <a:picLocks noChangeAspect="1"/>
          </p:cNvPicPr>
          <p:nvPr/>
        </p:nvPicPr>
        <p:blipFill>
          <a:blip r:embed="rId3"/>
          <a:stretch>
            <a:fillRect/>
          </a:stretch>
        </p:blipFill>
        <p:spPr>
          <a:xfrm>
            <a:off x="5969260" y="2056054"/>
            <a:ext cx="2974715" cy="2745891"/>
          </a:xfrm>
          <a:prstGeom prst="rect">
            <a:avLst/>
          </a:prstGeom>
        </p:spPr>
      </p:pic>
    </p:spTree>
    <p:extLst>
      <p:ext uri="{BB962C8B-B14F-4D97-AF65-F5344CB8AC3E}">
        <p14:creationId xmlns:p14="http://schemas.microsoft.com/office/powerpoint/2010/main" val="116036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A99460C-B6F5-2940-AAD0-A83E4A3A6939}"/>
              </a:ext>
            </a:extLst>
          </p:cNvPr>
          <p:cNvSpPr txBox="1"/>
          <p:nvPr/>
        </p:nvSpPr>
        <p:spPr>
          <a:xfrm>
            <a:off x="759118" y="5810491"/>
            <a:ext cx="7328968" cy="430887"/>
          </a:xfrm>
          <a:prstGeom prst="rect">
            <a:avLst/>
          </a:prstGeom>
          <a:noFill/>
        </p:spPr>
        <p:txBody>
          <a:bodyPr wrap="square" lIns="0" tIns="0" rIns="0" bIns="0" rtlCol="0">
            <a:spAutoFit/>
          </a:bodyPr>
          <a:lstStyle/>
          <a:p>
            <a:r>
              <a:rPr lang="en-GB" sz="1400" b="1" dirty="0">
                <a:solidFill>
                  <a:srgbClr val="005E84"/>
                </a:solidFill>
                <a:latin typeface="Roboto Slab" pitchFamily="2" charset="0"/>
                <a:ea typeface="Roboto Slab" pitchFamily="2" charset="0"/>
                <a:cs typeface="Arial"/>
              </a:rPr>
              <a:t>It's Not That Deep </a:t>
            </a:r>
            <a:r>
              <a:rPr lang="en-GB" sz="1400" dirty="0">
                <a:solidFill>
                  <a:srgbClr val="005E84"/>
                </a:solidFill>
                <a:latin typeface="Roboto Slab" pitchFamily="2" charset="0"/>
                <a:ea typeface="Roboto Slab" pitchFamily="2" charset="0"/>
                <a:cs typeface="Arial"/>
              </a:rPr>
              <a:t>is a three-part series written and acted by a group of young people in collaboration with </a:t>
            </a:r>
            <a:r>
              <a:rPr lang="en-GB" sz="1400" b="1" dirty="0">
                <a:solidFill>
                  <a:srgbClr val="005E84"/>
                </a:solidFill>
                <a:latin typeface="Roboto Slab" pitchFamily="2" charset="0"/>
                <a:ea typeface="Roboto Slab" pitchFamily="2" charset="0"/>
                <a:cs typeface="Arial"/>
              </a:rPr>
              <a:t>Fully Focused Productions </a:t>
            </a:r>
            <a:r>
              <a:rPr lang="en-GB" sz="1400" dirty="0">
                <a:solidFill>
                  <a:srgbClr val="005E84"/>
                </a:solidFill>
                <a:latin typeface="Roboto Slab" pitchFamily="2" charset="0"/>
                <a:ea typeface="Roboto Slab" pitchFamily="2" charset="0"/>
                <a:cs typeface="Arial"/>
              </a:rPr>
              <a:t>and </a:t>
            </a:r>
            <a:r>
              <a:rPr lang="en-GB" sz="1400" dirty="0" err="1">
                <a:solidFill>
                  <a:srgbClr val="005E84"/>
                </a:solidFill>
                <a:latin typeface="Roboto Slab" pitchFamily="2" charset="0"/>
                <a:ea typeface="Roboto Slab" pitchFamily="2" charset="0"/>
                <a:cs typeface="Arial"/>
              </a:rPr>
              <a:t>CoRAY</a:t>
            </a:r>
            <a:r>
              <a:rPr lang="en-GB" sz="1400" dirty="0">
                <a:solidFill>
                  <a:srgbClr val="005E84"/>
                </a:solidFill>
                <a:latin typeface="Roboto Slab" pitchFamily="2" charset="0"/>
                <a:ea typeface="Roboto Slab" pitchFamily="2" charset="0"/>
                <a:cs typeface="Arial"/>
              </a:rPr>
              <a:t>.</a:t>
            </a:r>
          </a:p>
        </p:txBody>
      </p:sp>
      <p:pic>
        <p:nvPicPr>
          <p:cNvPr id="2" name="Online Media 1" title="ITS NOT THAT DEEP (Drama Short Film Series) Episode Two | MYM">
            <a:hlinkClick r:id="" action="ppaction://media"/>
            <a:extLst>
              <a:ext uri="{FF2B5EF4-FFF2-40B4-BE49-F238E27FC236}">
                <a16:creationId xmlns:a16="http://schemas.microsoft.com/office/drawing/2014/main" id="{991B4559-F74D-38F7-8E1D-E39E6FF60D69}"/>
              </a:ext>
            </a:extLst>
          </p:cNvPr>
          <p:cNvPicPr>
            <a:picLocks noRot="1" noChangeAspect="1"/>
          </p:cNvPicPr>
          <p:nvPr>
            <a:videoFile r:link="rId1"/>
          </p:nvPr>
        </p:nvPicPr>
        <p:blipFill>
          <a:blip r:embed="rId4"/>
          <a:stretch>
            <a:fillRect/>
          </a:stretch>
        </p:blipFill>
        <p:spPr>
          <a:xfrm>
            <a:off x="684213" y="990600"/>
            <a:ext cx="8064500" cy="4556442"/>
          </a:xfrm>
          <a:prstGeom prst="rect">
            <a:avLst/>
          </a:prstGeom>
        </p:spPr>
      </p:pic>
    </p:spTree>
    <p:extLst>
      <p:ext uri="{BB962C8B-B14F-4D97-AF65-F5344CB8AC3E}">
        <p14:creationId xmlns:p14="http://schemas.microsoft.com/office/powerpoint/2010/main" val="1824645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4" name="Title 3">
            <a:extLst>
              <a:ext uri="{FF2B5EF4-FFF2-40B4-BE49-F238E27FC236}">
                <a16:creationId xmlns:a16="http://schemas.microsoft.com/office/drawing/2014/main" id="{ECBEFCBB-78BB-5049-ADD8-0F05C26D3E8C}"/>
              </a:ext>
            </a:extLst>
          </p:cNvPr>
          <p:cNvSpPr>
            <a:spLocks noGrp="1"/>
          </p:cNvSpPr>
          <p:nvPr>
            <p:ph type="title"/>
          </p:nvPr>
        </p:nvSpPr>
        <p:spPr/>
        <p:txBody>
          <a:bodyPr/>
          <a:lstStyle/>
          <a:p>
            <a:r>
              <a:rPr lang="en-US" dirty="0"/>
              <a:t>Hot seat activity</a:t>
            </a:r>
          </a:p>
        </p:txBody>
      </p:sp>
      <p:sp>
        <p:nvSpPr>
          <p:cNvPr id="5" name="Content Placeholder 4">
            <a:extLst>
              <a:ext uri="{FF2B5EF4-FFF2-40B4-BE49-F238E27FC236}">
                <a16:creationId xmlns:a16="http://schemas.microsoft.com/office/drawing/2014/main" id="{6FA3A1D0-1F75-2444-AD11-4A2D496A2205}"/>
              </a:ext>
            </a:extLst>
          </p:cNvPr>
          <p:cNvSpPr>
            <a:spLocks noGrp="1"/>
          </p:cNvSpPr>
          <p:nvPr>
            <p:ph idx="1"/>
          </p:nvPr>
        </p:nvSpPr>
        <p:spPr>
          <a:xfrm>
            <a:off x="684213" y="2420937"/>
            <a:ext cx="4684913" cy="3816351"/>
          </a:xfrm>
        </p:spPr>
        <p:txBody>
          <a:bodyPr/>
          <a:lstStyle/>
          <a:p>
            <a:r>
              <a:rPr lang="en-US" dirty="0"/>
              <a:t>We need some people to hot seat being the different characters from the film and be prepared to answer questions in role as that person. </a:t>
            </a:r>
          </a:p>
          <a:p>
            <a:endParaRPr lang="en-US" dirty="0"/>
          </a:p>
          <a:p>
            <a:r>
              <a:rPr lang="en-US" b="1" dirty="0"/>
              <a:t>The rest of the group: </a:t>
            </a:r>
            <a:r>
              <a:rPr lang="en-US" dirty="0"/>
              <a:t>think of questions you would like to ask them around the way they are feeling, thinking and behaving.</a:t>
            </a:r>
          </a:p>
        </p:txBody>
      </p:sp>
      <p:sp>
        <p:nvSpPr>
          <p:cNvPr id="6" name="Oval 5">
            <a:extLst>
              <a:ext uri="{FF2B5EF4-FFF2-40B4-BE49-F238E27FC236}">
                <a16:creationId xmlns:a16="http://schemas.microsoft.com/office/drawing/2014/main" id="{762E4351-AEAE-C615-1122-8EBAE61DF9EE}"/>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7" name="Oval 6">
            <a:extLst>
              <a:ext uri="{FF2B5EF4-FFF2-40B4-BE49-F238E27FC236}">
                <a16:creationId xmlns:a16="http://schemas.microsoft.com/office/drawing/2014/main" id="{A76A1631-A4EE-A40E-F0A8-59E2DEBD8EAB}"/>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endParaRPr lang="en-GB" dirty="0"/>
          </a:p>
        </p:txBody>
      </p:sp>
      <p:pic>
        <p:nvPicPr>
          <p:cNvPr id="9" name="Picture 8" descr="A picture containing text, toy&#10;&#10;Description automatically generated">
            <a:extLst>
              <a:ext uri="{FF2B5EF4-FFF2-40B4-BE49-F238E27FC236}">
                <a16:creationId xmlns:a16="http://schemas.microsoft.com/office/drawing/2014/main" id="{7D940148-917E-07C7-7BC0-9A66E28DC0B4}"/>
              </a:ext>
            </a:extLst>
          </p:cNvPr>
          <p:cNvPicPr>
            <a:picLocks noChangeAspect="1"/>
          </p:cNvPicPr>
          <p:nvPr/>
        </p:nvPicPr>
        <p:blipFill>
          <a:blip r:embed="rId3"/>
          <a:stretch>
            <a:fillRect/>
          </a:stretch>
        </p:blipFill>
        <p:spPr>
          <a:xfrm>
            <a:off x="5989314" y="2048253"/>
            <a:ext cx="3154686" cy="2761494"/>
          </a:xfrm>
          <a:prstGeom prst="rect">
            <a:avLst/>
          </a:prstGeom>
        </p:spPr>
      </p:pic>
    </p:spTree>
    <p:extLst>
      <p:ext uri="{BB962C8B-B14F-4D97-AF65-F5344CB8AC3E}">
        <p14:creationId xmlns:p14="http://schemas.microsoft.com/office/powerpoint/2010/main" val="3869903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CBEFCBB-78BB-5049-ADD8-0F05C26D3E8C}"/>
              </a:ext>
            </a:extLst>
          </p:cNvPr>
          <p:cNvSpPr>
            <a:spLocks noGrp="1"/>
          </p:cNvSpPr>
          <p:nvPr>
            <p:ph type="title"/>
          </p:nvPr>
        </p:nvSpPr>
        <p:spPr/>
        <p:txBody>
          <a:bodyPr/>
          <a:lstStyle/>
          <a:p>
            <a:r>
              <a:rPr lang="en-US" dirty="0"/>
              <a:t>Hot seat activity</a:t>
            </a:r>
          </a:p>
        </p:txBody>
      </p:sp>
      <p:sp>
        <p:nvSpPr>
          <p:cNvPr id="5" name="Content Placeholder 4">
            <a:extLst>
              <a:ext uri="{FF2B5EF4-FFF2-40B4-BE49-F238E27FC236}">
                <a16:creationId xmlns:a16="http://schemas.microsoft.com/office/drawing/2014/main" id="{6FA3A1D0-1F75-2444-AD11-4A2D496A2205}"/>
              </a:ext>
            </a:extLst>
          </p:cNvPr>
          <p:cNvSpPr>
            <a:spLocks noGrp="1"/>
          </p:cNvSpPr>
          <p:nvPr>
            <p:ph idx="1"/>
          </p:nvPr>
        </p:nvSpPr>
        <p:spPr>
          <a:xfrm>
            <a:off x="386696" y="1900797"/>
            <a:ext cx="5985529" cy="3816351"/>
          </a:xfrm>
        </p:spPr>
        <p:txBody>
          <a:bodyPr>
            <a:noAutofit/>
          </a:bodyPr>
          <a:lstStyle/>
          <a:p>
            <a:r>
              <a:rPr lang="en-US" sz="2000" b="1" dirty="0"/>
              <a:t>Potential questions/examples:</a:t>
            </a:r>
          </a:p>
          <a:p>
            <a:endParaRPr lang="en-US" sz="2000" dirty="0"/>
          </a:p>
          <a:p>
            <a:pPr marL="342900" indent="-342900">
              <a:buFont typeface="Arial" panose="020B0604020202020204" pitchFamily="34" charset="0"/>
              <a:buChar char="•"/>
            </a:pPr>
            <a:r>
              <a:rPr lang="en-US" sz="2000" b="1" dirty="0">
                <a:solidFill>
                  <a:srgbClr val="79A3DC"/>
                </a:solidFill>
              </a:rPr>
              <a:t>Cas, </a:t>
            </a:r>
            <a:r>
              <a:rPr lang="en-US" sz="2000" dirty="0"/>
              <a:t>how does it feel having Skylar to support you? </a:t>
            </a:r>
          </a:p>
          <a:p>
            <a:pPr marL="342900" indent="-342900">
              <a:buFont typeface="Arial" panose="020B0604020202020204" pitchFamily="34" charset="0"/>
              <a:buChar char="•"/>
            </a:pPr>
            <a:r>
              <a:rPr lang="en-US" sz="2000" b="1" dirty="0">
                <a:solidFill>
                  <a:srgbClr val="79A3DC"/>
                </a:solidFill>
              </a:rPr>
              <a:t>Skylar</a:t>
            </a:r>
            <a:r>
              <a:rPr lang="en-US" sz="2000" dirty="0"/>
              <a:t>, how does helping Cas make you feel?</a:t>
            </a:r>
          </a:p>
          <a:p>
            <a:pPr marL="342900" indent="-342900">
              <a:buFont typeface="Arial" panose="020B0604020202020204" pitchFamily="34" charset="0"/>
              <a:buChar char="•"/>
            </a:pPr>
            <a:r>
              <a:rPr lang="en-US" sz="2000" b="1" dirty="0">
                <a:solidFill>
                  <a:srgbClr val="79A3DC"/>
                </a:solidFill>
              </a:rPr>
              <a:t>Tia</a:t>
            </a:r>
            <a:r>
              <a:rPr lang="en-US" sz="2000" dirty="0">
                <a:solidFill>
                  <a:srgbClr val="79A3DC"/>
                </a:solidFill>
              </a:rPr>
              <a:t>, </a:t>
            </a:r>
            <a:r>
              <a:rPr lang="en-US" sz="2000" dirty="0"/>
              <a:t>what do you value in a friendship?</a:t>
            </a:r>
          </a:p>
          <a:p>
            <a:pPr marL="342900" indent="-342900">
              <a:buFont typeface="Arial" panose="020B0604020202020204" pitchFamily="34" charset="0"/>
              <a:buChar char="•"/>
            </a:pPr>
            <a:r>
              <a:rPr lang="en-US" sz="2000" b="1" dirty="0">
                <a:solidFill>
                  <a:srgbClr val="79A3DC"/>
                </a:solidFill>
              </a:rPr>
              <a:t>Skylar and Cas</a:t>
            </a:r>
            <a:r>
              <a:rPr lang="en-US" sz="2000" dirty="0">
                <a:solidFill>
                  <a:srgbClr val="79A3DC"/>
                </a:solidFill>
              </a:rPr>
              <a:t>, </a:t>
            </a:r>
            <a:r>
              <a:rPr lang="en-US" sz="2000" dirty="0"/>
              <a:t>what do you want from a friendship and why?</a:t>
            </a:r>
          </a:p>
          <a:p>
            <a:pPr marL="342900" indent="-342900">
              <a:buFont typeface="Arial" panose="020B0604020202020204" pitchFamily="34" charset="0"/>
              <a:buChar char="•"/>
            </a:pPr>
            <a:r>
              <a:rPr lang="en-US" sz="2000" b="1" dirty="0">
                <a:solidFill>
                  <a:srgbClr val="79A3DC"/>
                </a:solidFill>
              </a:rPr>
              <a:t>Tia and the girls</a:t>
            </a:r>
            <a:r>
              <a:rPr lang="en-US" sz="2000" b="1" dirty="0"/>
              <a:t>, </a:t>
            </a:r>
            <a:r>
              <a:rPr lang="en-US" sz="2000" dirty="0"/>
              <a:t>how connected do you feel in your relationships?</a:t>
            </a:r>
          </a:p>
          <a:p>
            <a:pPr marL="342900" indent="-342900">
              <a:buFont typeface="Arial" panose="020B0604020202020204" pitchFamily="34" charset="0"/>
              <a:buChar char="•"/>
            </a:pPr>
            <a:r>
              <a:rPr lang="en-US" sz="2000" dirty="0"/>
              <a:t>Would you change anything about your </a:t>
            </a:r>
            <a:r>
              <a:rPr lang="en-US" sz="2000" dirty="0" err="1"/>
              <a:t>behaviour</a:t>
            </a:r>
            <a:r>
              <a:rPr lang="en-US" sz="2000" dirty="0"/>
              <a:t> in these relationships and if so why?</a:t>
            </a:r>
          </a:p>
        </p:txBody>
      </p:sp>
    </p:spTree>
    <p:extLst>
      <p:ext uri="{BB962C8B-B14F-4D97-AF65-F5344CB8AC3E}">
        <p14:creationId xmlns:p14="http://schemas.microsoft.com/office/powerpoint/2010/main" val="2674034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F70A610C-B003-1EDC-DA31-4404F5ABA2F0}"/>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8" name="Oval 7">
            <a:extLst>
              <a:ext uri="{FF2B5EF4-FFF2-40B4-BE49-F238E27FC236}">
                <a16:creationId xmlns:a16="http://schemas.microsoft.com/office/drawing/2014/main" id="{703EF1FC-375A-CF80-969B-1ED1C0E4BC4E}"/>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endParaRPr lang="en-GB" dirty="0"/>
          </a:p>
        </p:txBody>
      </p:sp>
      <p:sp>
        <p:nvSpPr>
          <p:cNvPr id="4" name="Title 3">
            <a:extLst>
              <a:ext uri="{FF2B5EF4-FFF2-40B4-BE49-F238E27FC236}">
                <a16:creationId xmlns:a16="http://schemas.microsoft.com/office/drawing/2014/main" id="{48843848-68A7-8443-89BF-7240961E6492}"/>
              </a:ext>
            </a:extLst>
          </p:cNvPr>
          <p:cNvSpPr>
            <a:spLocks noGrp="1"/>
          </p:cNvSpPr>
          <p:nvPr>
            <p:ph type="title"/>
          </p:nvPr>
        </p:nvSpPr>
        <p:spPr/>
        <p:txBody>
          <a:bodyPr/>
          <a:lstStyle/>
          <a:p>
            <a:r>
              <a:rPr lang="en-US" dirty="0"/>
              <a:t>Relationships</a:t>
            </a:r>
          </a:p>
        </p:txBody>
      </p:sp>
      <p:sp>
        <p:nvSpPr>
          <p:cNvPr id="5" name="Content Placeholder 4">
            <a:extLst>
              <a:ext uri="{FF2B5EF4-FFF2-40B4-BE49-F238E27FC236}">
                <a16:creationId xmlns:a16="http://schemas.microsoft.com/office/drawing/2014/main" id="{94C5CE02-2649-6E42-988B-D0F54F90CA5E}"/>
              </a:ext>
            </a:extLst>
          </p:cNvPr>
          <p:cNvSpPr>
            <a:spLocks noGrp="1"/>
          </p:cNvSpPr>
          <p:nvPr>
            <p:ph idx="1"/>
          </p:nvPr>
        </p:nvSpPr>
        <p:spPr>
          <a:xfrm>
            <a:off x="684212" y="2420937"/>
            <a:ext cx="4331541" cy="3816351"/>
          </a:xfrm>
        </p:spPr>
        <p:txBody>
          <a:bodyPr/>
          <a:lstStyle/>
          <a:p>
            <a:r>
              <a:rPr lang="en-US" dirty="0"/>
              <a:t>How do social media and peer relationships contribute to Cas’ experience of feeling </a:t>
            </a:r>
            <a:r>
              <a:rPr lang="en-US" b="1" dirty="0">
                <a:solidFill>
                  <a:srgbClr val="79A3DC"/>
                </a:solidFill>
              </a:rPr>
              <a:t>LONELY</a:t>
            </a:r>
            <a:r>
              <a:rPr lang="en-US" dirty="0"/>
              <a:t>, </a:t>
            </a:r>
            <a:r>
              <a:rPr lang="en-US" b="1" dirty="0">
                <a:solidFill>
                  <a:srgbClr val="79A3DC"/>
                </a:solidFill>
              </a:rPr>
              <a:t>ISOLATED</a:t>
            </a:r>
            <a:r>
              <a:rPr lang="en-US" dirty="0"/>
              <a:t> and </a:t>
            </a:r>
            <a:r>
              <a:rPr lang="en-US" b="1" dirty="0">
                <a:solidFill>
                  <a:srgbClr val="79A3DC"/>
                </a:solidFill>
              </a:rPr>
              <a:t>DISCONNECTED</a:t>
            </a:r>
            <a:r>
              <a:rPr lang="en-US" dirty="0"/>
              <a:t> in this story?</a:t>
            </a:r>
          </a:p>
        </p:txBody>
      </p:sp>
      <p:pic>
        <p:nvPicPr>
          <p:cNvPr id="6" name="Graphic 5">
            <a:extLst>
              <a:ext uri="{FF2B5EF4-FFF2-40B4-BE49-F238E27FC236}">
                <a16:creationId xmlns:a16="http://schemas.microsoft.com/office/drawing/2014/main" id="{E3BA7A0A-6183-0616-2A1B-812D653003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72225" y="1788484"/>
            <a:ext cx="2077104" cy="3281031"/>
          </a:xfrm>
          <a:prstGeom prst="rect">
            <a:avLst/>
          </a:prstGeom>
        </p:spPr>
      </p:pic>
    </p:spTree>
    <p:extLst>
      <p:ext uri="{BB962C8B-B14F-4D97-AF65-F5344CB8AC3E}">
        <p14:creationId xmlns:p14="http://schemas.microsoft.com/office/powerpoint/2010/main" val="3731145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E376301B-B9C8-A6E0-30F9-A3D75FD10647}"/>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8" name="Oval 7">
            <a:extLst>
              <a:ext uri="{FF2B5EF4-FFF2-40B4-BE49-F238E27FC236}">
                <a16:creationId xmlns:a16="http://schemas.microsoft.com/office/drawing/2014/main" id="{6FFB5E50-72BD-75AA-B678-54B06D22672B}"/>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endParaRPr lang="en-GB" dirty="0"/>
          </a:p>
        </p:txBody>
      </p:sp>
      <p:sp>
        <p:nvSpPr>
          <p:cNvPr id="4" name="Title 3">
            <a:extLst>
              <a:ext uri="{FF2B5EF4-FFF2-40B4-BE49-F238E27FC236}">
                <a16:creationId xmlns:a16="http://schemas.microsoft.com/office/drawing/2014/main" id="{48843848-68A7-8443-89BF-7240961E6492}"/>
              </a:ext>
            </a:extLst>
          </p:cNvPr>
          <p:cNvSpPr>
            <a:spLocks noGrp="1"/>
          </p:cNvSpPr>
          <p:nvPr>
            <p:ph type="title"/>
          </p:nvPr>
        </p:nvSpPr>
        <p:spPr/>
        <p:txBody>
          <a:bodyPr/>
          <a:lstStyle/>
          <a:p>
            <a:r>
              <a:rPr lang="en-US" dirty="0"/>
              <a:t>The need to 'fit in'</a:t>
            </a:r>
          </a:p>
        </p:txBody>
      </p:sp>
      <p:sp>
        <p:nvSpPr>
          <p:cNvPr id="5" name="Content Placeholder 4">
            <a:extLst>
              <a:ext uri="{FF2B5EF4-FFF2-40B4-BE49-F238E27FC236}">
                <a16:creationId xmlns:a16="http://schemas.microsoft.com/office/drawing/2014/main" id="{94C5CE02-2649-6E42-988B-D0F54F90CA5E}"/>
              </a:ext>
            </a:extLst>
          </p:cNvPr>
          <p:cNvSpPr>
            <a:spLocks noGrp="1"/>
          </p:cNvSpPr>
          <p:nvPr>
            <p:ph idx="1"/>
          </p:nvPr>
        </p:nvSpPr>
        <p:spPr>
          <a:xfrm>
            <a:off x="684213" y="2420937"/>
            <a:ext cx="4876800" cy="3816351"/>
          </a:xfrm>
        </p:spPr>
        <p:txBody>
          <a:bodyPr/>
          <a:lstStyle/>
          <a:p>
            <a:r>
              <a:rPr lang="en-US" dirty="0"/>
              <a:t>What do you think the girls do to feel </a:t>
            </a:r>
            <a:r>
              <a:rPr lang="en-US" b="1" dirty="0">
                <a:solidFill>
                  <a:srgbClr val="79A3DC"/>
                </a:solidFill>
              </a:rPr>
              <a:t>‘connected’ </a:t>
            </a:r>
            <a:r>
              <a:rPr lang="en-US" dirty="0"/>
              <a:t>to their peers in their group?</a:t>
            </a:r>
          </a:p>
          <a:p>
            <a:endParaRPr lang="en-US" dirty="0"/>
          </a:p>
          <a:p>
            <a:r>
              <a:rPr lang="en-US" dirty="0"/>
              <a:t>What does this say about the pressure to ‘fit in’?</a:t>
            </a:r>
          </a:p>
        </p:txBody>
      </p:sp>
      <p:pic>
        <p:nvPicPr>
          <p:cNvPr id="6" name="Graphic 5">
            <a:extLst>
              <a:ext uri="{FF2B5EF4-FFF2-40B4-BE49-F238E27FC236}">
                <a16:creationId xmlns:a16="http://schemas.microsoft.com/office/drawing/2014/main" id="{EB79B9F6-3DE0-7480-2CF9-74EF77F0340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58932" y="1932845"/>
            <a:ext cx="2448892" cy="2813621"/>
          </a:xfrm>
          <a:prstGeom prst="rect">
            <a:avLst/>
          </a:prstGeom>
        </p:spPr>
      </p:pic>
    </p:spTree>
    <p:extLst>
      <p:ext uri="{BB962C8B-B14F-4D97-AF65-F5344CB8AC3E}">
        <p14:creationId xmlns:p14="http://schemas.microsoft.com/office/powerpoint/2010/main" val="3330977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F03B2-AB11-F54A-9A70-B16DA82FF0A3}"/>
              </a:ext>
            </a:extLst>
          </p:cNvPr>
          <p:cNvSpPr>
            <a:spLocks noGrp="1"/>
          </p:cNvSpPr>
          <p:nvPr>
            <p:ph type="title"/>
          </p:nvPr>
        </p:nvSpPr>
        <p:spPr/>
        <p:txBody>
          <a:bodyPr/>
          <a:lstStyle/>
          <a:p>
            <a:r>
              <a:rPr lang="en-US" dirty="0"/>
              <a:t>Building relationships</a:t>
            </a:r>
          </a:p>
        </p:txBody>
      </p:sp>
      <p:sp>
        <p:nvSpPr>
          <p:cNvPr id="3" name="Content Placeholder 2">
            <a:extLst>
              <a:ext uri="{FF2B5EF4-FFF2-40B4-BE49-F238E27FC236}">
                <a16:creationId xmlns:a16="http://schemas.microsoft.com/office/drawing/2014/main" id="{E3584277-E12B-6043-99AD-F00CB64ED618}"/>
              </a:ext>
            </a:extLst>
          </p:cNvPr>
          <p:cNvSpPr>
            <a:spLocks noGrp="1"/>
          </p:cNvSpPr>
          <p:nvPr>
            <p:ph idx="1"/>
          </p:nvPr>
        </p:nvSpPr>
        <p:spPr>
          <a:xfrm>
            <a:off x="684212" y="2420937"/>
            <a:ext cx="4876801" cy="3816351"/>
          </a:xfrm>
        </p:spPr>
        <p:txBody>
          <a:bodyPr/>
          <a:lstStyle/>
          <a:p>
            <a:r>
              <a:rPr lang="en-US" dirty="0"/>
              <a:t>What message might this film be trying to convey about the role of relationships when people are feeling </a:t>
            </a:r>
            <a:r>
              <a:rPr lang="en-US" b="1" dirty="0">
                <a:solidFill>
                  <a:srgbClr val="79A3DC"/>
                </a:solidFill>
              </a:rPr>
              <a:t>LONELY</a:t>
            </a:r>
            <a:r>
              <a:rPr lang="en-US" dirty="0"/>
              <a:t>, </a:t>
            </a:r>
            <a:r>
              <a:rPr lang="en-US" b="1" dirty="0">
                <a:solidFill>
                  <a:srgbClr val="79A3DC"/>
                </a:solidFill>
              </a:rPr>
              <a:t>ISOLATED</a:t>
            </a:r>
            <a:r>
              <a:rPr lang="en-US" dirty="0"/>
              <a:t> and </a:t>
            </a:r>
            <a:r>
              <a:rPr lang="en-US" b="1" dirty="0">
                <a:solidFill>
                  <a:srgbClr val="79A3DC"/>
                </a:solidFill>
              </a:rPr>
              <a:t>DISCONNECTED</a:t>
            </a:r>
            <a:r>
              <a:rPr lang="en-US" dirty="0"/>
              <a:t>?</a:t>
            </a:r>
          </a:p>
        </p:txBody>
      </p:sp>
      <p:sp>
        <p:nvSpPr>
          <p:cNvPr id="4" name="Oval 3">
            <a:extLst>
              <a:ext uri="{FF2B5EF4-FFF2-40B4-BE49-F238E27FC236}">
                <a16:creationId xmlns:a16="http://schemas.microsoft.com/office/drawing/2014/main" id="{9D01F6D5-8458-2392-AC01-E1E159FC6D30}"/>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6" name="Oval 5">
            <a:extLst>
              <a:ext uri="{FF2B5EF4-FFF2-40B4-BE49-F238E27FC236}">
                <a16:creationId xmlns:a16="http://schemas.microsoft.com/office/drawing/2014/main" id="{A01257E7-36F6-B519-21F9-256FC8410732}"/>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endParaRPr lang="en-GB" dirty="0"/>
          </a:p>
        </p:txBody>
      </p:sp>
      <p:pic>
        <p:nvPicPr>
          <p:cNvPr id="7" name="Picture 6" descr="Icon&#10;&#10;Description automatically generated">
            <a:extLst>
              <a:ext uri="{FF2B5EF4-FFF2-40B4-BE49-F238E27FC236}">
                <a16:creationId xmlns:a16="http://schemas.microsoft.com/office/drawing/2014/main" id="{81ACBBCF-B07F-1149-5CE6-7340B8E75480}"/>
              </a:ext>
            </a:extLst>
          </p:cNvPr>
          <p:cNvPicPr>
            <a:picLocks noChangeAspect="1"/>
          </p:cNvPicPr>
          <p:nvPr/>
        </p:nvPicPr>
        <p:blipFill>
          <a:blip r:embed="rId2"/>
          <a:stretch>
            <a:fillRect/>
          </a:stretch>
        </p:blipFill>
        <p:spPr>
          <a:xfrm>
            <a:off x="6550786" y="1925730"/>
            <a:ext cx="2288414" cy="3071088"/>
          </a:xfrm>
          <a:prstGeom prst="rect">
            <a:avLst/>
          </a:prstGeom>
        </p:spPr>
      </p:pic>
    </p:spTree>
    <p:extLst>
      <p:ext uri="{BB962C8B-B14F-4D97-AF65-F5344CB8AC3E}">
        <p14:creationId xmlns:p14="http://schemas.microsoft.com/office/powerpoint/2010/main" val="290516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F3DDBA-5AAB-2BBB-4E71-3D7A879D6BF2}"/>
              </a:ext>
            </a:extLst>
          </p:cNvPr>
          <p:cNvPicPr>
            <a:picLocks noChangeAspect="1"/>
          </p:cNvPicPr>
          <p:nvPr/>
        </p:nvPicPr>
        <p:blipFill>
          <a:blip r:embed="rId2"/>
          <a:stretch>
            <a:fillRect/>
          </a:stretch>
        </p:blipFill>
        <p:spPr>
          <a:xfrm>
            <a:off x="0" y="857445"/>
            <a:ext cx="9144000" cy="5143109"/>
          </a:xfrm>
          <a:prstGeom prst="rect">
            <a:avLst/>
          </a:prstGeom>
        </p:spPr>
      </p:pic>
    </p:spTree>
    <p:extLst>
      <p:ext uri="{BB962C8B-B14F-4D97-AF65-F5344CB8AC3E}">
        <p14:creationId xmlns:p14="http://schemas.microsoft.com/office/powerpoint/2010/main" val="333594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1FE7C-8729-D642-9471-2DDB3C582545}"/>
              </a:ext>
            </a:extLst>
          </p:cNvPr>
          <p:cNvSpPr>
            <a:spLocks noGrp="1"/>
          </p:cNvSpPr>
          <p:nvPr>
            <p:ph type="title"/>
          </p:nvPr>
        </p:nvSpPr>
        <p:spPr/>
        <p:txBody>
          <a:bodyPr/>
          <a:lstStyle/>
          <a:p>
            <a:r>
              <a:rPr lang="en-US" dirty="0"/>
              <a:t>Building relationships</a:t>
            </a:r>
          </a:p>
        </p:txBody>
      </p:sp>
      <p:sp>
        <p:nvSpPr>
          <p:cNvPr id="3" name="Content Placeholder 2">
            <a:extLst>
              <a:ext uri="{FF2B5EF4-FFF2-40B4-BE49-F238E27FC236}">
                <a16:creationId xmlns:a16="http://schemas.microsoft.com/office/drawing/2014/main" id="{40A25E33-ACB3-4948-B6C9-92A2C02AAB40}"/>
              </a:ext>
            </a:extLst>
          </p:cNvPr>
          <p:cNvSpPr>
            <a:spLocks noGrp="1"/>
          </p:cNvSpPr>
          <p:nvPr>
            <p:ph idx="1"/>
          </p:nvPr>
        </p:nvSpPr>
        <p:spPr>
          <a:xfrm>
            <a:off x="684213" y="2420937"/>
            <a:ext cx="4627376" cy="3816351"/>
          </a:xfrm>
        </p:spPr>
        <p:txBody>
          <a:bodyPr/>
          <a:lstStyle/>
          <a:p>
            <a:r>
              <a:rPr lang="en-US" dirty="0"/>
              <a:t>What does this film suggest about </a:t>
            </a:r>
            <a:r>
              <a:rPr lang="en-US" b="1" dirty="0">
                <a:solidFill>
                  <a:srgbClr val="79A3DC"/>
                </a:solidFill>
              </a:rPr>
              <a:t>QUALITY</a:t>
            </a:r>
            <a:r>
              <a:rPr lang="en-US" dirty="0"/>
              <a:t> (of a relationship) versus </a:t>
            </a:r>
            <a:r>
              <a:rPr lang="en-US" b="1" dirty="0">
                <a:solidFill>
                  <a:srgbClr val="79A3DC"/>
                </a:solidFill>
              </a:rPr>
              <a:t>QUANTITY</a:t>
            </a:r>
            <a:r>
              <a:rPr lang="en-US" dirty="0"/>
              <a:t> (having lots of friends or being part of a group)?</a:t>
            </a:r>
          </a:p>
        </p:txBody>
      </p:sp>
      <p:pic>
        <p:nvPicPr>
          <p:cNvPr id="5" name="Picture 4">
            <a:extLst>
              <a:ext uri="{FF2B5EF4-FFF2-40B4-BE49-F238E27FC236}">
                <a16:creationId xmlns:a16="http://schemas.microsoft.com/office/drawing/2014/main" id="{E292EE2E-0A1A-F7B1-F94D-842DF1755535}"/>
              </a:ext>
            </a:extLst>
          </p:cNvPr>
          <p:cNvPicPr>
            <a:picLocks noChangeAspect="1"/>
          </p:cNvPicPr>
          <p:nvPr/>
        </p:nvPicPr>
        <p:blipFill>
          <a:blip r:embed="rId2"/>
          <a:srcRect/>
          <a:stretch/>
        </p:blipFill>
        <p:spPr>
          <a:xfrm>
            <a:off x="3682679" y="1855788"/>
            <a:ext cx="4876800" cy="4381500"/>
          </a:xfrm>
          <a:prstGeom prst="rect">
            <a:avLst/>
          </a:prstGeom>
        </p:spPr>
      </p:pic>
    </p:spTree>
    <p:extLst>
      <p:ext uri="{BB962C8B-B14F-4D97-AF65-F5344CB8AC3E}">
        <p14:creationId xmlns:p14="http://schemas.microsoft.com/office/powerpoint/2010/main" val="354759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47BED-BA61-1C48-A4EC-331290CE1D43}"/>
              </a:ext>
            </a:extLst>
          </p:cNvPr>
          <p:cNvSpPr>
            <a:spLocks noGrp="1"/>
          </p:cNvSpPr>
          <p:nvPr>
            <p:ph type="title"/>
          </p:nvPr>
        </p:nvSpPr>
        <p:spPr/>
        <p:txBody>
          <a:bodyPr/>
          <a:lstStyle/>
          <a:p>
            <a:r>
              <a:rPr lang="en-US" dirty="0"/>
              <a:t>Thinking about what is important to you</a:t>
            </a:r>
          </a:p>
        </p:txBody>
      </p:sp>
      <p:sp>
        <p:nvSpPr>
          <p:cNvPr id="3" name="Content Placeholder 2">
            <a:extLst>
              <a:ext uri="{FF2B5EF4-FFF2-40B4-BE49-F238E27FC236}">
                <a16:creationId xmlns:a16="http://schemas.microsoft.com/office/drawing/2014/main" id="{5927765B-9C8A-D847-8861-4F2EDBDEDB56}"/>
              </a:ext>
            </a:extLst>
          </p:cNvPr>
          <p:cNvSpPr>
            <a:spLocks noGrp="1"/>
          </p:cNvSpPr>
          <p:nvPr>
            <p:ph idx="1"/>
          </p:nvPr>
        </p:nvSpPr>
        <p:spPr/>
        <p:txBody>
          <a:bodyPr/>
          <a:lstStyle/>
          <a:p>
            <a:r>
              <a:rPr lang="en-US" dirty="0"/>
              <a:t>What do you look for in a friendship?</a:t>
            </a:r>
          </a:p>
          <a:p>
            <a:endParaRPr lang="en-US" dirty="0"/>
          </a:p>
          <a:p>
            <a:r>
              <a:rPr lang="en-US" dirty="0"/>
              <a:t>How do you want to be treated?</a:t>
            </a:r>
          </a:p>
        </p:txBody>
      </p:sp>
      <p:pic>
        <p:nvPicPr>
          <p:cNvPr id="5" name="Picture 4">
            <a:extLst>
              <a:ext uri="{FF2B5EF4-FFF2-40B4-BE49-F238E27FC236}">
                <a16:creationId xmlns:a16="http://schemas.microsoft.com/office/drawing/2014/main" id="{1FC37BD7-5523-C9F0-8F9D-84BCC57DD378}"/>
              </a:ext>
            </a:extLst>
          </p:cNvPr>
          <p:cNvPicPr>
            <a:picLocks noChangeAspect="1"/>
          </p:cNvPicPr>
          <p:nvPr/>
        </p:nvPicPr>
        <p:blipFill>
          <a:blip r:embed="rId2"/>
          <a:srcRect/>
          <a:stretch/>
        </p:blipFill>
        <p:spPr>
          <a:xfrm>
            <a:off x="3682679" y="1855788"/>
            <a:ext cx="4876800" cy="4381500"/>
          </a:xfrm>
          <a:prstGeom prst="rect">
            <a:avLst/>
          </a:prstGeom>
        </p:spPr>
      </p:pic>
    </p:spTree>
    <p:extLst>
      <p:ext uri="{BB962C8B-B14F-4D97-AF65-F5344CB8AC3E}">
        <p14:creationId xmlns:p14="http://schemas.microsoft.com/office/powerpoint/2010/main" val="1952610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7B3C45C6-7550-074D-93F6-F64880A8E4E6}"/>
              </a:ext>
            </a:extLst>
          </p:cNvPr>
          <p:cNvSpPr>
            <a:spLocks noGrp="1"/>
          </p:cNvSpPr>
          <p:nvPr>
            <p:ph type="ctrTitle"/>
          </p:nvPr>
        </p:nvSpPr>
        <p:spPr>
          <a:xfrm>
            <a:off x="1331912" y="765176"/>
            <a:ext cx="5040313" cy="1655762"/>
          </a:xfrm>
        </p:spPr>
        <p:txBody>
          <a:bodyPr anchor="t" anchorCtr="0"/>
          <a:lstStyle/>
          <a:p>
            <a:r>
              <a:rPr lang="en-GB" sz="3500" dirty="0">
                <a:latin typeface="Brown" pitchFamily="2" charset="0"/>
              </a:rPr>
              <a:t>Working together…</a:t>
            </a:r>
          </a:p>
        </p:txBody>
      </p:sp>
      <p:sp>
        <p:nvSpPr>
          <p:cNvPr id="11" name="Content Placeholder 2">
            <a:extLst>
              <a:ext uri="{FF2B5EF4-FFF2-40B4-BE49-F238E27FC236}">
                <a16:creationId xmlns:a16="http://schemas.microsoft.com/office/drawing/2014/main" id="{498AF5D3-E9D9-7E45-9D82-0407475C85AC}"/>
              </a:ext>
            </a:extLst>
          </p:cNvPr>
          <p:cNvSpPr>
            <a:spLocks noGrp="1"/>
          </p:cNvSpPr>
          <p:nvPr>
            <p:ph type="subTitle" idx="1"/>
          </p:nvPr>
        </p:nvSpPr>
        <p:spPr>
          <a:xfrm>
            <a:off x="1331913" y="2420938"/>
            <a:ext cx="6877050" cy="3979862"/>
          </a:xfrm>
        </p:spPr>
        <p:txBody>
          <a:bodyPr vert="horz" lIns="0" tIns="0" rIns="0" bIns="0" rtlCol="0" anchor="t">
            <a:noAutofit/>
          </a:bodyPr>
          <a:lstStyle/>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Respect one another’s opinions</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Listen to each other</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Hands up </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Right to pass</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No question is a ‘silly’ question</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Do not use examples which use any personally identifiable information </a:t>
            </a:r>
          </a:p>
          <a:p>
            <a:endParaRPr lang="en-GB" sz="2000" b="1" dirty="0">
              <a:solidFill>
                <a:srgbClr val="005E84"/>
              </a:solidFill>
            </a:endParaRPr>
          </a:p>
          <a:p>
            <a:endParaRPr lang="en-GB" sz="2000" b="1" dirty="0">
              <a:solidFill>
                <a:srgbClr val="005E84"/>
              </a:solidFill>
            </a:endParaRPr>
          </a:p>
        </p:txBody>
      </p:sp>
    </p:spTree>
    <p:extLst>
      <p:ext uri="{BB962C8B-B14F-4D97-AF65-F5344CB8AC3E}">
        <p14:creationId xmlns:p14="http://schemas.microsoft.com/office/powerpoint/2010/main" val="348678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fade">
                                      <p:cBhvr>
                                        <p:cTn id="3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7C92470A-DEAF-4589-86FD-76481D3F5B1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3431114">
            <a:off x="3607428" y="4126509"/>
            <a:ext cx="2037287" cy="2061254"/>
          </a:xfrm>
          <a:prstGeom prst="rect">
            <a:avLst/>
          </a:prstGeom>
        </p:spPr>
      </p:pic>
      <p:pic>
        <p:nvPicPr>
          <p:cNvPr id="18" name="Graphic 17">
            <a:extLst>
              <a:ext uri="{FF2B5EF4-FFF2-40B4-BE49-F238E27FC236}">
                <a16:creationId xmlns:a16="http://schemas.microsoft.com/office/drawing/2014/main" id="{D206631B-358C-547D-63DD-DB23F659A31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4892106">
            <a:off x="6560426" y="1752008"/>
            <a:ext cx="2037287" cy="2061254"/>
          </a:xfrm>
          <a:prstGeom prst="rect">
            <a:avLst/>
          </a:prstGeom>
        </p:spPr>
      </p:pic>
      <p:pic>
        <p:nvPicPr>
          <p:cNvPr id="11" name="Graphic 10">
            <a:extLst>
              <a:ext uri="{FF2B5EF4-FFF2-40B4-BE49-F238E27FC236}">
                <a16:creationId xmlns:a16="http://schemas.microsoft.com/office/drawing/2014/main" id="{EBEA4F45-5773-56B3-2CE2-1FC923C890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328" y="1787116"/>
            <a:ext cx="2037287" cy="2061254"/>
          </a:xfrm>
          <a:prstGeom prst="rect">
            <a:avLst/>
          </a:prstGeom>
        </p:spPr>
      </p:pic>
      <p:pic>
        <p:nvPicPr>
          <p:cNvPr id="13" name="Picture 12">
            <a:extLst>
              <a:ext uri="{FF2B5EF4-FFF2-40B4-BE49-F238E27FC236}">
                <a16:creationId xmlns:a16="http://schemas.microsoft.com/office/drawing/2014/main" id="{25AC0D97-F50A-494E-8F50-8486E3DD7E45}"/>
              </a:ext>
            </a:extLst>
          </p:cNvPr>
          <p:cNvPicPr>
            <a:picLocks noChangeAspect="1"/>
          </p:cNvPicPr>
          <p:nvPr/>
        </p:nvPicPr>
        <p:blipFill>
          <a:blip r:embed="rId4"/>
          <a:srcRect/>
          <a:stretch/>
        </p:blipFill>
        <p:spPr>
          <a:xfrm rot="7930803">
            <a:off x="3597377" y="1816527"/>
            <a:ext cx="2011539" cy="1998217"/>
          </a:xfrm>
          <a:prstGeom prst="rect">
            <a:avLst/>
          </a:prstGeom>
        </p:spPr>
      </p:pic>
      <p:pic>
        <p:nvPicPr>
          <p:cNvPr id="15" name="Picture 14">
            <a:extLst>
              <a:ext uri="{FF2B5EF4-FFF2-40B4-BE49-F238E27FC236}">
                <a16:creationId xmlns:a16="http://schemas.microsoft.com/office/drawing/2014/main" id="{ED35459A-510D-9C4A-A12B-8C206592BEF0}"/>
              </a:ext>
            </a:extLst>
          </p:cNvPr>
          <p:cNvPicPr>
            <a:picLocks noChangeAspect="1"/>
          </p:cNvPicPr>
          <p:nvPr/>
        </p:nvPicPr>
        <p:blipFill>
          <a:blip r:embed="rId4"/>
          <a:srcRect/>
          <a:stretch/>
        </p:blipFill>
        <p:spPr>
          <a:xfrm rot="16200000">
            <a:off x="645725" y="4143175"/>
            <a:ext cx="1994484" cy="1981275"/>
          </a:xfrm>
          <a:prstGeom prst="rect">
            <a:avLst/>
          </a:prstGeom>
        </p:spPr>
      </p:pic>
      <p:pic>
        <p:nvPicPr>
          <p:cNvPr id="17" name="Picture 16">
            <a:extLst>
              <a:ext uri="{FF2B5EF4-FFF2-40B4-BE49-F238E27FC236}">
                <a16:creationId xmlns:a16="http://schemas.microsoft.com/office/drawing/2014/main" id="{7443E9C4-6BD2-5548-925A-F07F45DA69FD}"/>
              </a:ext>
            </a:extLst>
          </p:cNvPr>
          <p:cNvPicPr>
            <a:picLocks noChangeAspect="1"/>
          </p:cNvPicPr>
          <p:nvPr/>
        </p:nvPicPr>
        <p:blipFill>
          <a:blip r:embed="rId4"/>
          <a:srcRect/>
          <a:stretch/>
        </p:blipFill>
        <p:spPr>
          <a:xfrm rot="14888447">
            <a:off x="6549872" y="4174830"/>
            <a:ext cx="2023541" cy="2010140"/>
          </a:xfrm>
          <a:prstGeom prst="rect">
            <a:avLst/>
          </a:prstGeom>
        </p:spPr>
      </p:pic>
      <p:sp>
        <p:nvSpPr>
          <p:cNvPr id="4" name="Title 3">
            <a:extLst>
              <a:ext uri="{FF2B5EF4-FFF2-40B4-BE49-F238E27FC236}">
                <a16:creationId xmlns:a16="http://schemas.microsoft.com/office/drawing/2014/main" id="{14561686-FBB3-DE40-B9BD-E4CE2C82FE7B}"/>
              </a:ext>
            </a:extLst>
          </p:cNvPr>
          <p:cNvSpPr>
            <a:spLocks noGrp="1"/>
          </p:cNvSpPr>
          <p:nvPr>
            <p:ph type="title"/>
          </p:nvPr>
        </p:nvSpPr>
        <p:spPr>
          <a:xfrm>
            <a:off x="684212" y="765175"/>
            <a:ext cx="5959782" cy="1655762"/>
          </a:xfrm>
        </p:spPr>
        <p:txBody>
          <a:bodyPr/>
          <a:lstStyle/>
          <a:p>
            <a:r>
              <a:rPr lang="en-US" dirty="0"/>
              <a:t>What I want out of a friendship</a:t>
            </a:r>
          </a:p>
        </p:txBody>
      </p:sp>
      <p:sp>
        <p:nvSpPr>
          <p:cNvPr id="5" name="Content Placeholder 4">
            <a:extLst>
              <a:ext uri="{FF2B5EF4-FFF2-40B4-BE49-F238E27FC236}">
                <a16:creationId xmlns:a16="http://schemas.microsoft.com/office/drawing/2014/main" id="{B8AAD7FB-0534-D348-87D4-FE06EF32941D}"/>
              </a:ext>
            </a:extLst>
          </p:cNvPr>
          <p:cNvSpPr>
            <a:spLocks noGrp="1"/>
          </p:cNvSpPr>
          <p:nvPr>
            <p:ph sz="half" idx="1"/>
          </p:nvPr>
        </p:nvSpPr>
        <p:spPr>
          <a:xfrm>
            <a:off x="652329" y="2612658"/>
            <a:ext cx="1981277" cy="1427434"/>
          </a:xfrm>
        </p:spPr>
        <p:txBody>
          <a:bodyPr/>
          <a:lstStyle/>
          <a:p>
            <a:pPr algn="ctr"/>
            <a:r>
              <a:rPr lang="en-US" dirty="0">
                <a:solidFill>
                  <a:schemeClr val="bg1"/>
                </a:solidFill>
              </a:rPr>
              <a:t>Kindness</a:t>
            </a:r>
          </a:p>
        </p:txBody>
      </p:sp>
      <p:sp>
        <p:nvSpPr>
          <p:cNvPr id="6" name="Content Placeholder 4">
            <a:extLst>
              <a:ext uri="{FF2B5EF4-FFF2-40B4-BE49-F238E27FC236}">
                <a16:creationId xmlns:a16="http://schemas.microsoft.com/office/drawing/2014/main" id="{832566D0-FCD6-5B43-B6AF-7733526A851B}"/>
              </a:ext>
            </a:extLst>
          </p:cNvPr>
          <p:cNvSpPr txBox="1">
            <a:spLocks/>
          </p:cNvSpPr>
          <p:nvPr/>
        </p:nvSpPr>
        <p:spPr>
          <a:xfrm>
            <a:off x="3850618" y="2318313"/>
            <a:ext cx="1550906" cy="100806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solidFill>
                  <a:schemeClr val="bg1"/>
                </a:solidFill>
              </a:rPr>
              <a:t>Cares about how others feel</a:t>
            </a:r>
          </a:p>
        </p:txBody>
      </p:sp>
      <p:sp>
        <p:nvSpPr>
          <p:cNvPr id="7" name="Content Placeholder 4">
            <a:extLst>
              <a:ext uri="{FF2B5EF4-FFF2-40B4-BE49-F238E27FC236}">
                <a16:creationId xmlns:a16="http://schemas.microsoft.com/office/drawing/2014/main" id="{F940C7B5-2DD8-C94C-9E8E-094E459C690A}"/>
              </a:ext>
            </a:extLst>
          </p:cNvPr>
          <p:cNvSpPr txBox="1">
            <a:spLocks/>
          </p:cNvSpPr>
          <p:nvPr/>
        </p:nvSpPr>
        <p:spPr>
          <a:xfrm>
            <a:off x="6609144" y="2420937"/>
            <a:ext cx="1905000" cy="986258"/>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solidFill>
                  <a:schemeClr val="bg1"/>
                </a:solidFill>
              </a:rPr>
              <a:t>A good listener</a:t>
            </a:r>
          </a:p>
        </p:txBody>
      </p:sp>
      <p:sp>
        <p:nvSpPr>
          <p:cNvPr id="8" name="Content Placeholder 4">
            <a:extLst>
              <a:ext uri="{FF2B5EF4-FFF2-40B4-BE49-F238E27FC236}">
                <a16:creationId xmlns:a16="http://schemas.microsoft.com/office/drawing/2014/main" id="{FAE0BD38-DAF3-4048-80C4-7A66229F26A4}"/>
              </a:ext>
            </a:extLst>
          </p:cNvPr>
          <p:cNvSpPr txBox="1">
            <a:spLocks/>
          </p:cNvSpPr>
          <p:nvPr/>
        </p:nvSpPr>
        <p:spPr>
          <a:xfrm>
            <a:off x="688708" y="4905972"/>
            <a:ext cx="1908517" cy="750526"/>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solidFill>
                  <a:schemeClr val="bg1"/>
                </a:solidFill>
              </a:rPr>
              <a:t>Is interested in sport</a:t>
            </a:r>
          </a:p>
        </p:txBody>
      </p:sp>
      <p:sp>
        <p:nvSpPr>
          <p:cNvPr id="9" name="Content Placeholder 4">
            <a:extLst>
              <a:ext uri="{FF2B5EF4-FFF2-40B4-BE49-F238E27FC236}">
                <a16:creationId xmlns:a16="http://schemas.microsoft.com/office/drawing/2014/main" id="{1066C5FC-FE9E-7B4C-9DD6-139A1DA06A4C}"/>
              </a:ext>
            </a:extLst>
          </p:cNvPr>
          <p:cNvSpPr txBox="1">
            <a:spLocks/>
          </p:cNvSpPr>
          <p:nvPr/>
        </p:nvSpPr>
        <p:spPr>
          <a:xfrm>
            <a:off x="3649572" y="4905972"/>
            <a:ext cx="1899213" cy="750526"/>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solidFill>
                  <a:schemeClr val="bg1"/>
                </a:solidFill>
              </a:rPr>
              <a:t>Enjoys talking</a:t>
            </a:r>
          </a:p>
        </p:txBody>
      </p:sp>
      <p:sp>
        <p:nvSpPr>
          <p:cNvPr id="10" name="Content Placeholder 4">
            <a:extLst>
              <a:ext uri="{FF2B5EF4-FFF2-40B4-BE49-F238E27FC236}">
                <a16:creationId xmlns:a16="http://schemas.microsoft.com/office/drawing/2014/main" id="{6A0B4EA0-6733-E946-ADB4-2BC1A8966579}"/>
              </a:ext>
            </a:extLst>
          </p:cNvPr>
          <p:cNvSpPr txBox="1">
            <a:spLocks/>
          </p:cNvSpPr>
          <p:nvPr/>
        </p:nvSpPr>
        <p:spPr>
          <a:xfrm>
            <a:off x="6643994" y="4792724"/>
            <a:ext cx="1835301" cy="977022"/>
          </a:xfrm>
          <a:prstGeom prst="rect">
            <a:avLst/>
          </a:prstGeom>
        </p:spPr>
        <p:txBody>
          <a:bodyPr vert="horz" lIns="0" tIns="0" rIns="0" bIns="0" rtlCol="0">
            <a:normAutofit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solidFill>
                  <a:schemeClr val="bg1"/>
                </a:solidFill>
              </a:rPr>
              <a:t>Not always on their phone</a:t>
            </a:r>
          </a:p>
        </p:txBody>
      </p:sp>
    </p:spTree>
    <p:extLst>
      <p:ext uri="{BB962C8B-B14F-4D97-AF65-F5344CB8AC3E}">
        <p14:creationId xmlns:p14="http://schemas.microsoft.com/office/powerpoint/2010/main" val="257502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7"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5B7BD-5976-5F42-AC8E-770A71CC262C}"/>
              </a:ext>
            </a:extLst>
          </p:cNvPr>
          <p:cNvSpPr>
            <a:spLocks noGrp="1"/>
          </p:cNvSpPr>
          <p:nvPr>
            <p:ph type="title"/>
          </p:nvPr>
        </p:nvSpPr>
        <p:spPr/>
        <p:txBody>
          <a:bodyPr/>
          <a:lstStyle/>
          <a:p>
            <a:r>
              <a:rPr lang="en-US" dirty="0"/>
              <a:t>Activity</a:t>
            </a:r>
          </a:p>
        </p:txBody>
      </p:sp>
      <p:sp>
        <p:nvSpPr>
          <p:cNvPr id="3" name="Content Placeholder 2">
            <a:extLst>
              <a:ext uri="{FF2B5EF4-FFF2-40B4-BE49-F238E27FC236}">
                <a16:creationId xmlns:a16="http://schemas.microsoft.com/office/drawing/2014/main" id="{B0BCF275-7FDE-7142-AE12-94F57B087476}"/>
              </a:ext>
            </a:extLst>
          </p:cNvPr>
          <p:cNvSpPr>
            <a:spLocks noGrp="1"/>
          </p:cNvSpPr>
          <p:nvPr>
            <p:ph idx="1"/>
          </p:nvPr>
        </p:nvSpPr>
        <p:spPr>
          <a:xfrm>
            <a:off x="684213" y="2420937"/>
            <a:ext cx="5103130" cy="3816351"/>
          </a:xfrm>
        </p:spPr>
        <p:txBody>
          <a:bodyPr/>
          <a:lstStyle/>
          <a:p>
            <a:r>
              <a:rPr lang="en-US" dirty="0"/>
              <a:t>Use the </a:t>
            </a:r>
            <a:r>
              <a:rPr lang="en-US" dirty="0" err="1"/>
              <a:t>CoRAY</a:t>
            </a:r>
            <a:r>
              <a:rPr lang="en-US" dirty="0"/>
              <a:t> messages to help you develop a </a:t>
            </a:r>
            <a:r>
              <a:rPr lang="en-US" b="1" dirty="0"/>
              <a:t>self-care plan</a:t>
            </a:r>
            <a:r>
              <a:rPr lang="en-US" dirty="0"/>
              <a:t>. This can be used to help support you if you ever begin to feel </a:t>
            </a:r>
            <a:r>
              <a:rPr lang="en-US" b="1" dirty="0">
                <a:solidFill>
                  <a:srgbClr val="79A3DC"/>
                </a:solidFill>
              </a:rPr>
              <a:t>LONELY</a:t>
            </a:r>
            <a:r>
              <a:rPr lang="en-US" dirty="0"/>
              <a:t>, </a:t>
            </a:r>
            <a:r>
              <a:rPr lang="en-US" b="1" dirty="0">
                <a:solidFill>
                  <a:srgbClr val="79A3DC"/>
                </a:solidFill>
              </a:rPr>
              <a:t>ISOLATED</a:t>
            </a:r>
            <a:r>
              <a:rPr lang="en-US" dirty="0"/>
              <a:t> or </a:t>
            </a:r>
            <a:r>
              <a:rPr lang="en-US" b="1" dirty="0">
                <a:solidFill>
                  <a:srgbClr val="79A3DC"/>
                </a:solidFill>
              </a:rPr>
              <a:t>DISCONNECTED</a:t>
            </a:r>
            <a:r>
              <a:rPr lang="en-US" dirty="0"/>
              <a:t>.</a:t>
            </a:r>
          </a:p>
        </p:txBody>
      </p:sp>
      <p:pic>
        <p:nvPicPr>
          <p:cNvPr id="5" name="Picture 4">
            <a:extLst>
              <a:ext uri="{FF2B5EF4-FFF2-40B4-BE49-F238E27FC236}">
                <a16:creationId xmlns:a16="http://schemas.microsoft.com/office/drawing/2014/main" id="{0DDA603D-D09C-DB72-2924-FDD7B1428BEA}"/>
              </a:ext>
            </a:extLst>
          </p:cNvPr>
          <p:cNvPicPr>
            <a:picLocks noChangeAspect="1"/>
          </p:cNvPicPr>
          <p:nvPr/>
        </p:nvPicPr>
        <p:blipFill>
          <a:blip r:embed="rId2"/>
          <a:srcRect/>
          <a:stretch/>
        </p:blipFill>
        <p:spPr>
          <a:xfrm>
            <a:off x="3682679" y="1855788"/>
            <a:ext cx="4876800" cy="4381500"/>
          </a:xfrm>
          <a:prstGeom prst="rect">
            <a:avLst/>
          </a:prstGeom>
        </p:spPr>
      </p:pic>
    </p:spTree>
    <p:extLst>
      <p:ext uri="{BB962C8B-B14F-4D97-AF65-F5344CB8AC3E}">
        <p14:creationId xmlns:p14="http://schemas.microsoft.com/office/powerpoint/2010/main" val="2290175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82B0E-DAE7-D444-BBE7-F2508A696B43}"/>
              </a:ext>
            </a:extLst>
          </p:cNvPr>
          <p:cNvSpPr>
            <a:spLocks noGrp="1"/>
          </p:cNvSpPr>
          <p:nvPr>
            <p:ph type="title"/>
          </p:nvPr>
        </p:nvSpPr>
        <p:spPr>
          <a:xfrm>
            <a:off x="684211" y="765175"/>
            <a:ext cx="5936507" cy="1655762"/>
          </a:xfrm>
        </p:spPr>
        <p:txBody>
          <a:bodyPr/>
          <a:lstStyle/>
          <a:p>
            <a:r>
              <a:rPr lang="en-US" dirty="0"/>
              <a:t>Self-care plan for when I feel lonely, isolated or disconnected</a:t>
            </a:r>
          </a:p>
        </p:txBody>
      </p:sp>
      <p:pic>
        <p:nvPicPr>
          <p:cNvPr id="4" name="Picture 3">
            <a:extLst>
              <a:ext uri="{FF2B5EF4-FFF2-40B4-BE49-F238E27FC236}">
                <a16:creationId xmlns:a16="http://schemas.microsoft.com/office/drawing/2014/main" id="{42124EE7-0701-F149-48C0-E643AF78A6F9}"/>
              </a:ext>
            </a:extLst>
          </p:cNvPr>
          <p:cNvPicPr>
            <a:picLocks noChangeAspect="1"/>
          </p:cNvPicPr>
          <p:nvPr/>
        </p:nvPicPr>
        <p:blipFill>
          <a:blip r:embed="rId3"/>
          <a:stretch>
            <a:fillRect/>
          </a:stretch>
        </p:blipFill>
        <p:spPr>
          <a:xfrm>
            <a:off x="533400" y="1692825"/>
            <a:ext cx="8077200" cy="4863000"/>
          </a:xfrm>
          <a:prstGeom prst="rect">
            <a:avLst/>
          </a:prstGeom>
        </p:spPr>
      </p:pic>
    </p:spTree>
    <p:extLst>
      <p:ext uri="{BB962C8B-B14F-4D97-AF65-F5344CB8AC3E}">
        <p14:creationId xmlns:p14="http://schemas.microsoft.com/office/powerpoint/2010/main" val="357516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FFA681-8B5D-19F1-0680-A70382654E2D}"/>
              </a:ext>
            </a:extLst>
          </p:cNvPr>
          <p:cNvPicPr>
            <a:picLocks noChangeAspect="1"/>
          </p:cNvPicPr>
          <p:nvPr/>
        </p:nvPicPr>
        <p:blipFill>
          <a:blip r:embed="rId3"/>
          <a:stretch>
            <a:fillRect/>
          </a:stretch>
        </p:blipFill>
        <p:spPr>
          <a:xfrm>
            <a:off x="0" y="845914"/>
            <a:ext cx="9144000" cy="5166172"/>
          </a:xfrm>
          <a:prstGeom prst="rect">
            <a:avLst/>
          </a:prstGeom>
        </p:spPr>
      </p:pic>
    </p:spTree>
    <p:extLst>
      <p:ext uri="{BB962C8B-B14F-4D97-AF65-F5344CB8AC3E}">
        <p14:creationId xmlns:p14="http://schemas.microsoft.com/office/powerpoint/2010/main" val="46727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9A09CF0-442D-AAC7-0444-CF631295B53E}"/>
              </a:ext>
            </a:extLst>
          </p:cNvPr>
          <p:cNvPicPr>
            <a:picLocks noChangeAspect="1"/>
          </p:cNvPicPr>
          <p:nvPr/>
        </p:nvPicPr>
        <p:blipFill>
          <a:blip r:embed="rId2"/>
          <a:stretch>
            <a:fillRect/>
          </a:stretch>
        </p:blipFill>
        <p:spPr>
          <a:xfrm>
            <a:off x="0" y="857445"/>
            <a:ext cx="9144000" cy="5143109"/>
          </a:xfrm>
          <a:prstGeom prst="rect">
            <a:avLst/>
          </a:prstGeom>
        </p:spPr>
      </p:pic>
    </p:spTree>
    <p:extLst>
      <p:ext uri="{BB962C8B-B14F-4D97-AF65-F5344CB8AC3E}">
        <p14:creationId xmlns:p14="http://schemas.microsoft.com/office/powerpoint/2010/main" val="1458497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4C3C639-5875-D75E-1A2E-103200917ADB}"/>
              </a:ext>
            </a:extLst>
          </p:cNvPr>
          <p:cNvPicPr>
            <a:picLocks noChangeAspect="1"/>
          </p:cNvPicPr>
          <p:nvPr/>
        </p:nvPicPr>
        <p:blipFill>
          <a:blip r:embed="rId3"/>
          <a:stretch>
            <a:fillRect/>
          </a:stretch>
        </p:blipFill>
        <p:spPr>
          <a:xfrm>
            <a:off x="0" y="861934"/>
            <a:ext cx="9144000" cy="5134131"/>
          </a:xfrm>
          <a:prstGeom prst="rect">
            <a:avLst/>
          </a:prstGeom>
        </p:spPr>
      </p:pic>
    </p:spTree>
    <p:extLst>
      <p:ext uri="{BB962C8B-B14F-4D97-AF65-F5344CB8AC3E}">
        <p14:creationId xmlns:p14="http://schemas.microsoft.com/office/powerpoint/2010/main" val="2989174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671E9AA-5ECA-6A41-A104-62527D8548C0}"/>
              </a:ext>
            </a:extLst>
          </p:cNvPr>
          <p:cNvPicPr>
            <a:picLocks noChangeAspect="1"/>
          </p:cNvPicPr>
          <p:nvPr/>
        </p:nvPicPr>
        <p:blipFill>
          <a:blip r:embed="rId2"/>
          <a:stretch>
            <a:fillRect/>
          </a:stretch>
        </p:blipFill>
        <p:spPr>
          <a:xfrm>
            <a:off x="0" y="864067"/>
            <a:ext cx="9144000" cy="5129865"/>
          </a:xfrm>
          <a:prstGeom prst="rect">
            <a:avLst/>
          </a:prstGeom>
        </p:spPr>
      </p:pic>
    </p:spTree>
    <p:extLst>
      <p:ext uri="{BB962C8B-B14F-4D97-AF65-F5344CB8AC3E}">
        <p14:creationId xmlns:p14="http://schemas.microsoft.com/office/powerpoint/2010/main" val="2490003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76ECB9E-ECF2-C090-F8DE-A03A1D15DCC0}"/>
              </a:ext>
            </a:extLst>
          </p:cNvPr>
          <p:cNvPicPr>
            <a:picLocks noChangeAspect="1"/>
          </p:cNvPicPr>
          <p:nvPr/>
        </p:nvPicPr>
        <p:blipFill>
          <a:blip r:embed="rId3"/>
          <a:stretch>
            <a:fillRect/>
          </a:stretch>
        </p:blipFill>
        <p:spPr>
          <a:xfrm>
            <a:off x="0" y="864067"/>
            <a:ext cx="9144000" cy="5129865"/>
          </a:xfrm>
          <a:prstGeom prst="rect">
            <a:avLst/>
          </a:prstGeom>
        </p:spPr>
      </p:pic>
    </p:spTree>
    <p:extLst>
      <p:ext uri="{BB962C8B-B14F-4D97-AF65-F5344CB8AC3E}">
        <p14:creationId xmlns:p14="http://schemas.microsoft.com/office/powerpoint/2010/main" val="3787491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AC24C8C-27DB-5FF4-24F2-BE13552AEF17}"/>
              </a:ext>
            </a:extLst>
          </p:cNvPr>
          <p:cNvPicPr>
            <a:picLocks noChangeAspect="1"/>
          </p:cNvPicPr>
          <p:nvPr/>
        </p:nvPicPr>
        <p:blipFill>
          <a:blip r:embed="rId2"/>
          <a:stretch>
            <a:fillRect/>
          </a:stretch>
        </p:blipFill>
        <p:spPr>
          <a:xfrm>
            <a:off x="0" y="857054"/>
            <a:ext cx="9144000" cy="5143891"/>
          </a:xfrm>
          <a:prstGeom prst="rect">
            <a:avLst/>
          </a:prstGeom>
        </p:spPr>
      </p:pic>
    </p:spTree>
    <p:extLst>
      <p:ext uri="{BB962C8B-B14F-4D97-AF65-F5344CB8AC3E}">
        <p14:creationId xmlns:p14="http://schemas.microsoft.com/office/powerpoint/2010/main" val="750960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377419-1C20-3645-AC89-4FE83C22476D}"/>
              </a:ext>
            </a:extLst>
          </p:cNvPr>
          <p:cNvSpPr>
            <a:spLocks noGrp="1"/>
          </p:cNvSpPr>
          <p:nvPr>
            <p:ph type="ctrTitle"/>
          </p:nvPr>
        </p:nvSpPr>
        <p:spPr/>
        <p:txBody>
          <a:bodyPr/>
          <a:lstStyle/>
          <a:p>
            <a:r>
              <a:rPr lang="en-US" dirty="0">
                <a:latin typeface="Brown" pitchFamily="2" charset="77"/>
              </a:rPr>
              <a:t>Seeking help</a:t>
            </a:r>
          </a:p>
        </p:txBody>
      </p:sp>
    </p:spTree>
    <p:extLst>
      <p:ext uri="{BB962C8B-B14F-4D97-AF65-F5344CB8AC3E}">
        <p14:creationId xmlns:p14="http://schemas.microsoft.com/office/powerpoint/2010/main" val="1894343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9" name="Oval 8">
            <a:extLst>
              <a:ext uri="{FF2B5EF4-FFF2-40B4-BE49-F238E27FC236}">
                <a16:creationId xmlns:a16="http://schemas.microsoft.com/office/drawing/2014/main" id="{A0B77B26-D5EC-1A78-51A1-F9EFC0550803}"/>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0B7F19C-8A3F-6B23-6DDF-052847B6CF95}"/>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1" name="Picture 10" descr="Logo&#10;&#10;Description automatically generated">
            <a:hlinkClick r:id="rId3"/>
            <a:extLst>
              <a:ext uri="{FF2B5EF4-FFF2-40B4-BE49-F238E27FC236}">
                <a16:creationId xmlns:a16="http://schemas.microsoft.com/office/drawing/2014/main" id="{3A53A103-C372-F963-9847-A0614F4C91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4" name="Picture 13" descr="Logo&#10;&#10;Description automatically generated">
            <a:hlinkClick r:id="rId5"/>
            <a:extLst>
              <a:ext uri="{FF2B5EF4-FFF2-40B4-BE49-F238E27FC236}">
                <a16:creationId xmlns:a16="http://schemas.microsoft.com/office/drawing/2014/main" id="{D82D2146-43D9-42D6-A4EF-3D90AF6F129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21" name="Content Placeholder 5">
            <a:extLst>
              <a:ext uri="{FF2B5EF4-FFF2-40B4-BE49-F238E27FC236}">
                <a16:creationId xmlns:a16="http://schemas.microsoft.com/office/drawing/2014/main" id="{D35B667D-F35F-3A46-81CE-DBED7D73E274}"/>
              </a:ext>
            </a:extLst>
          </p:cNvPr>
          <p:cNvSpPr txBox="1">
            <a:spLocks/>
          </p:cNvSpPr>
          <p:nvPr/>
        </p:nvSpPr>
        <p:spPr>
          <a:xfrm>
            <a:off x="684213" y="2092569"/>
            <a:ext cx="4816657" cy="1968032"/>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ea typeface="Roboto Slab"/>
                <a:cs typeface="Roboto Slab"/>
              </a:rPr>
              <a:t>The </a:t>
            </a:r>
            <a:r>
              <a:rPr lang="en-GB" sz="2000" dirty="0" err="1">
                <a:ea typeface="Roboto Slab"/>
                <a:cs typeface="Roboto Slab"/>
              </a:rPr>
              <a:t>CoRAY</a:t>
            </a:r>
            <a:r>
              <a:rPr lang="en-GB" sz="2000" dirty="0">
                <a:ea typeface="Roboto Slab"/>
                <a:cs typeface="Roboto Slab"/>
              </a:rPr>
              <a:t> Project, based at the University of Oxford, worked with young people, researchers and clinicians to develop </a:t>
            </a:r>
            <a:r>
              <a:rPr lang="en-GB" sz="2000" b="1" dirty="0">
                <a:solidFill>
                  <a:srgbClr val="F44B7E"/>
                </a:solidFill>
                <a:ea typeface="Roboto Slab"/>
                <a:cs typeface="Roboto Slab"/>
              </a:rPr>
              <a:t>evidence-informed advice</a:t>
            </a:r>
            <a:r>
              <a:rPr lang="en-GB" sz="2000" dirty="0">
                <a:ea typeface="Roboto Slab"/>
                <a:cs typeface="Roboto Slab"/>
              </a:rPr>
              <a:t> for dealing with difficult thoughts and feelings young people told us they most wanted support with. </a:t>
            </a:r>
            <a:endParaRPr lang="en-GB" sz="2000" dirty="0">
              <a:latin typeface="Roboto Slab" pitchFamily="2" charset="0"/>
              <a:cs typeface="Roboto Slab"/>
            </a:endParaRPr>
          </a:p>
          <a:p>
            <a:endParaRPr lang="en-GB" sz="2000" dirty="0">
              <a:ea typeface="Roboto Slab"/>
              <a:cs typeface="Roboto Slab"/>
            </a:endParaRPr>
          </a:p>
          <a:p>
            <a:r>
              <a:rPr lang="en-GB" sz="2000" dirty="0">
                <a:ea typeface="Roboto Slab"/>
                <a:cs typeface="Roboto Slab"/>
              </a:rPr>
              <a:t>The </a:t>
            </a:r>
            <a:r>
              <a:rPr lang="en-GB" sz="2000" dirty="0" err="1">
                <a:ea typeface="Roboto Slab"/>
                <a:cs typeface="Roboto Slab"/>
              </a:rPr>
              <a:t>CoRAY</a:t>
            </a:r>
            <a:r>
              <a:rPr lang="en-GB" sz="2000" dirty="0">
                <a:ea typeface="Roboto Slab"/>
                <a:cs typeface="Roboto Slab"/>
              </a:rPr>
              <a:t> project is </a:t>
            </a:r>
            <a:r>
              <a:rPr lang="en-GB" sz="2000" b="1" dirty="0">
                <a:solidFill>
                  <a:srgbClr val="F44B7E"/>
                </a:solidFill>
                <a:ea typeface="Roboto Slab"/>
                <a:cs typeface="Roboto Slab"/>
              </a:rPr>
              <a:t>working in partnership</a:t>
            </a:r>
            <a:r>
              <a:rPr lang="en-GB" sz="2000" dirty="0">
                <a:ea typeface="Roboto Slab"/>
                <a:cs typeface="Roboto Slab"/>
              </a:rPr>
              <a:t> with the Charlie Waller Trust, a mental health charity, to </a:t>
            </a:r>
            <a:r>
              <a:rPr lang="en-GB" sz="2000" b="1" dirty="0">
                <a:solidFill>
                  <a:srgbClr val="F44B7E"/>
                </a:solidFill>
                <a:ea typeface="Roboto Slab"/>
                <a:cs typeface="Roboto Slab"/>
              </a:rPr>
              <a:t>develop a range of lessons and resources.</a:t>
            </a:r>
          </a:p>
        </p:txBody>
      </p:sp>
      <p:sp>
        <p:nvSpPr>
          <p:cNvPr id="22" name="Title 4">
            <a:extLst>
              <a:ext uri="{FF2B5EF4-FFF2-40B4-BE49-F238E27FC236}">
                <a16:creationId xmlns:a16="http://schemas.microsoft.com/office/drawing/2014/main" id="{F688530E-FCDC-6C48-9333-05560D529611}"/>
              </a:ext>
            </a:extLst>
          </p:cNvPr>
          <p:cNvSpPr txBox="1">
            <a:spLocks/>
          </p:cNvSpPr>
          <p:nvPr/>
        </p:nvSpPr>
        <p:spPr>
          <a:xfrm>
            <a:off x="684213" y="765175"/>
            <a:ext cx="6702816" cy="13445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dirty="0">
                <a:latin typeface="Brown" pitchFamily="2" charset="0"/>
              </a:rPr>
              <a:t>The </a:t>
            </a:r>
            <a:r>
              <a:rPr lang="en-GB" dirty="0" err="1">
                <a:latin typeface="Brown" pitchFamily="2" charset="0"/>
              </a:rPr>
              <a:t>CoRAY</a:t>
            </a:r>
            <a:r>
              <a:rPr lang="en-GB" dirty="0">
                <a:latin typeface="Brown" pitchFamily="2" charset="0"/>
              </a:rPr>
              <a:t> Project with </a:t>
            </a:r>
            <a:br>
              <a:rPr lang="en-GB" dirty="0">
                <a:latin typeface="Brown" pitchFamily="2" charset="0"/>
              </a:rPr>
            </a:br>
            <a:r>
              <a:rPr lang="en-GB" dirty="0">
                <a:latin typeface="Brown" pitchFamily="2" charset="0"/>
              </a:rPr>
              <a:t>the Charlie Waller Trust</a:t>
            </a:r>
          </a:p>
        </p:txBody>
      </p:sp>
    </p:spTree>
    <p:extLst>
      <p:ext uri="{BB962C8B-B14F-4D97-AF65-F5344CB8AC3E}">
        <p14:creationId xmlns:p14="http://schemas.microsoft.com/office/powerpoint/2010/main" val="1235152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B8433C-9775-6142-983F-DB2593950E8F}"/>
              </a:ext>
            </a:extLst>
          </p:cNvPr>
          <p:cNvSpPr>
            <a:spLocks noGrp="1"/>
          </p:cNvSpPr>
          <p:nvPr>
            <p:ph type="title"/>
          </p:nvPr>
        </p:nvSpPr>
        <p:spPr/>
        <p:txBody>
          <a:bodyPr/>
          <a:lstStyle/>
          <a:p>
            <a:r>
              <a:rPr lang="en-US" dirty="0"/>
              <a:t>Speak out</a:t>
            </a:r>
          </a:p>
        </p:txBody>
      </p:sp>
      <p:sp>
        <p:nvSpPr>
          <p:cNvPr id="7" name="Content Placeholder 6">
            <a:extLst>
              <a:ext uri="{FF2B5EF4-FFF2-40B4-BE49-F238E27FC236}">
                <a16:creationId xmlns:a16="http://schemas.microsoft.com/office/drawing/2014/main" id="{0752303B-1AE4-A34B-A108-FEFAB1294F96}"/>
              </a:ext>
            </a:extLst>
          </p:cNvPr>
          <p:cNvSpPr>
            <a:spLocks noGrp="1"/>
          </p:cNvSpPr>
          <p:nvPr>
            <p:ph idx="1"/>
          </p:nvPr>
        </p:nvSpPr>
        <p:spPr>
          <a:xfrm>
            <a:off x="684212" y="1593056"/>
            <a:ext cx="6365007" cy="3816351"/>
          </a:xfrm>
        </p:spPr>
        <p:txBody>
          <a:bodyPr vert="horz" lIns="0" tIns="0" rIns="0" bIns="0" rtlCol="0" anchor="t">
            <a:normAutofit/>
          </a:bodyPr>
          <a:lstStyle/>
          <a:p>
            <a:r>
              <a:rPr lang="en-US" b="1" dirty="0"/>
              <a:t>Think about who you could talk to inside and outside of school:</a:t>
            </a:r>
            <a:endParaRPr lang="en-US" b="1" dirty="0">
              <a:ea typeface="Roboto Slab"/>
            </a:endParaRPr>
          </a:p>
          <a:p>
            <a:pPr marL="342900" indent="-342900">
              <a:buFont typeface="Arial" panose="020B0604020202020204" pitchFamily="34" charset="0"/>
              <a:buChar char="•"/>
            </a:pPr>
            <a:r>
              <a:rPr lang="en-US" dirty="0"/>
              <a:t>Talk to a friend</a:t>
            </a:r>
          </a:p>
          <a:p>
            <a:pPr marL="342900" indent="-342900">
              <a:buFont typeface="Arial" panose="020B0604020202020204" pitchFamily="34" charset="0"/>
              <a:buChar char="•"/>
            </a:pPr>
            <a:r>
              <a:rPr lang="en-US" dirty="0"/>
              <a:t>Call ChildLine/visit online</a:t>
            </a:r>
          </a:p>
          <a:p>
            <a:pPr marL="342900" indent="-342900">
              <a:buFont typeface="Arial" panose="020B0604020202020204" pitchFamily="34" charset="0"/>
              <a:buChar char="•"/>
            </a:pPr>
            <a:r>
              <a:rPr lang="en-US" dirty="0"/>
              <a:t>Speak to a trusted family member</a:t>
            </a:r>
          </a:p>
          <a:p>
            <a:pPr marL="342900" indent="-342900">
              <a:buFont typeface="Arial" panose="020B0604020202020204" pitchFamily="34" charset="0"/>
              <a:buChar char="•"/>
            </a:pPr>
            <a:r>
              <a:rPr lang="en-US" dirty="0"/>
              <a:t>Talk to a teacher/school staff member</a:t>
            </a:r>
          </a:p>
          <a:p>
            <a:pPr marL="342900" indent="-342900">
              <a:buFont typeface="Arial" panose="020B0604020202020204" pitchFamily="34" charset="0"/>
              <a:buChar char="•"/>
            </a:pPr>
            <a:r>
              <a:rPr lang="en-US" dirty="0"/>
              <a:t>Speak to a trusted adult</a:t>
            </a:r>
          </a:p>
          <a:p>
            <a:pPr marL="342900" indent="-342900">
              <a:buFont typeface="Arial" panose="020B0604020202020204" pitchFamily="34" charset="0"/>
              <a:buChar char="•"/>
            </a:pPr>
            <a:r>
              <a:rPr lang="en-US" dirty="0"/>
              <a:t>Speak to a counsellor</a:t>
            </a:r>
          </a:p>
        </p:txBody>
      </p:sp>
      <p:grpSp>
        <p:nvGrpSpPr>
          <p:cNvPr id="12" name="Group 11">
            <a:extLst>
              <a:ext uri="{FF2B5EF4-FFF2-40B4-BE49-F238E27FC236}">
                <a16:creationId xmlns:a16="http://schemas.microsoft.com/office/drawing/2014/main" id="{429D9483-7E39-7721-EA82-D1F04400C334}"/>
              </a:ext>
            </a:extLst>
          </p:cNvPr>
          <p:cNvGrpSpPr/>
          <p:nvPr/>
        </p:nvGrpSpPr>
        <p:grpSpPr>
          <a:xfrm>
            <a:off x="489072" y="4725214"/>
            <a:ext cx="8444061" cy="1833802"/>
            <a:chOff x="489072" y="4725214"/>
            <a:chExt cx="8444061" cy="1833802"/>
          </a:xfrm>
        </p:grpSpPr>
        <p:grpSp>
          <p:nvGrpSpPr>
            <p:cNvPr id="2" name="Group 1">
              <a:extLst>
                <a:ext uri="{FF2B5EF4-FFF2-40B4-BE49-F238E27FC236}">
                  <a16:creationId xmlns:a16="http://schemas.microsoft.com/office/drawing/2014/main" id="{21D26268-0B22-D006-B58C-93192A3A4E2A}"/>
                </a:ext>
              </a:extLst>
            </p:cNvPr>
            <p:cNvGrpSpPr/>
            <p:nvPr/>
          </p:nvGrpSpPr>
          <p:grpSpPr>
            <a:xfrm>
              <a:off x="651818" y="4725214"/>
              <a:ext cx="8281315" cy="1626520"/>
              <a:chOff x="572173" y="4894483"/>
              <a:chExt cx="8281315" cy="1626520"/>
            </a:xfrm>
          </p:grpSpPr>
          <p:sp>
            <p:nvSpPr>
              <p:cNvPr id="24" name="Rectangle 23">
                <a:extLst>
                  <a:ext uri="{FF2B5EF4-FFF2-40B4-BE49-F238E27FC236}">
                    <a16:creationId xmlns:a16="http://schemas.microsoft.com/office/drawing/2014/main" id="{41AAE128-FCAE-30AC-5DE7-3FB62FD9FF84}"/>
                  </a:ext>
                </a:extLst>
              </p:cNvPr>
              <p:cNvSpPr/>
              <p:nvPr/>
            </p:nvSpPr>
            <p:spPr>
              <a:xfrm>
                <a:off x="669925" y="4894483"/>
                <a:ext cx="8183563" cy="1626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Content Placeholder 2">
                <a:extLst>
                  <a:ext uri="{FF2B5EF4-FFF2-40B4-BE49-F238E27FC236}">
                    <a16:creationId xmlns:a16="http://schemas.microsoft.com/office/drawing/2014/main" id="{DF58AB7F-9AE8-034A-BED2-295D68E7FA33}"/>
                  </a:ext>
                </a:extLst>
              </p:cNvPr>
              <p:cNvSpPr txBox="1">
                <a:spLocks/>
              </p:cNvSpPr>
              <p:nvPr/>
            </p:nvSpPr>
            <p:spPr>
              <a:xfrm>
                <a:off x="606303" y="5087174"/>
                <a:ext cx="7768908" cy="732591"/>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Remember, if difficulties are causing distress or interfering with daily life, it’s important to </a:t>
                </a:r>
                <a:r>
                  <a:rPr lang="en-US" dirty="0">
                    <a:solidFill>
                      <a:srgbClr val="EF811B"/>
                    </a:solidFill>
                  </a:rPr>
                  <a:t>SEEK HELP</a:t>
                </a:r>
                <a:r>
                  <a:rPr lang="en-US" dirty="0"/>
                  <a:t>.</a:t>
                </a:r>
              </a:p>
            </p:txBody>
          </p:sp>
          <p:pic>
            <p:nvPicPr>
              <p:cNvPr id="5" name="Picture 2">
                <a:extLst>
                  <a:ext uri="{FF2B5EF4-FFF2-40B4-BE49-F238E27FC236}">
                    <a16:creationId xmlns:a16="http://schemas.microsoft.com/office/drawing/2014/main" id="{A4115315-CB7C-2B4E-9F4B-6BE5D3F962E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16504" y="5961741"/>
                <a:ext cx="1253328" cy="524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hlinkClick r:id="rId4"/>
                <a:extLst>
                  <a:ext uri="{FF2B5EF4-FFF2-40B4-BE49-F238E27FC236}">
                    <a16:creationId xmlns:a16="http://schemas.microsoft.com/office/drawing/2014/main" id="{BDD34B5A-8A2B-684A-872C-BF565E76C0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00922" y="5915862"/>
                <a:ext cx="1164286" cy="600095"/>
              </a:xfrm>
              <a:prstGeom prst="rect">
                <a:avLst/>
              </a:prstGeom>
            </p:spPr>
          </p:pic>
          <p:pic>
            <p:nvPicPr>
              <p:cNvPr id="9" name="Picture 3" descr="Diagram&#10;&#10;Description automatically generated">
                <a:extLst>
                  <a:ext uri="{FF2B5EF4-FFF2-40B4-BE49-F238E27FC236}">
                    <a16:creationId xmlns:a16="http://schemas.microsoft.com/office/drawing/2014/main" id="{C5F2BFB1-81C2-E94A-9F9A-12477B74CB7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2173" y="5910985"/>
                <a:ext cx="1446249" cy="608086"/>
              </a:xfrm>
              <a:prstGeom prst="rect">
                <a:avLst/>
              </a:prstGeom>
            </p:spPr>
          </p:pic>
          <p:pic>
            <p:nvPicPr>
              <p:cNvPr id="10" name="Picture 7" descr="Text&#10;&#10;Description automatically generated">
                <a:extLst>
                  <a:ext uri="{FF2B5EF4-FFF2-40B4-BE49-F238E27FC236}">
                    <a16:creationId xmlns:a16="http://schemas.microsoft.com/office/drawing/2014/main" id="{12D0E720-BAEE-8C4D-966A-031CA207C68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07534" y="5943875"/>
                <a:ext cx="1563343" cy="554201"/>
              </a:xfrm>
              <a:prstGeom prst="rect">
                <a:avLst/>
              </a:prstGeom>
            </p:spPr>
          </p:pic>
          <p:pic>
            <p:nvPicPr>
              <p:cNvPr id="11" name="Picture 9">
                <a:extLst>
                  <a:ext uri="{FF2B5EF4-FFF2-40B4-BE49-F238E27FC236}">
                    <a16:creationId xmlns:a16="http://schemas.microsoft.com/office/drawing/2014/main" id="{1C8A538B-AFFF-644B-837D-C5A71F05291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86494" y="5991958"/>
                <a:ext cx="1563343" cy="475427"/>
              </a:xfrm>
              <a:prstGeom prst="rect">
                <a:avLst/>
              </a:prstGeom>
            </p:spPr>
          </p:pic>
        </p:grpSp>
        <p:pic>
          <p:nvPicPr>
            <p:cNvPr id="3" name="Graphic 2">
              <a:extLst>
                <a:ext uri="{FF2B5EF4-FFF2-40B4-BE49-F238E27FC236}">
                  <a16:creationId xmlns:a16="http://schemas.microsoft.com/office/drawing/2014/main" id="{776C3D97-45BC-DAB8-3830-7736BA196DE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9072" y="4741976"/>
              <a:ext cx="8317476" cy="1817040"/>
            </a:xfrm>
            <a:prstGeom prst="rect">
              <a:avLst/>
            </a:prstGeom>
          </p:spPr>
        </p:pic>
      </p:grpSp>
    </p:spTree>
    <p:extLst>
      <p:ext uri="{BB962C8B-B14F-4D97-AF65-F5344CB8AC3E}">
        <p14:creationId xmlns:p14="http://schemas.microsoft.com/office/powerpoint/2010/main" val="915619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0A9C-B518-6742-9BE9-EC014A414ABF}"/>
              </a:ext>
            </a:extLst>
          </p:cNvPr>
          <p:cNvSpPr>
            <a:spLocks noGrp="1"/>
          </p:cNvSpPr>
          <p:nvPr>
            <p:ph type="title"/>
          </p:nvPr>
        </p:nvSpPr>
        <p:spPr/>
        <p:txBody>
          <a:bodyPr/>
          <a:lstStyle/>
          <a:p>
            <a:r>
              <a:rPr lang="en-US" dirty="0"/>
              <a:t>Supporting a friend</a:t>
            </a:r>
          </a:p>
        </p:txBody>
      </p:sp>
      <p:sp>
        <p:nvSpPr>
          <p:cNvPr id="3" name="Content Placeholder 2">
            <a:extLst>
              <a:ext uri="{FF2B5EF4-FFF2-40B4-BE49-F238E27FC236}">
                <a16:creationId xmlns:a16="http://schemas.microsoft.com/office/drawing/2014/main" id="{BE34B69A-4404-4846-8765-84F5397E0F96}"/>
              </a:ext>
            </a:extLst>
          </p:cNvPr>
          <p:cNvSpPr>
            <a:spLocks noGrp="1"/>
          </p:cNvSpPr>
          <p:nvPr>
            <p:ph idx="1"/>
          </p:nvPr>
        </p:nvSpPr>
        <p:spPr>
          <a:xfrm>
            <a:off x="611060" y="1378521"/>
            <a:ext cx="5464797" cy="3816351"/>
          </a:xfrm>
        </p:spPr>
        <p:txBody>
          <a:bodyPr vert="horz" lIns="0" tIns="0" rIns="0" bIns="0" rtlCol="0" anchor="t">
            <a:noAutofit/>
          </a:bodyPr>
          <a:lstStyle/>
          <a:p>
            <a:pPr marL="342900" indent="-342900">
              <a:buFont typeface="Arial"/>
              <a:buChar char="•"/>
            </a:pPr>
            <a:endParaRPr lang="en-GB" sz="2600" dirty="0">
              <a:latin typeface="Roboto Slab" pitchFamily="2" charset="0"/>
              <a:cs typeface="Roboto Slab"/>
            </a:endParaRPr>
          </a:p>
          <a:p>
            <a:pPr marL="342900" lvl="1" indent="-342900"/>
            <a:r>
              <a:rPr lang="en-GB" sz="2600" dirty="0">
                <a:latin typeface="Roboto Slab"/>
                <a:ea typeface="Roboto Slab"/>
              </a:rPr>
              <a:t>Listen</a:t>
            </a:r>
            <a:r>
              <a:rPr lang="en-GB" sz="2600" dirty="0">
                <a:ea typeface="Roboto Slab"/>
              </a:rPr>
              <a:t> </a:t>
            </a:r>
            <a:endParaRPr lang="en-GB" sz="2600">
              <a:cs typeface="Roboto Slab"/>
            </a:endParaRPr>
          </a:p>
          <a:p>
            <a:pPr marL="342900" lvl="1" indent="-342900"/>
            <a:r>
              <a:rPr lang="en-GB" sz="2600" dirty="0">
                <a:ea typeface="Roboto Slab"/>
              </a:rPr>
              <a:t>Try</a:t>
            </a:r>
            <a:r>
              <a:rPr lang="en-GB" sz="2600" dirty="0">
                <a:latin typeface="Roboto Slab"/>
                <a:ea typeface="Roboto Slab"/>
              </a:rPr>
              <a:t> to understand</a:t>
            </a:r>
            <a:r>
              <a:rPr lang="en-GB" sz="2600" dirty="0">
                <a:ea typeface="Roboto Slab"/>
              </a:rPr>
              <a:t> their point of view</a:t>
            </a:r>
            <a:endParaRPr lang="en-GB" sz="2600">
              <a:cs typeface="Roboto Slab"/>
            </a:endParaRPr>
          </a:p>
          <a:p>
            <a:pPr marL="342900" lvl="1" indent="-342900"/>
            <a:r>
              <a:rPr lang="en-GB" sz="2600" dirty="0">
                <a:ea typeface="Roboto Slab"/>
              </a:rPr>
              <a:t>Try not to judge </a:t>
            </a:r>
            <a:endParaRPr lang="en-GB" sz="2600">
              <a:cs typeface="Roboto Slab"/>
            </a:endParaRPr>
          </a:p>
          <a:p>
            <a:pPr marL="342900" lvl="1" indent="-342900"/>
            <a:r>
              <a:rPr lang="en-GB" sz="2600" dirty="0">
                <a:latin typeface="Roboto Slab"/>
                <a:ea typeface="Roboto Slab"/>
              </a:rPr>
              <a:t>Encourage a friend to seek help</a:t>
            </a:r>
            <a:r>
              <a:rPr lang="en-GB" sz="2600" dirty="0">
                <a:ea typeface="Roboto Slab"/>
              </a:rPr>
              <a:t> if needed</a:t>
            </a:r>
            <a:endParaRPr lang="en-GB" sz="2600">
              <a:cs typeface="Roboto Slab"/>
            </a:endParaRPr>
          </a:p>
          <a:p>
            <a:pPr marL="342900" lvl="1" indent="-342900"/>
            <a:r>
              <a:rPr lang="en-GB" sz="2600" dirty="0">
                <a:ea typeface="Roboto Slab"/>
              </a:rPr>
              <a:t>If you feel comfortable go </a:t>
            </a:r>
            <a:r>
              <a:rPr lang="en-GB" sz="2600" dirty="0">
                <a:latin typeface="Roboto Slab"/>
                <a:ea typeface="Roboto Slab"/>
              </a:rPr>
              <a:t>with them if they are worried/unsure</a:t>
            </a:r>
            <a:endParaRPr lang="en-GB" sz="2600">
              <a:ea typeface="Roboto Slab"/>
              <a:cs typeface="Roboto Slab"/>
            </a:endParaRPr>
          </a:p>
          <a:p>
            <a:pPr marL="342900" lvl="1" indent="-342900"/>
            <a:r>
              <a:rPr lang="en-GB" sz="2600" dirty="0">
                <a:ea typeface="Roboto Slab"/>
              </a:rPr>
              <a:t>If you are worried, share this with </a:t>
            </a:r>
            <a:r>
              <a:rPr lang="en-GB" sz="2600" dirty="0">
                <a:latin typeface="Roboto Slab"/>
                <a:ea typeface="Roboto Slab"/>
              </a:rPr>
              <a:t>a trusted adult </a:t>
            </a:r>
            <a:endParaRPr lang="en-GB" sz="2600">
              <a:ea typeface="Roboto Slab"/>
              <a:cs typeface="Roboto Slab"/>
            </a:endParaRPr>
          </a:p>
          <a:p>
            <a:pPr marL="342900" lvl="1" indent="-342900"/>
            <a:r>
              <a:rPr lang="en-GB" sz="2600" dirty="0">
                <a:latin typeface="Roboto Slab"/>
                <a:ea typeface="Roboto Slab"/>
              </a:rPr>
              <a:t>Check in with </a:t>
            </a:r>
            <a:r>
              <a:rPr lang="en-GB" sz="2600" dirty="0">
                <a:ea typeface="Roboto Slab"/>
              </a:rPr>
              <a:t>your </a:t>
            </a:r>
            <a:r>
              <a:rPr lang="en-GB" sz="2600" dirty="0">
                <a:latin typeface="Roboto Slab"/>
                <a:ea typeface="Roboto Slab"/>
              </a:rPr>
              <a:t>friend</a:t>
            </a:r>
            <a:r>
              <a:rPr lang="en-GB" sz="2600" dirty="0">
                <a:ea typeface="Roboto Slab"/>
              </a:rPr>
              <a:t> </a:t>
            </a:r>
            <a:endParaRPr lang="en-GB" sz="2600" dirty="0">
              <a:cs typeface="Roboto Slab"/>
            </a:endParaRPr>
          </a:p>
          <a:p>
            <a:pPr marL="342900" indent="-342900">
              <a:buFont typeface="Arial"/>
              <a:buChar char="•"/>
            </a:pPr>
            <a:endParaRPr lang="en-GB"/>
          </a:p>
        </p:txBody>
      </p:sp>
    </p:spTree>
    <p:extLst>
      <p:ext uri="{BB962C8B-B14F-4D97-AF65-F5344CB8AC3E}">
        <p14:creationId xmlns:p14="http://schemas.microsoft.com/office/powerpoint/2010/main" val="428928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B84A13D5-BFCD-0674-20FE-F118ABA6E17E}"/>
              </a:ext>
            </a:extLst>
          </p:cNvPr>
          <p:cNvGrpSpPr/>
          <p:nvPr/>
        </p:nvGrpSpPr>
        <p:grpSpPr>
          <a:xfrm>
            <a:off x="531602" y="5700017"/>
            <a:ext cx="5726306" cy="543567"/>
            <a:chOff x="448786" y="4805752"/>
            <a:chExt cx="8246428" cy="1849689"/>
          </a:xfrm>
        </p:grpSpPr>
        <p:sp>
          <p:nvSpPr>
            <p:cNvPr id="18" name="Rectangle 17">
              <a:extLst>
                <a:ext uri="{FF2B5EF4-FFF2-40B4-BE49-F238E27FC236}">
                  <a16:creationId xmlns:a16="http://schemas.microsoft.com/office/drawing/2014/main" id="{F1F627E0-C846-CF1F-825D-6973B3159B71}"/>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icture containing text&#10;&#10;Description automatically generated">
              <a:extLst>
                <a:ext uri="{FF2B5EF4-FFF2-40B4-BE49-F238E27FC236}">
                  <a16:creationId xmlns:a16="http://schemas.microsoft.com/office/drawing/2014/main" id="{9705360C-AE28-5039-268D-142F598F87F8}"/>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2" name="Group 1">
            <a:extLst>
              <a:ext uri="{FF2B5EF4-FFF2-40B4-BE49-F238E27FC236}">
                <a16:creationId xmlns:a16="http://schemas.microsoft.com/office/drawing/2014/main" id="{127DEF6D-B56C-897D-941E-52B70C89EAF7}"/>
              </a:ext>
            </a:extLst>
          </p:cNvPr>
          <p:cNvGrpSpPr/>
          <p:nvPr/>
        </p:nvGrpSpPr>
        <p:grpSpPr>
          <a:xfrm>
            <a:off x="512748" y="1762446"/>
            <a:ext cx="5726306" cy="1077096"/>
            <a:chOff x="448786" y="4805752"/>
            <a:chExt cx="8246428" cy="1849689"/>
          </a:xfrm>
        </p:grpSpPr>
        <p:sp>
          <p:nvSpPr>
            <p:cNvPr id="4" name="Rectangle 3">
              <a:extLst>
                <a:ext uri="{FF2B5EF4-FFF2-40B4-BE49-F238E27FC236}">
                  <a16:creationId xmlns:a16="http://schemas.microsoft.com/office/drawing/2014/main" id="{9A2B761E-CCAC-5BA7-D398-ED2885339A16}"/>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text&#10;&#10;Description automatically generated">
              <a:extLst>
                <a:ext uri="{FF2B5EF4-FFF2-40B4-BE49-F238E27FC236}">
                  <a16:creationId xmlns:a16="http://schemas.microsoft.com/office/drawing/2014/main" id="{96901A37-5A8F-3591-65C9-23809EC9C09A}"/>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8" name="Group 7">
            <a:extLst>
              <a:ext uri="{FF2B5EF4-FFF2-40B4-BE49-F238E27FC236}">
                <a16:creationId xmlns:a16="http://schemas.microsoft.com/office/drawing/2014/main" id="{A8C2421F-5D0E-EF24-CF21-7636493F559B}"/>
              </a:ext>
            </a:extLst>
          </p:cNvPr>
          <p:cNvGrpSpPr/>
          <p:nvPr/>
        </p:nvGrpSpPr>
        <p:grpSpPr>
          <a:xfrm>
            <a:off x="509475" y="2916390"/>
            <a:ext cx="5726306" cy="1427582"/>
            <a:chOff x="448786" y="4805752"/>
            <a:chExt cx="8246428" cy="1849689"/>
          </a:xfrm>
        </p:grpSpPr>
        <p:sp>
          <p:nvSpPr>
            <p:cNvPr id="9" name="Rectangle 8">
              <a:extLst>
                <a:ext uri="{FF2B5EF4-FFF2-40B4-BE49-F238E27FC236}">
                  <a16:creationId xmlns:a16="http://schemas.microsoft.com/office/drawing/2014/main" id="{1685708A-2BD9-8014-D836-622AC5C445EA}"/>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text&#10;&#10;Description automatically generated">
              <a:extLst>
                <a:ext uri="{FF2B5EF4-FFF2-40B4-BE49-F238E27FC236}">
                  <a16:creationId xmlns:a16="http://schemas.microsoft.com/office/drawing/2014/main" id="{AD8F7033-C90A-F2C6-31A6-8C9B7F8B7220}"/>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11" name="Group 10">
            <a:extLst>
              <a:ext uri="{FF2B5EF4-FFF2-40B4-BE49-F238E27FC236}">
                <a16:creationId xmlns:a16="http://schemas.microsoft.com/office/drawing/2014/main" id="{67B35940-34BB-0314-4760-811E433BD54C}"/>
              </a:ext>
            </a:extLst>
          </p:cNvPr>
          <p:cNvGrpSpPr/>
          <p:nvPr/>
        </p:nvGrpSpPr>
        <p:grpSpPr>
          <a:xfrm>
            <a:off x="542506" y="4436503"/>
            <a:ext cx="5726306" cy="1149085"/>
            <a:chOff x="448786" y="4805752"/>
            <a:chExt cx="8246428" cy="1849689"/>
          </a:xfrm>
        </p:grpSpPr>
        <p:sp>
          <p:nvSpPr>
            <p:cNvPr id="12" name="Rectangle 11">
              <a:extLst>
                <a:ext uri="{FF2B5EF4-FFF2-40B4-BE49-F238E27FC236}">
                  <a16:creationId xmlns:a16="http://schemas.microsoft.com/office/drawing/2014/main" id="{B500561A-D744-0C70-FB40-1B3C86D7C36C}"/>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text&#10;&#10;Description automatically generated">
              <a:extLst>
                <a:ext uri="{FF2B5EF4-FFF2-40B4-BE49-F238E27FC236}">
                  <a16:creationId xmlns:a16="http://schemas.microsoft.com/office/drawing/2014/main" id="{C71A2839-29E5-9CB9-A06E-9814D3CD9693}"/>
                </a:ext>
              </a:extLst>
            </p:cNvPr>
            <p:cNvPicPr>
              <a:picLocks noChangeAspect="1"/>
            </p:cNvPicPr>
            <p:nvPr/>
          </p:nvPicPr>
          <p:blipFill>
            <a:blip r:embed="rId2"/>
            <a:stretch>
              <a:fillRect/>
            </a:stretch>
          </p:blipFill>
          <p:spPr>
            <a:xfrm>
              <a:off x="512518" y="4805752"/>
              <a:ext cx="8182696" cy="1849689"/>
            </a:xfrm>
            <a:prstGeom prst="rect">
              <a:avLst/>
            </a:prstGeom>
          </p:spPr>
        </p:pic>
      </p:grpSp>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dirty="0">
                <a:solidFill>
                  <a:srgbClr val="005E84"/>
                </a:solidFill>
                <a:latin typeface="Brown" pitchFamily="2" charset="0"/>
              </a:rPr>
              <a:t>Can I?</a:t>
            </a:r>
          </a:p>
        </p:txBody>
      </p:sp>
      <p:sp>
        <p:nvSpPr>
          <p:cNvPr id="25" name="Content Placeholder 4">
            <a:extLst>
              <a:ext uri="{FF2B5EF4-FFF2-40B4-BE49-F238E27FC236}">
                <a16:creationId xmlns:a16="http://schemas.microsoft.com/office/drawing/2014/main" id="{97A32174-957E-2B0E-22BD-4E2FA85244CB}"/>
              </a:ext>
            </a:extLst>
          </p:cNvPr>
          <p:cNvSpPr txBox="1">
            <a:spLocks/>
          </p:cNvSpPr>
          <p:nvPr/>
        </p:nvSpPr>
        <p:spPr>
          <a:xfrm>
            <a:off x="684213" y="3046259"/>
            <a:ext cx="5529589" cy="1131731"/>
          </a:xfrm>
          <a:prstGeom prst="rect">
            <a:avLst/>
          </a:prstGeom>
        </p:spPr>
        <p:txBody>
          <a:bodyPr vert="horz" lIns="0" tIns="0" rIns="0" bIns="0" rtlCol="0">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000" b="1" dirty="0">
                <a:latin typeface="Brown" pitchFamily="2" charset="0"/>
              </a:rPr>
              <a:t>DISCUSS</a:t>
            </a:r>
            <a:r>
              <a:rPr lang="en-GB" sz="2000" dirty="0"/>
              <a:t> how social media and relationships can influence how someone experiences feelings of loneliness, isolation and disconnection</a:t>
            </a:r>
          </a:p>
        </p:txBody>
      </p:sp>
      <p:sp>
        <p:nvSpPr>
          <p:cNvPr id="26" name="Content Placeholder 4">
            <a:extLst>
              <a:ext uri="{FF2B5EF4-FFF2-40B4-BE49-F238E27FC236}">
                <a16:creationId xmlns:a16="http://schemas.microsoft.com/office/drawing/2014/main" id="{6BB95152-17CF-EBA2-5A18-5AA29DC31A87}"/>
              </a:ext>
            </a:extLst>
          </p:cNvPr>
          <p:cNvSpPr txBox="1">
            <a:spLocks/>
          </p:cNvSpPr>
          <p:nvPr/>
        </p:nvSpPr>
        <p:spPr>
          <a:xfrm>
            <a:off x="684209" y="4493362"/>
            <a:ext cx="5427224" cy="113173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APPLY</a:t>
            </a:r>
            <a:r>
              <a:rPr lang="en-GB" sz="2000" dirty="0">
                <a:latin typeface="Roboto Slab"/>
                <a:ea typeface="Roboto Slab" pitchFamily="2" charset="0"/>
              </a:rPr>
              <a:t> the </a:t>
            </a:r>
            <a:r>
              <a:rPr lang="en-GB" sz="2000" dirty="0" err="1">
                <a:latin typeface="Roboto Slab"/>
                <a:ea typeface="Roboto Slab" pitchFamily="2" charset="0"/>
              </a:rPr>
              <a:t>CoRAY</a:t>
            </a:r>
            <a:r>
              <a:rPr lang="en-GB" sz="2000" dirty="0">
                <a:latin typeface="Roboto Slab"/>
                <a:ea typeface="Roboto Slab" pitchFamily="2" charset="0"/>
              </a:rPr>
              <a:t> messages </a:t>
            </a:r>
            <a:r>
              <a:rPr lang="en-GB" sz="2000" dirty="0"/>
              <a:t>to develop a self-care plan to tackle feelings of loneliness, isolation and disconnection</a:t>
            </a:r>
            <a:endParaRPr lang="en-GB" sz="2000" dirty="0">
              <a:latin typeface="Roboto Slab"/>
              <a:ea typeface="Roboto Slab" pitchFamily="2" charset="0"/>
            </a:endParaRPr>
          </a:p>
          <a:p>
            <a:endParaRPr lang="en-GB" sz="2000" b="1" dirty="0"/>
          </a:p>
        </p:txBody>
      </p:sp>
      <p:sp>
        <p:nvSpPr>
          <p:cNvPr id="27" name="Content Placeholder 4">
            <a:extLst>
              <a:ext uri="{FF2B5EF4-FFF2-40B4-BE49-F238E27FC236}">
                <a16:creationId xmlns:a16="http://schemas.microsoft.com/office/drawing/2014/main" id="{553E7E92-AA8C-FCB6-CFE4-90A0E11F435E}"/>
              </a:ext>
            </a:extLst>
          </p:cNvPr>
          <p:cNvSpPr txBox="1">
            <a:spLocks/>
          </p:cNvSpPr>
          <p:nvPr/>
        </p:nvSpPr>
        <p:spPr>
          <a:xfrm>
            <a:off x="684213" y="5789841"/>
            <a:ext cx="5688012" cy="48735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SUGGEST</a:t>
            </a:r>
            <a:r>
              <a:rPr lang="en-GB" sz="2000" dirty="0">
                <a:latin typeface="Brown" pitchFamily="2" charset="0"/>
              </a:rPr>
              <a:t> </a:t>
            </a:r>
            <a:r>
              <a:rPr lang="en-GB" sz="2000" dirty="0">
                <a:latin typeface="Roboto Slab"/>
              </a:rPr>
              <a:t>ways to seek help when needed</a:t>
            </a:r>
          </a:p>
          <a:p>
            <a:endParaRPr lang="en-GB" sz="2000" b="1" dirty="0"/>
          </a:p>
        </p:txBody>
      </p:sp>
      <p:sp>
        <p:nvSpPr>
          <p:cNvPr id="28" name="Content Placeholder 4">
            <a:extLst>
              <a:ext uri="{FF2B5EF4-FFF2-40B4-BE49-F238E27FC236}">
                <a16:creationId xmlns:a16="http://schemas.microsoft.com/office/drawing/2014/main" id="{AA9F7866-C9F1-6B83-EB90-3BC52FE59957}"/>
              </a:ext>
            </a:extLst>
          </p:cNvPr>
          <p:cNvSpPr>
            <a:spLocks noGrp="1"/>
          </p:cNvSpPr>
          <p:nvPr>
            <p:ph idx="1"/>
          </p:nvPr>
        </p:nvSpPr>
        <p:spPr>
          <a:xfrm>
            <a:off x="684209" y="1848060"/>
            <a:ext cx="5334626" cy="871278"/>
          </a:xfrm>
        </p:spPr>
        <p:txBody>
          <a:bodyPr>
            <a:noAutofit/>
          </a:bodyPr>
          <a:lstStyle/>
          <a:p>
            <a:r>
              <a:rPr lang="en-GB" sz="2000" b="1" dirty="0">
                <a:latin typeface="Brown" pitchFamily="2" charset="0"/>
              </a:rPr>
              <a:t>EXPLORE</a:t>
            </a:r>
            <a:r>
              <a:rPr lang="en-GB" sz="2000" dirty="0"/>
              <a:t> what loneliness, isolation and disconnectedness can be like to experience and consider what helps</a:t>
            </a:r>
            <a:endParaRPr lang="en-US" sz="2000" dirty="0"/>
          </a:p>
        </p:txBody>
      </p:sp>
    </p:spTree>
    <p:extLst>
      <p:ext uri="{BB962C8B-B14F-4D97-AF65-F5344CB8AC3E}">
        <p14:creationId xmlns:p14="http://schemas.microsoft.com/office/powerpoint/2010/main" val="20293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331914" y="2958432"/>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dirty="0">
                <a:latin typeface="Brown" pitchFamily="2" charset="0"/>
              </a:rPr>
              <a:t>Any questions?</a:t>
            </a:r>
            <a:endParaRPr lang="en-US" sz="3200" dirty="0">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005E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82172155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3" name="Rectangle 2">
            <a:extLst>
              <a:ext uri="{FF2B5EF4-FFF2-40B4-BE49-F238E27FC236}">
                <a16:creationId xmlns:a16="http://schemas.microsoft.com/office/drawing/2014/main" id="{8198267F-068E-EF46-9594-F1A6714FD583}"/>
              </a:ext>
            </a:extLst>
          </p:cNvPr>
          <p:cNvSpPr/>
          <p:nvPr/>
        </p:nvSpPr>
        <p:spPr>
          <a:xfrm>
            <a:off x="333200" y="3244333"/>
            <a:ext cx="4357583" cy="369332"/>
          </a:xfrm>
          <a:prstGeom prst="rect">
            <a:avLst/>
          </a:prstGeom>
        </p:spPr>
        <p:txBody>
          <a:bodyPr wrap="square">
            <a:spAutoFit/>
          </a:bodyPr>
          <a:lstStyle/>
          <a:p>
            <a:r>
              <a:rPr lang="en-GB">
                <a:solidFill>
                  <a:srgbClr val="000000"/>
                </a:solidFill>
                <a:latin typeface="-webkit-standard"/>
              </a:rPr>
              <a:t> </a:t>
            </a:r>
            <a:endParaRPr lang="en-US"/>
          </a:p>
        </p:txBody>
      </p:sp>
      <p:sp>
        <p:nvSpPr>
          <p:cNvPr id="7" name="Oval 6">
            <a:extLst>
              <a:ext uri="{FF2B5EF4-FFF2-40B4-BE49-F238E27FC236}">
                <a16:creationId xmlns:a16="http://schemas.microsoft.com/office/drawing/2014/main" id="{65201107-BF80-1A75-5E3D-8C930215E8FB}"/>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9493F5-4BF9-0672-E4AB-EE1E0EDA036D}"/>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1" name="Picture 10" descr="Logo&#10;&#10;Description automatically generated">
            <a:hlinkClick r:id="rId3"/>
            <a:extLst>
              <a:ext uri="{FF2B5EF4-FFF2-40B4-BE49-F238E27FC236}">
                <a16:creationId xmlns:a16="http://schemas.microsoft.com/office/drawing/2014/main" id="{6BAC6325-D81F-794C-86A9-A6A9481C1E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2" name="Picture 11" descr="Logo&#10;&#10;Description automatically generated">
            <a:hlinkClick r:id="rId5"/>
            <a:extLst>
              <a:ext uri="{FF2B5EF4-FFF2-40B4-BE49-F238E27FC236}">
                <a16:creationId xmlns:a16="http://schemas.microsoft.com/office/drawing/2014/main" id="{F1BE5E2C-C7FA-4E4D-8F08-214D9C2B52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16" name="Content Placeholder 5">
            <a:extLst>
              <a:ext uri="{FF2B5EF4-FFF2-40B4-BE49-F238E27FC236}">
                <a16:creationId xmlns:a16="http://schemas.microsoft.com/office/drawing/2014/main" id="{33180D4E-79E9-1E4F-9FC0-3D6EA72A1E61}"/>
              </a:ext>
            </a:extLst>
          </p:cNvPr>
          <p:cNvSpPr txBox="1">
            <a:spLocks/>
          </p:cNvSpPr>
          <p:nvPr/>
        </p:nvSpPr>
        <p:spPr>
          <a:xfrm>
            <a:off x="709730" y="2459956"/>
            <a:ext cx="3652369" cy="3632867"/>
          </a:xfrm>
          <a:prstGeom prst="rect">
            <a:avLst/>
          </a:prstGeom>
        </p:spPr>
        <p:txBody>
          <a:bodyPr vert="horz" lIns="0" tIns="0" rIns="0" bIns="0" rtlCol="0">
            <a:normAutofit fontScale="92500"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2400" dirty="0"/>
              <a:t>Managing change and uncertainty</a:t>
            </a:r>
          </a:p>
          <a:p>
            <a:pPr marL="285750" indent="-285750">
              <a:buFont typeface="Arial" panose="020B0604020202020204" pitchFamily="34" charset="0"/>
              <a:buChar char="•"/>
            </a:pPr>
            <a:r>
              <a:rPr lang="en-GB" sz="2400" b="1" dirty="0">
                <a:solidFill>
                  <a:srgbClr val="F44B7E"/>
                </a:solidFill>
              </a:rPr>
              <a:t>Feeling lonely, isolated and disconnected</a:t>
            </a:r>
          </a:p>
          <a:p>
            <a:pPr marL="285750" indent="-285750">
              <a:buFont typeface="Arial" panose="020B0604020202020204" pitchFamily="34" charset="0"/>
              <a:buChar char="•"/>
            </a:pPr>
            <a:r>
              <a:rPr lang="en-GB" sz="2400" dirty="0"/>
              <a:t>Feeling bored, flat and unmotivated</a:t>
            </a:r>
          </a:p>
          <a:p>
            <a:pPr marL="285750" indent="-285750">
              <a:buFont typeface="Arial" panose="020B0604020202020204" pitchFamily="34" charset="0"/>
              <a:buChar char="•"/>
            </a:pPr>
            <a:r>
              <a:rPr lang="en-GB" sz="2400" dirty="0"/>
              <a:t>Seeking help for mental health </a:t>
            </a:r>
          </a:p>
          <a:p>
            <a:pPr marL="285750" indent="-285750">
              <a:buFont typeface="Arial" panose="020B0604020202020204" pitchFamily="34" charset="0"/>
              <a:buChar char="•"/>
            </a:pPr>
            <a:r>
              <a:rPr lang="en-GB" sz="2400" dirty="0"/>
              <a:t>Feeling anxious around social situations</a:t>
            </a:r>
          </a:p>
          <a:p>
            <a:endParaRPr lang="en-GB" dirty="0"/>
          </a:p>
        </p:txBody>
      </p:sp>
      <p:sp>
        <p:nvSpPr>
          <p:cNvPr id="17" name="Title 4">
            <a:extLst>
              <a:ext uri="{FF2B5EF4-FFF2-40B4-BE49-F238E27FC236}">
                <a16:creationId xmlns:a16="http://schemas.microsoft.com/office/drawing/2014/main" id="{77DB28D0-8948-9A4B-B95A-CD09E9007C81}"/>
              </a:ext>
            </a:extLst>
          </p:cNvPr>
          <p:cNvSpPr txBox="1">
            <a:spLocks/>
          </p:cNvSpPr>
          <p:nvPr/>
        </p:nvSpPr>
        <p:spPr>
          <a:xfrm>
            <a:off x="684213" y="765175"/>
            <a:ext cx="6702816" cy="136045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dirty="0">
                <a:latin typeface="Brown" pitchFamily="2" charset="0"/>
              </a:rPr>
              <a:t>The </a:t>
            </a:r>
            <a:r>
              <a:rPr lang="en-GB" dirty="0" err="1">
                <a:latin typeface="Brown" pitchFamily="2" charset="0"/>
              </a:rPr>
              <a:t>CoRAY</a:t>
            </a:r>
            <a:r>
              <a:rPr lang="en-GB" dirty="0">
                <a:latin typeface="Brown" pitchFamily="2" charset="0"/>
              </a:rPr>
              <a:t> Project with </a:t>
            </a:r>
            <a:br>
              <a:rPr lang="en-GB" dirty="0">
                <a:latin typeface="Brown" pitchFamily="2" charset="0"/>
              </a:rPr>
            </a:br>
            <a:r>
              <a:rPr lang="en-GB" dirty="0">
                <a:latin typeface="Brown" pitchFamily="2" charset="0"/>
              </a:rPr>
              <a:t>the Charlie Waller Trust</a:t>
            </a:r>
          </a:p>
        </p:txBody>
      </p:sp>
    </p:spTree>
    <p:extLst>
      <p:ext uri="{BB962C8B-B14F-4D97-AF65-F5344CB8AC3E}">
        <p14:creationId xmlns:p14="http://schemas.microsoft.com/office/powerpoint/2010/main" val="2701353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C24E0B9A-8385-EB8F-9EBA-520626A267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1720054"/>
            <a:ext cx="5605170" cy="1131731"/>
          </a:xfrm>
          <a:prstGeom prst="rect">
            <a:avLst/>
          </a:prstGeom>
        </p:spPr>
      </p:pic>
      <p:pic>
        <p:nvPicPr>
          <p:cNvPr id="9" name="Graphic 8">
            <a:extLst>
              <a:ext uri="{FF2B5EF4-FFF2-40B4-BE49-F238E27FC236}">
                <a16:creationId xmlns:a16="http://schemas.microsoft.com/office/drawing/2014/main" id="{4D64F991-FD4F-D50C-4227-AF29E26344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45141" y="4417044"/>
            <a:ext cx="5605170" cy="1208049"/>
          </a:xfrm>
          <a:prstGeom prst="rect">
            <a:avLst/>
          </a:prstGeom>
        </p:spPr>
      </p:pic>
      <p:pic>
        <p:nvPicPr>
          <p:cNvPr id="10" name="Graphic 9">
            <a:extLst>
              <a:ext uri="{FF2B5EF4-FFF2-40B4-BE49-F238E27FC236}">
                <a16:creationId xmlns:a16="http://schemas.microsoft.com/office/drawing/2014/main" id="{FF0CC9A7-E419-B1D0-390C-02C4EC0747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45141" y="2969161"/>
            <a:ext cx="5605170" cy="1330508"/>
          </a:xfrm>
          <a:prstGeom prst="rect">
            <a:avLst/>
          </a:prstGeom>
        </p:spPr>
      </p:pic>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dirty="0">
                <a:solidFill>
                  <a:srgbClr val="005E84"/>
                </a:solidFill>
                <a:latin typeface="Brown" pitchFamily="2" charset="0"/>
              </a:rPr>
              <a:t>Learning outcomes</a:t>
            </a:r>
          </a:p>
        </p:txBody>
      </p:sp>
      <p:pic>
        <p:nvPicPr>
          <p:cNvPr id="11" name="Graphic 10">
            <a:extLst>
              <a:ext uri="{FF2B5EF4-FFF2-40B4-BE49-F238E27FC236}">
                <a16:creationId xmlns:a16="http://schemas.microsoft.com/office/drawing/2014/main" id="{C2E43F0C-BD7B-4A83-6780-526BD06FEDD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5742468"/>
            <a:ext cx="5605170" cy="630392"/>
          </a:xfrm>
          <a:prstGeom prst="rect">
            <a:avLst/>
          </a:prstGeom>
        </p:spPr>
      </p:pic>
      <p:sp>
        <p:nvSpPr>
          <p:cNvPr id="12" name="Content Placeholder 4">
            <a:extLst>
              <a:ext uri="{FF2B5EF4-FFF2-40B4-BE49-F238E27FC236}">
                <a16:creationId xmlns:a16="http://schemas.microsoft.com/office/drawing/2014/main" id="{225D6EF6-A059-275E-32DF-A8FDF71E8B34}"/>
              </a:ext>
            </a:extLst>
          </p:cNvPr>
          <p:cNvSpPr txBox="1">
            <a:spLocks/>
          </p:cNvSpPr>
          <p:nvPr/>
        </p:nvSpPr>
        <p:spPr>
          <a:xfrm>
            <a:off x="684213" y="3046259"/>
            <a:ext cx="5529589" cy="1131731"/>
          </a:xfrm>
          <a:prstGeom prst="rect">
            <a:avLst/>
          </a:prstGeom>
        </p:spPr>
        <p:txBody>
          <a:bodyPr vert="horz" lIns="0" tIns="0" rIns="0" bIns="0" rtlCol="0">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000" b="1" dirty="0">
                <a:latin typeface="Brown" pitchFamily="2" charset="0"/>
              </a:rPr>
              <a:t>DISCUSS</a:t>
            </a:r>
            <a:r>
              <a:rPr lang="en-GB" sz="2000" dirty="0"/>
              <a:t> how social media and relationships can influence how someone experiences feelings of loneliness, isolation and disconnection</a:t>
            </a:r>
          </a:p>
        </p:txBody>
      </p:sp>
      <p:sp>
        <p:nvSpPr>
          <p:cNvPr id="13" name="Content Placeholder 4">
            <a:extLst>
              <a:ext uri="{FF2B5EF4-FFF2-40B4-BE49-F238E27FC236}">
                <a16:creationId xmlns:a16="http://schemas.microsoft.com/office/drawing/2014/main" id="{1FDAA28E-888D-0C84-81EA-BAE087F76965}"/>
              </a:ext>
            </a:extLst>
          </p:cNvPr>
          <p:cNvSpPr txBox="1">
            <a:spLocks/>
          </p:cNvSpPr>
          <p:nvPr/>
        </p:nvSpPr>
        <p:spPr>
          <a:xfrm>
            <a:off x="684209" y="4493362"/>
            <a:ext cx="5427224" cy="113173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APPLY</a:t>
            </a:r>
            <a:r>
              <a:rPr lang="en-GB" sz="2000" dirty="0">
                <a:latin typeface="Roboto Slab"/>
                <a:ea typeface="Roboto Slab" pitchFamily="2" charset="0"/>
              </a:rPr>
              <a:t> the </a:t>
            </a:r>
            <a:r>
              <a:rPr lang="en-GB" sz="2000" dirty="0" err="1">
                <a:latin typeface="Roboto Slab"/>
                <a:ea typeface="Roboto Slab" pitchFamily="2" charset="0"/>
              </a:rPr>
              <a:t>CoRAY</a:t>
            </a:r>
            <a:r>
              <a:rPr lang="en-GB" sz="2000" dirty="0">
                <a:latin typeface="Roboto Slab"/>
                <a:ea typeface="Roboto Slab" pitchFamily="2" charset="0"/>
              </a:rPr>
              <a:t> messages </a:t>
            </a:r>
            <a:r>
              <a:rPr lang="en-GB" sz="2000" dirty="0"/>
              <a:t>to develop a self-care plan to tackle feelings of loneliness, isolation and disconnection</a:t>
            </a:r>
            <a:endParaRPr lang="en-GB" sz="2000" dirty="0">
              <a:latin typeface="Roboto Slab"/>
              <a:ea typeface="Roboto Slab" pitchFamily="2" charset="0"/>
            </a:endParaRPr>
          </a:p>
          <a:p>
            <a:endParaRPr lang="en-GB" sz="2000" b="1" dirty="0"/>
          </a:p>
        </p:txBody>
      </p:sp>
      <p:sp>
        <p:nvSpPr>
          <p:cNvPr id="14" name="Content Placeholder 4">
            <a:extLst>
              <a:ext uri="{FF2B5EF4-FFF2-40B4-BE49-F238E27FC236}">
                <a16:creationId xmlns:a16="http://schemas.microsoft.com/office/drawing/2014/main" id="{1058E88F-F53B-E492-421B-08FA0AADF7B4}"/>
              </a:ext>
            </a:extLst>
          </p:cNvPr>
          <p:cNvSpPr txBox="1">
            <a:spLocks/>
          </p:cNvSpPr>
          <p:nvPr/>
        </p:nvSpPr>
        <p:spPr>
          <a:xfrm>
            <a:off x="684213" y="5830182"/>
            <a:ext cx="5688012" cy="48735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SUGGEST</a:t>
            </a:r>
            <a:r>
              <a:rPr lang="en-GB" sz="2000" dirty="0">
                <a:latin typeface="Brown" pitchFamily="2" charset="0"/>
              </a:rPr>
              <a:t> </a:t>
            </a:r>
            <a:r>
              <a:rPr lang="en-GB" sz="2000" dirty="0">
                <a:latin typeface="Roboto Slab"/>
              </a:rPr>
              <a:t>ways to seek help when needed</a:t>
            </a:r>
          </a:p>
          <a:p>
            <a:endParaRPr lang="en-GB" sz="2000" b="1" dirty="0"/>
          </a:p>
        </p:txBody>
      </p:sp>
      <p:sp>
        <p:nvSpPr>
          <p:cNvPr id="15" name="Content Placeholder 4">
            <a:extLst>
              <a:ext uri="{FF2B5EF4-FFF2-40B4-BE49-F238E27FC236}">
                <a16:creationId xmlns:a16="http://schemas.microsoft.com/office/drawing/2014/main" id="{528AA9C5-D797-B2CE-3724-E1285A61A584}"/>
              </a:ext>
            </a:extLst>
          </p:cNvPr>
          <p:cNvSpPr>
            <a:spLocks noGrp="1"/>
          </p:cNvSpPr>
          <p:nvPr>
            <p:ph idx="1"/>
          </p:nvPr>
        </p:nvSpPr>
        <p:spPr>
          <a:xfrm>
            <a:off x="684209" y="1848060"/>
            <a:ext cx="5334626" cy="871278"/>
          </a:xfrm>
        </p:spPr>
        <p:txBody>
          <a:bodyPr>
            <a:noAutofit/>
          </a:bodyPr>
          <a:lstStyle/>
          <a:p>
            <a:r>
              <a:rPr lang="en-GB" sz="2000" b="1" dirty="0">
                <a:latin typeface="Brown" pitchFamily="2" charset="0"/>
              </a:rPr>
              <a:t>EXPLORE</a:t>
            </a:r>
            <a:r>
              <a:rPr lang="en-GB" sz="2000" dirty="0"/>
              <a:t> what loneliness, isolation and disconnectedness can be like to experience and consider what helps</a:t>
            </a:r>
            <a:endParaRPr lang="en-US" sz="2000" dirty="0"/>
          </a:p>
        </p:txBody>
      </p:sp>
    </p:spTree>
    <p:extLst>
      <p:ext uri="{BB962C8B-B14F-4D97-AF65-F5344CB8AC3E}">
        <p14:creationId xmlns:p14="http://schemas.microsoft.com/office/powerpoint/2010/main" val="286142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0C152F4-062B-4C49-9E3D-52B336D67921}"/>
              </a:ext>
            </a:extLst>
          </p:cNvPr>
          <p:cNvSpPr txBox="1">
            <a:spLocks/>
          </p:cNvSpPr>
          <p:nvPr/>
        </p:nvSpPr>
        <p:spPr>
          <a:xfrm>
            <a:off x="1331915" y="2420938"/>
            <a:ext cx="3980865" cy="185284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200" dirty="0">
                <a:solidFill>
                  <a:srgbClr val="005E84"/>
                </a:solidFill>
                <a:latin typeface="Brown" pitchFamily="2" charset="0"/>
              </a:rPr>
              <a:t>What do we mean when we talk about feeling </a:t>
            </a:r>
            <a:r>
              <a:rPr lang="en-GB" sz="3200" dirty="0">
                <a:solidFill>
                  <a:srgbClr val="94C11F"/>
                </a:solidFill>
                <a:latin typeface="Brown" pitchFamily="2" charset="0"/>
              </a:rPr>
              <a:t>LONELY</a:t>
            </a:r>
            <a:r>
              <a:rPr lang="en-GB" sz="3200" dirty="0">
                <a:solidFill>
                  <a:srgbClr val="005E84"/>
                </a:solidFill>
                <a:latin typeface="Brown" pitchFamily="2" charset="0"/>
              </a:rPr>
              <a:t>,</a:t>
            </a:r>
            <a:r>
              <a:rPr lang="en-GB" sz="3200" dirty="0">
                <a:solidFill>
                  <a:srgbClr val="C29FD8"/>
                </a:solidFill>
                <a:latin typeface="Brown" pitchFamily="2" charset="0"/>
              </a:rPr>
              <a:t> </a:t>
            </a:r>
            <a:r>
              <a:rPr lang="en-GB" sz="3200" dirty="0">
                <a:solidFill>
                  <a:srgbClr val="94C11F"/>
                </a:solidFill>
                <a:latin typeface="Brown" pitchFamily="2" charset="0"/>
              </a:rPr>
              <a:t>DISCONNECTED</a:t>
            </a:r>
            <a:r>
              <a:rPr lang="en-GB" sz="3200" dirty="0">
                <a:solidFill>
                  <a:srgbClr val="C29FD8"/>
                </a:solidFill>
                <a:latin typeface="Brown" pitchFamily="2" charset="0"/>
              </a:rPr>
              <a:t> </a:t>
            </a:r>
            <a:r>
              <a:rPr lang="en-GB" sz="3200" dirty="0">
                <a:solidFill>
                  <a:srgbClr val="005E84"/>
                </a:solidFill>
                <a:latin typeface="Brown" pitchFamily="2" charset="0"/>
              </a:rPr>
              <a:t>and</a:t>
            </a:r>
            <a:r>
              <a:rPr lang="en-GB" sz="3200" dirty="0">
                <a:solidFill>
                  <a:srgbClr val="C29FD8"/>
                </a:solidFill>
                <a:latin typeface="Brown" pitchFamily="2" charset="0"/>
              </a:rPr>
              <a:t> </a:t>
            </a:r>
            <a:r>
              <a:rPr lang="en-GB" sz="3200" dirty="0">
                <a:solidFill>
                  <a:srgbClr val="94C11F"/>
                </a:solidFill>
                <a:latin typeface="Brown" pitchFamily="2" charset="0"/>
              </a:rPr>
              <a:t>ISOLATED</a:t>
            </a:r>
            <a:r>
              <a:rPr lang="en-GB" sz="3200" dirty="0">
                <a:solidFill>
                  <a:srgbClr val="005E84"/>
                </a:solidFill>
                <a:latin typeface="Brown" pitchFamily="2" charset="0"/>
              </a:rPr>
              <a:t>?</a:t>
            </a:r>
            <a:endParaRPr lang="en-US" sz="3200" dirty="0">
              <a:solidFill>
                <a:srgbClr val="005E84"/>
              </a:solidFill>
              <a:latin typeface="Brown" pitchFamily="2" charset="0"/>
            </a:endParaRPr>
          </a:p>
        </p:txBody>
      </p:sp>
      <p:pic>
        <p:nvPicPr>
          <p:cNvPr id="2" name="Graphic 1">
            <a:extLst>
              <a:ext uri="{FF2B5EF4-FFF2-40B4-BE49-F238E27FC236}">
                <a16:creationId xmlns:a16="http://schemas.microsoft.com/office/drawing/2014/main" id="{8C2C9D07-A066-85B0-A5EE-D43DC9C26B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58382">
            <a:off x="5721350" y="1276194"/>
            <a:ext cx="3181350" cy="5476875"/>
          </a:xfrm>
          <a:prstGeom prst="rect">
            <a:avLst/>
          </a:prstGeom>
        </p:spPr>
      </p:pic>
    </p:spTree>
    <p:extLst>
      <p:ext uri="{BB962C8B-B14F-4D97-AF65-F5344CB8AC3E}">
        <p14:creationId xmlns:p14="http://schemas.microsoft.com/office/powerpoint/2010/main" val="597414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90DEEFA-4E93-274B-A61B-CA2BEBB3B7AD}"/>
              </a:ext>
            </a:extLst>
          </p:cNvPr>
          <p:cNvSpPr>
            <a:spLocks noGrp="1"/>
          </p:cNvSpPr>
          <p:nvPr>
            <p:ph type="ctrTitle"/>
          </p:nvPr>
        </p:nvSpPr>
        <p:spPr>
          <a:xfrm>
            <a:off x="1331912" y="1297607"/>
            <a:ext cx="3633627" cy="2663825"/>
          </a:xfrm>
        </p:spPr>
        <p:txBody>
          <a:bodyPr/>
          <a:lstStyle/>
          <a:p>
            <a:r>
              <a:rPr lang="en-US" dirty="0">
                <a:latin typeface="Brown" pitchFamily="2" charset="77"/>
              </a:rPr>
              <a:t>Exploring what helps</a:t>
            </a:r>
          </a:p>
        </p:txBody>
      </p:sp>
      <p:pic>
        <p:nvPicPr>
          <p:cNvPr id="3" name="Picture 2" descr="A picture containing text, vector graphics&#10;&#10;Description automatically generated">
            <a:extLst>
              <a:ext uri="{FF2B5EF4-FFF2-40B4-BE49-F238E27FC236}">
                <a16:creationId xmlns:a16="http://schemas.microsoft.com/office/drawing/2014/main" id="{B439579E-3929-2A11-67D6-BE582E94E1D9}"/>
              </a:ext>
            </a:extLst>
          </p:cNvPr>
          <p:cNvPicPr>
            <a:picLocks noChangeAspect="1"/>
          </p:cNvPicPr>
          <p:nvPr/>
        </p:nvPicPr>
        <p:blipFill>
          <a:blip r:embed="rId2"/>
          <a:stretch>
            <a:fillRect/>
          </a:stretch>
        </p:blipFill>
        <p:spPr>
          <a:xfrm>
            <a:off x="6222555" y="3518861"/>
            <a:ext cx="3179066" cy="3828346"/>
          </a:xfrm>
          <a:prstGeom prst="rect">
            <a:avLst/>
          </a:prstGeom>
        </p:spPr>
      </p:pic>
    </p:spTree>
    <p:extLst>
      <p:ext uri="{BB962C8B-B14F-4D97-AF65-F5344CB8AC3E}">
        <p14:creationId xmlns:p14="http://schemas.microsoft.com/office/powerpoint/2010/main" val="2280959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6440705-0974-C6AE-78F8-E8FA044692EC}"/>
              </a:ext>
            </a:extLst>
          </p:cNvPr>
          <p:cNvPicPr>
            <a:picLocks noChangeAspect="1"/>
          </p:cNvPicPr>
          <p:nvPr/>
        </p:nvPicPr>
        <p:blipFill>
          <a:blip r:embed="rId3"/>
          <a:stretch>
            <a:fillRect/>
          </a:stretch>
        </p:blipFill>
        <p:spPr>
          <a:xfrm>
            <a:off x="0" y="845914"/>
            <a:ext cx="9144000" cy="5166172"/>
          </a:xfrm>
          <a:prstGeom prst="rect">
            <a:avLst/>
          </a:prstGeom>
        </p:spPr>
      </p:pic>
    </p:spTree>
    <p:extLst>
      <p:ext uri="{BB962C8B-B14F-4D97-AF65-F5344CB8AC3E}">
        <p14:creationId xmlns:p14="http://schemas.microsoft.com/office/powerpoint/2010/main" val="5772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CA1FCA19-E685-68C8-396D-9DD776DDA6E8}"/>
              </a:ext>
            </a:extLst>
          </p:cNvPr>
          <p:cNvSpPr/>
          <p:nvPr/>
        </p:nvSpPr>
        <p:spPr>
          <a:xfrm>
            <a:off x="5529211" y="1359000"/>
            <a:ext cx="4140000" cy="4140000"/>
          </a:xfrm>
          <a:prstGeom prst="ellipse">
            <a:avLst/>
          </a:prstGeom>
          <a:solidFill>
            <a:srgbClr val="94C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C60B00F-DDFE-D152-A464-7ED5AF347EFE}"/>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sp>
        <p:nvSpPr>
          <p:cNvPr id="2" name="Title 1">
            <a:extLst>
              <a:ext uri="{FF2B5EF4-FFF2-40B4-BE49-F238E27FC236}">
                <a16:creationId xmlns:a16="http://schemas.microsoft.com/office/drawing/2014/main" id="{ED7615BB-AC3B-BE49-8956-A02B736A9E19}"/>
              </a:ext>
            </a:extLst>
          </p:cNvPr>
          <p:cNvSpPr>
            <a:spLocks noGrp="1"/>
          </p:cNvSpPr>
          <p:nvPr>
            <p:ph type="title"/>
          </p:nvPr>
        </p:nvSpPr>
        <p:spPr/>
        <p:txBody>
          <a:bodyPr/>
          <a:lstStyle/>
          <a:p>
            <a:r>
              <a:rPr lang="en-US" dirty="0"/>
              <a:t>Reaching out to others</a:t>
            </a:r>
          </a:p>
        </p:txBody>
      </p:sp>
      <p:sp>
        <p:nvSpPr>
          <p:cNvPr id="3" name="Content Placeholder 2">
            <a:extLst>
              <a:ext uri="{FF2B5EF4-FFF2-40B4-BE49-F238E27FC236}">
                <a16:creationId xmlns:a16="http://schemas.microsoft.com/office/drawing/2014/main" id="{43A9F488-2CD0-B849-B98F-4279D4CA9565}"/>
              </a:ext>
            </a:extLst>
          </p:cNvPr>
          <p:cNvSpPr>
            <a:spLocks noGrp="1"/>
          </p:cNvSpPr>
          <p:nvPr>
            <p:ph idx="1"/>
          </p:nvPr>
        </p:nvSpPr>
        <p:spPr>
          <a:xfrm>
            <a:off x="684212" y="2420937"/>
            <a:ext cx="4987245" cy="3816351"/>
          </a:xfrm>
        </p:spPr>
        <p:txBody>
          <a:bodyPr/>
          <a:lstStyle/>
          <a:p>
            <a:r>
              <a:rPr lang="en-US" dirty="0"/>
              <a:t>What other ways can we connect with other people?</a:t>
            </a:r>
          </a:p>
          <a:p>
            <a:endParaRPr lang="en-US" dirty="0"/>
          </a:p>
          <a:p>
            <a:r>
              <a:rPr lang="en-US" dirty="0"/>
              <a:t>How can helping others enhance connections?</a:t>
            </a:r>
          </a:p>
        </p:txBody>
      </p:sp>
      <p:pic>
        <p:nvPicPr>
          <p:cNvPr id="6" name="Graphic 5">
            <a:extLst>
              <a:ext uri="{FF2B5EF4-FFF2-40B4-BE49-F238E27FC236}">
                <a16:creationId xmlns:a16="http://schemas.microsoft.com/office/drawing/2014/main" id="{EF4E3A12-A32F-C401-7F99-2AC28123F1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30590" y="2006877"/>
            <a:ext cx="2517900" cy="2688605"/>
          </a:xfrm>
          <a:prstGeom prst="rect">
            <a:avLst/>
          </a:prstGeom>
        </p:spPr>
      </p:pic>
    </p:spTree>
    <p:extLst>
      <p:ext uri="{BB962C8B-B14F-4D97-AF65-F5344CB8AC3E}">
        <p14:creationId xmlns:p14="http://schemas.microsoft.com/office/powerpoint/2010/main" val="162040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harlie Waller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b0932b2-0880-40b8-874b-867a586df499">
      <Terms xmlns="http://schemas.microsoft.com/office/infopath/2007/PartnerControls"/>
    </lcf76f155ced4ddcb4097134ff3c332f>
    <TaxCatchAll xmlns="c24be428-2353-415a-b5b1-dcb6d2e6748f" xsi:nil="true"/>
    <SharedWithUsers xmlns="c24be428-2353-415a-b5b1-dcb6d2e6748f">
      <UserInfo>
        <DisplayName>Amy Martin</DisplayName>
        <AccountId>37</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84D4C8A8D54A742ABE019456BD19D6A" ma:contentTypeVersion="15" ma:contentTypeDescription="Create a new document." ma:contentTypeScope="" ma:versionID="fab134bcc617c93afa3bbe528fbf34d2">
  <xsd:schema xmlns:xsd="http://www.w3.org/2001/XMLSchema" xmlns:xs="http://www.w3.org/2001/XMLSchema" xmlns:p="http://schemas.microsoft.com/office/2006/metadata/properties" xmlns:ns2="bb0932b2-0880-40b8-874b-867a586df499" xmlns:ns3="c24be428-2353-415a-b5b1-dcb6d2e6748f" targetNamespace="http://schemas.microsoft.com/office/2006/metadata/properties" ma:root="true" ma:fieldsID="73ce050557d2daa092af003765be5e60" ns2:_="" ns3:_="">
    <xsd:import namespace="bb0932b2-0880-40b8-874b-867a586df499"/>
    <xsd:import namespace="c24be428-2353-415a-b5b1-dcb6d2e6748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0932b2-0880-40b8-874b-867a586df4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d28ccc9-dd63-40c3-aca5-f8d4411b7bf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24be428-2353-415a-b5b1-dcb6d2e6748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249c597-53a3-4fad-88b3-a0c25bd2dcae}" ma:internalName="TaxCatchAll" ma:showField="CatchAllData" ma:web="c24be428-2353-415a-b5b1-dcb6d2e674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58BCA2B-FB4B-441C-8D1E-BEAF57C548BF}">
  <ds:schemaRefs>
    <ds:schemaRef ds:uri="http://schemas.microsoft.com/sharepoint/v3/contenttype/forms"/>
  </ds:schemaRefs>
</ds:datastoreItem>
</file>

<file path=customXml/itemProps2.xml><?xml version="1.0" encoding="utf-8"?>
<ds:datastoreItem xmlns:ds="http://schemas.openxmlformats.org/officeDocument/2006/customXml" ds:itemID="{F11235FD-532F-4515-A483-27584A454F74}">
  <ds:schemaRefs>
    <ds:schemaRef ds:uri="http://purl.org/dc/terms/"/>
    <ds:schemaRef ds:uri="c24be428-2353-415a-b5b1-dcb6d2e6748f"/>
    <ds:schemaRef ds:uri="http://schemas.microsoft.com/office/2006/documentManagement/types"/>
    <ds:schemaRef ds:uri="http://purl.org/dc/dcmitype/"/>
    <ds:schemaRef ds:uri="http://schemas.microsoft.com/office/2006/metadata/properties"/>
    <ds:schemaRef ds:uri="http://schemas.openxmlformats.org/package/2006/metadata/core-properties"/>
    <ds:schemaRef ds:uri="http://www.w3.org/XML/1998/namespace"/>
    <ds:schemaRef ds:uri="http://schemas.microsoft.com/office/infopath/2007/PartnerControls"/>
    <ds:schemaRef ds:uri="bb0932b2-0880-40b8-874b-867a586df499"/>
    <ds:schemaRef ds:uri="http://purl.org/dc/elements/1.1/"/>
  </ds:schemaRefs>
</ds:datastoreItem>
</file>

<file path=customXml/itemProps3.xml><?xml version="1.0" encoding="utf-8"?>
<ds:datastoreItem xmlns:ds="http://schemas.openxmlformats.org/officeDocument/2006/customXml" ds:itemID="{62BE671F-5BC3-4328-A46D-7485AF242A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0932b2-0880-40b8-874b-867a586df499"/>
    <ds:schemaRef ds:uri="c24be428-2353-415a-b5b1-dcb6d2e674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23583</TotalTime>
  <Words>1243</Words>
  <Application>Microsoft Office PowerPoint</Application>
  <PresentationFormat>On-screen Show (4:3)</PresentationFormat>
  <Paragraphs>145</Paragraphs>
  <Slides>33</Slides>
  <Notes>18</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Brown</vt:lpstr>
      <vt:lpstr>BROWN-LIGHT</vt:lpstr>
      <vt:lpstr>Brown-RegularItalic</vt:lpstr>
      <vt:lpstr>Calibri</vt:lpstr>
      <vt:lpstr>Calibri Light</vt:lpstr>
      <vt:lpstr>Roboto Slab</vt:lpstr>
      <vt:lpstr>Roboto Slab Light</vt:lpstr>
      <vt:lpstr>-webkit-standard</vt:lpstr>
      <vt:lpstr>Charlie Waller Theme</vt:lpstr>
      <vt:lpstr>PowerPoint Presentation</vt:lpstr>
      <vt:lpstr>Working together…</vt:lpstr>
      <vt:lpstr>PowerPoint Presentation</vt:lpstr>
      <vt:lpstr>PowerPoint Presentation</vt:lpstr>
      <vt:lpstr>Learning outcomes</vt:lpstr>
      <vt:lpstr>PowerPoint Presentation</vt:lpstr>
      <vt:lpstr>Exploring what helps</vt:lpstr>
      <vt:lpstr>PowerPoint Presentation</vt:lpstr>
      <vt:lpstr>Reaching out to others</vt:lpstr>
      <vt:lpstr>Reaching out to others</vt:lpstr>
      <vt:lpstr>PowerPoint Presentation</vt:lpstr>
      <vt:lpstr>Hot seat activity</vt:lpstr>
      <vt:lpstr>Hot seat activity</vt:lpstr>
      <vt:lpstr>Relationships</vt:lpstr>
      <vt:lpstr>The need to 'fit in'</vt:lpstr>
      <vt:lpstr>Building relationships</vt:lpstr>
      <vt:lpstr>PowerPoint Presentation</vt:lpstr>
      <vt:lpstr>Building relationships</vt:lpstr>
      <vt:lpstr>Thinking about what is important to you</vt:lpstr>
      <vt:lpstr>What I want out of a friendship</vt:lpstr>
      <vt:lpstr>Activity</vt:lpstr>
      <vt:lpstr>Self-care plan for when I feel lonely, isolated or disconnected</vt:lpstr>
      <vt:lpstr>PowerPoint Presentation</vt:lpstr>
      <vt:lpstr>PowerPoint Presentation</vt:lpstr>
      <vt:lpstr>PowerPoint Presentation</vt:lpstr>
      <vt:lpstr>PowerPoint Presentation</vt:lpstr>
      <vt:lpstr>PowerPoint Presentation</vt:lpstr>
      <vt:lpstr>PowerPoint Presentation</vt:lpstr>
      <vt:lpstr>Seeking help</vt:lpstr>
      <vt:lpstr>Speak out</vt:lpstr>
      <vt:lpstr>Supporting a friend</vt:lpstr>
      <vt:lpstr>Can 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Worrall</dc:creator>
  <cp:lastModifiedBy>Amy Martin</cp:lastModifiedBy>
  <cp:revision>52</cp:revision>
  <dcterms:created xsi:type="dcterms:W3CDTF">2020-08-14T13:32:42Z</dcterms:created>
  <dcterms:modified xsi:type="dcterms:W3CDTF">2023-05-15T14:07:32Z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0x010100684D4C8A8D54A742ABE019456BD19D6A</vt:lpwstr>
  </property>
  <property fmtid="{D5CDD505-2E9C-101B-9397-08002B2CF9AE}" pid="3" name="MediaServiceImageTags">
    <vt:lpwstr/>
  </property>
</Properties>
</file>