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4" r:id="rId4"/>
  </p:sldMasterIdLst>
  <p:notesMasterIdLst>
    <p:notesMasterId r:id="rId39"/>
  </p:notesMasterIdLst>
  <p:sldIdLst>
    <p:sldId id="4553" r:id="rId5"/>
    <p:sldId id="4561" r:id="rId6"/>
    <p:sldId id="4562" r:id="rId7"/>
    <p:sldId id="4563" r:id="rId8"/>
    <p:sldId id="4556" r:id="rId9"/>
    <p:sldId id="4462" r:id="rId10"/>
    <p:sldId id="4471" r:id="rId11"/>
    <p:sldId id="4472" r:id="rId12"/>
    <p:sldId id="4524" r:id="rId13"/>
    <p:sldId id="4463" r:id="rId14"/>
    <p:sldId id="4509" r:id="rId15"/>
    <p:sldId id="4525" r:id="rId16"/>
    <p:sldId id="4519" r:id="rId17"/>
    <p:sldId id="4508" r:id="rId18"/>
    <p:sldId id="4526" r:id="rId19"/>
    <p:sldId id="4565" r:id="rId20"/>
    <p:sldId id="4477" r:id="rId21"/>
    <p:sldId id="4554" r:id="rId22"/>
    <p:sldId id="4531" r:id="rId23"/>
    <p:sldId id="4528" r:id="rId24"/>
    <p:sldId id="4560" r:id="rId25"/>
    <p:sldId id="4530" r:id="rId26"/>
    <p:sldId id="4498" r:id="rId27"/>
    <p:sldId id="4532" r:id="rId28"/>
    <p:sldId id="4533" r:id="rId29"/>
    <p:sldId id="4534" r:id="rId30"/>
    <p:sldId id="4564" r:id="rId31"/>
    <p:sldId id="4457" r:id="rId32"/>
    <p:sldId id="4566" r:id="rId33"/>
    <p:sldId id="4567" r:id="rId34"/>
    <p:sldId id="4558" r:id="rId35"/>
    <p:sldId id="4559" r:id="rId36"/>
    <p:sldId id="4517" r:id="rId37"/>
    <p:sldId id="4460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FBE7F-D13F-3AEA-BAD4-F6229168479A}" name="Gemma Fieldsend" initials="GF" userId="S::gemma.fieldsend@charliewaller.org::043243c8-70e3-45eb-8c25-0121049914d5" providerId="AD"/>
  <p188:author id="{1AC75295-09F6-B004-73AF-A5EE743AEAB4}" name="Lucy Llewelyn" initials="LL" userId="S::lucy.llewelyn@charliewaller.org::62d7334e-7649-4a92-8aa5-76e803c25d39" providerId="AD"/>
  <p188:author id="{9796DBC9-679B-D37B-014C-1B081BB135C6}" name="Gemma Darby" initials="GD" userId="bb2e85c27c9b490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A3DC"/>
    <a:srgbClr val="C29FD8"/>
    <a:srgbClr val="94C11F"/>
    <a:srgbClr val="769D91"/>
    <a:srgbClr val="005E84"/>
    <a:srgbClr val="F44B7E"/>
    <a:srgbClr val="FFCBEA"/>
    <a:srgbClr val="F7EAF9"/>
    <a:srgbClr val="F4EEF8"/>
    <a:srgbClr val="93D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98"/>
    <p:restoredTop sz="86802" autoAdjust="0"/>
  </p:normalViewPr>
  <p:slideViewPr>
    <p:cSldViewPr snapToGrid="0">
      <p:cViewPr varScale="1">
        <p:scale>
          <a:sx n="99" d="100"/>
          <a:sy n="99" d="100"/>
        </p:scale>
        <p:origin x="304" y="168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9/19/23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188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393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22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https://www.youtube.com/watch?v=9sIJRAHjlyo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22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96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Continue to role play or hot seat interview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87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https://www.youtube.com/watch?v=7_UzsoQevfY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38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https://www.youtube.com/watch?v=9nK3Ea4I4KE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712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219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0234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Highlight the importance of speaking out about a worry- the two sites are hyperlinked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250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04282-26E0-45A1-8E09-028CB16A080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585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15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73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44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523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white circle with orange and blue text&#10;&#10;Description automatically generated">
            <a:extLst>
              <a:ext uri="{FF2B5EF4-FFF2-40B4-BE49-F238E27FC236}">
                <a16:creationId xmlns:a16="http://schemas.microsoft.com/office/drawing/2014/main" id="{29EE782E-4A96-A49C-3C46-EC67B0C92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59097" y="0"/>
            <a:ext cx="9693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48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D9C31374-15BF-0153-5A83-763E3F7A8A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B33B2D7-FA33-30CC-2CEB-08783FF8D5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40C9453-27DD-0C22-CA90-DECD7A3915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352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E8321708-0FAC-BAD2-D0E9-F23C940D49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096F304-CCA8-3529-7251-631B574E5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E9A0CAD-C747-4E5F-574D-25917D3AAF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891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and white circle&#10;&#10;Description automatically generated">
            <a:extLst>
              <a:ext uri="{FF2B5EF4-FFF2-40B4-BE49-F238E27FC236}">
                <a16:creationId xmlns:a16="http://schemas.microsoft.com/office/drawing/2014/main" id="{FA2F5E46-BEBD-D3A4-6923-ACF42EC7B6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592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ircle&#10;&#10;Description automatically generated">
            <a:extLst>
              <a:ext uri="{FF2B5EF4-FFF2-40B4-BE49-F238E27FC236}">
                <a16:creationId xmlns:a16="http://schemas.microsoft.com/office/drawing/2014/main" id="{6E3E5174-0C6A-93C4-0B0C-E33AEBA841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5"/>
            <a:ext cx="9144000" cy="685746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558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392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07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1EE0F-1E48-1503-BA96-790AD488F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4A01E3-CD4E-33AA-AF03-126A499CF8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961E04-91AD-2C99-0120-03ABCEC3AD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A white circle with orange and blue text&#10;&#10;Description automatically generated">
            <a:extLst>
              <a:ext uri="{FF2B5EF4-FFF2-40B4-BE49-F238E27FC236}">
                <a16:creationId xmlns:a16="http://schemas.microsoft.com/office/drawing/2014/main" id="{6E8041B8-B0C8-06BF-E9C3-0B647A5505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59097" y="0"/>
            <a:ext cx="9693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58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white circle&#10;&#10;Description automatically generated">
            <a:extLst>
              <a:ext uri="{FF2B5EF4-FFF2-40B4-BE49-F238E27FC236}">
                <a16:creationId xmlns:a16="http://schemas.microsoft.com/office/drawing/2014/main" id="{C19FAF39-37A3-2BAC-4A3B-29D0DBDF3B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72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A green and white circle&#10;&#10;Description automatically generated">
            <a:extLst>
              <a:ext uri="{FF2B5EF4-FFF2-40B4-BE49-F238E27FC236}">
                <a16:creationId xmlns:a16="http://schemas.microsoft.com/office/drawing/2014/main" id="{19621C79-FD26-DFA8-F767-444265A2BF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56750" y="1"/>
            <a:ext cx="9700750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CBDECA-891B-6C02-9BC4-C1D123667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4F5B92-A984-29B5-7FCA-6D114AC7C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602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6922008D-C618-E14D-4E4F-B8DB81CC6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EB4FBD-2D60-BA6A-32C2-F68AF7EED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279C00A-D030-CC52-107A-4C7901F187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93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DAB42BA2-7D67-579B-21F3-BC97BA7A45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53ED5A-FDDF-B4EA-79C1-B32F0F3B15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850CB3E-E4D1-3754-72F0-3EDA1FE3EC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82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4CECE897-F2FF-7469-A0EA-9EF326487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5CBD30-F6A0-1648-B232-F4329FCEF4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3B9F38E-EB02-7C80-3F83-EF56C0CEA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753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0C0E3E8F-53A3-D4CB-688A-C79FAFF1CA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9C795CF-6042-4E44-6D45-F8D52C9B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1B4DF4E-3BE5-7D36-9C23-D4C193E4FA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05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1EA37650-40D5-7A11-2FCB-32765051E1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8DA5D5-78E9-BA7D-3A28-39343DD4E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AD2C3EE-0118-5BD4-F933-4CFB4EA22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2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EE593B8C-B39D-5B2A-8B77-C38E362744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6521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1EA203C-A27F-9A81-517E-F8E90F0847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61FF208-F52C-97BE-7D2B-4080807D7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689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166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17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xgRli3Te5Lo?feature=oembed" TargetMode="Externa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video" Target="https://www.youtube.com/embed/9sIJRAHjlyo?feature=oembed" TargetMode="Externa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7_UzsoQevfY?feature=oembed" TargetMode="Externa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nK3Ea4I4KE?feature=oembed" TargetMode="Externa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7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12" Type="http://schemas.openxmlformats.org/officeDocument/2006/relationships/image" Target="../media/image56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11.png"/><Relationship Id="rId5" Type="http://schemas.openxmlformats.org/officeDocument/2006/relationships/image" Target="../media/image50.png"/><Relationship Id="rId15" Type="http://schemas.openxmlformats.org/officeDocument/2006/relationships/image" Target="../media/image48.png"/><Relationship Id="rId10" Type="http://schemas.openxmlformats.org/officeDocument/2006/relationships/image" Target="../media/image55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54.png"/><Relationship Id="rId1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5" Type="http://schemas.openxmlformats.org/officeDocument/2006/relationships/image" Target="../media/image57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://www.childline.org.uk/" TargetMode="Externa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870506" y="3463859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4500" dirty="0">
                <a:solidFill>
                  <a:srgbClr val="005E84"/>
                </a:solidFill>
                <a:latin typeface="Brown" pitchFamily="2" charset="0"/>
              </a:rPr>
              <a:t>Managing change </a:t>
            </a:r>
          </a:p>
          <a:p>
            <a:r>
              <a:rPr lang="en-GB" sz="4500" dirty="0">
                <a:solidFill>
                  <a:srgbClr val="005E84"/>
                </a:solidFill>
                <a:latin typeface="Brown" pitchFamily="2" charset="0"/>
              </a:rPr>
              <a:t>And uncertainty</a:t>
            </a:r>
            <a:endParaRPr lang="en-US" sz="45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5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6674" y="5492829"/>
            <a:ext cx="6311555" cy="1070874"/>
          </a:xfrm>
        </p:spPr>
        <p:txBody>
          <a:bodyPr/>
          <a:lstStyle/>
          <a:p>
            <a:r>
              <a:rPr lang="en-GB" sz="3000" b="0" dirty="0">
                <a:latin typeface="Roboto Slab" pitchFamily="2" charset="0"/>
                <a:ea typeface="Roboto Slab" pitchFamily="2" charset="0"/>
              </a:rPr>
              <a:t>What is going on for the boy in the film?</a:t>
            </a:r>
            <a:br>
              <a:rPr lang="en-GB" b="0" dirty="0">
                <a:latin typeface="Roboto Slab" pitchFamily="2" charset="0"/>
                <a:ea typeface="Roboto Slab" pitchFamily="2" charset="0"/>
              </a:rPr>
            </a:br>
            <a:br>
              <a:rPr lang="en-GB" b="0" dirty="0">
                <a:latin typeface="Roboto Slab" pitchFamily="2" charset="0"/>
                <a:ea typeface="Roboto Slab" pitchFamily="2" charset="0"/>
              </a:rPr>
            </a:br>
            <a:endParaRPr lang="en-GB" b="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445B0-BE78-F043-B9CB-BD96B3089626}"/>
              </a:ext>
            </a:extLst>
          </p:cNvPr>
          <p:cNvSpPr txBox="1"/>
          <p:nvPr/>
        </p:nvSpPr>
        <p:spPr>
          <a:xfrm>
            <a:off x="608909" y="5384523"/>
            <a:ext cx="56763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What is he feeling </a:t>
            </a:r>
            <a:r>
              <a:rPr lang="en-GB" sz="3000" b="1" dirty="0">
                <a:solidFill>
                  <a:srgbClr val="94C11F"/>
                </a:solidFill>
                <a:latin typeface="Roboto Slab" pitchFamily="2" charset="0"/>
                <a:ea typeface="Roboto Slab" pitchFamily="2" charset="0"/>
              </a:rPr>
              <a:t>uncertain</a:t>
            </a:r>
            <a:r>
              <a:rPr lang="en-GB" sz="30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 about?</a:t>
            </a:r>
            <a:endParaRPr lang="en-US" sz="3000" dirty="0">
              <a:solidFill>
                <a:srgbClr val="005E84"/>
              </a:solidFill>
            </a:endParaRPr>
          </a:p>
        </p:txBody>
      </p:sp>
      <p:pic>
        <p:nvPicPr>
          <p:cNvPr id="4" name="Online Media 3" title="Managing Change and Uncertainty">
            <a:hlinkClick r:id="" action="ppaction://media"/>
            <a:extLst>
              <a:ext uri="{FF2B5EF4-FFF2-40B4-BE49-F238E27FC236}">
                <a16:creationId xmlns:a16="http://schemas.microsoft.com/office/drawing/2014/main" id="{B38127C4-747D-24E6-9341-6CDF70DFEBE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1710" y="457814"/>
            <a:ext cx="8430428" cy="47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701" y="2498428"/>
            <a:ext cx="4724510" cy="2478086"/>
          </a:xfrm>
        </p:spPr>
        <p:txBody>
          <a:bodyPr>
            <a:normAutofit/>
          </a:bodyPr>
          <a:lstStyle/>
          <a:p>
            <a:r>
              <a:rPr lang="en-US" sz="3000" dirty="0"/>
              <a:t>How might things </a:t>
            </a:r>
            <a:r>
              <a:rPr lang="en-US" sz="3000" b="1" dirty="0">
                <a:solidFill>
                  <a:srgbClr val="94C11F"/>
                </a:solidFill>
              </a:rPr>
              <a:t>change</a:t>
            </a:r>
            <a:r>
              <a:rPr lang="en-US" sz="3000" dirty="0"/>
              <a:t> for people as they grow up?</a:t>
            </a:r>
            <a:endParaRPr lang="en-US" sz="3000" b="1" dirty="0">
              <a:solidFill>
                <a:srgbClr val="94C11F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04E81C-3078-AE42-D666-383342FFB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463" y="74113"/>
            <a:ext cx="6907073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3C5865-B764-04F8-DB04-76FFC21EC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213" y="2189957"/>
            <a:ext cx="2193521" cy="247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7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571751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Exploring how change can make people feel</a:t>
            </a:r>
          </a:p>
        </p:txBody>
      </p:sp>
      <p:pic>
        <p:nvPicPr>
          <p:cNvPr id="4" name="Picture 3" descr="A blue circle with a face drawn on it&#10;&#10;Description automatically generated">
            <a:extLst>
              <a:ext uri="{FF2B5EF4-FFF2-40B4-BE49-F238E27FC236}">
                <a16:creationId xmlns:a16="http://schemas.microsoft.com/office/drawing/2014/main" id="{47902D3B-65D3-FF9A-E335-AF80E6E84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0" y="0"/>
            <a:ext cx="2571751" cy="2571751"/>
          </a:xfrm>
          <a:prstGeom prst="rect">
            <a:avLst/>
          </a:prstGeom>
        </p:spPr>
      </p:pic>
      <p:pic>
        <p:nvPicPr>
          <p:cNvPr id="6" name="Picture 5" descr="A orange face with blue lines&#10;&#10;Description automatically generated">
            <a:extLst>
              <a:ext uri="{FF2B5EF4-FFF2-40B4-BE49-F238E27FC236}">
                <a16:creationId xmlns:a16="http://schemas.microsoft.com/office/drawing/2014/main" id="{4142C31A-29FC-03EB-8D6A-372B3E3EB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313" y="2259407"/>
            <a:ext cx="2571750" cy="2571750"/>
          </a:xfrm>
          <a:prstGeom prst="rect">
            <a:avLst/>
          </a:prstGeom>
        </p:spPr>
      </p:pic>
      <p:pic>
        <p:nvPicPr>
          <p:cNvPr id="8" name="Picture 7" descr="A yellow and blue smiley face&#10;&#10;Description automatically generated">
            <a:extLst>
              <a:ext uri="{FF2B5EF4-FFF2-40B4-BE49-F238E27FC236}">
                <a16:creationId xmlns:a16="http://schemas.microsoft.com/office/drawing/2014/main" id="{C7EA8FF3-3277-1161-37C8-5C5AC35E10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150" y="4352924"/>
            <a:ext cx="2663825" cy="266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5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BD1B9F4-5A8B-2076-5CD4-6F4C93985894}"/>
              </a:ext>
            </a:extLst>
          </p:cNvPr>
          <p:cNvSpPr txBox="1">
            <a:spLocks/>
          </p:cNvSpPr>
          <p:nvPr/>
        </p:nvSpPr>
        <p:spPr>
          <a:xfrm>
            <a:off x="684212" y="2807641"/>
            <a:ext cx="4387637" cy="27693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Clr>
                <a:srgbClr val="EF811B"/>
              </a:buClr>
            </a:pPr>
            <a:r>
              <a:rPr lang="en-US" sz="3000" dirty="0">
                <a:ea typeface="Roboto Slab"/>
                <a:cs typeface="Century Gothic" charset="0"/>
              </a:rPr>
              <a:t>How might it feel when things </a:t>
            </a:r>
            <a:r>
              <a:rPr lang="en-US" sz="3000" b="1" dirty="0">
                <a:solidFill>
                  <a:srgbClr val="C29FD8"/>
                </a:solidFill>
                <a:ea typeface="Roboto Slab"/>
                <a:cs typeface="Century Gothic" charset="0"/>
              </a:rPr>
              <a:t>change </a:t>
            </a:r>
            <a:r>
              <a:rPr lang="en-US" sz="3000" dirty="0">
                <a:ea typeface="Roboto Slab"/>
                <a:cs typeface="Century Gothic" charset="0"/>
              </a:rPr>
              <a:t>for someone?</a:t>
            </a:r>
          </a:p>
          <a:p>
            <a:pPr>
              <a:spcAft>
                <a:spcPts val="0"/>
              </a:spcAft>
              <a:buClr>
                <a:srgbClr val="EF811B"/>
              </a:buClr>
            </a:pPr>
            <a:endParaRPr lang="en-US" sz="2400" dirty="0">
              <a:cs typeface="Century Gothic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21804C5-EF94-3257-C0CD-70CC739ED8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rgbClr val="005E84"/>
                </a:solidFill>
                <a:latin typeface="Brown" pitchFamily="2" charset="0"/>
              </a:rPr>
              <a:t>Activity one</a:t>
            </a:r>
          </a:p>
        </p:txBody>
      </p:sp>
      <p:pic>
        <p:nvPicPr>
          <p:cNvPr id="3" name="Picture 2" descr="A white silhouette of a person&#10;&#10;Description automatically generated">
            <a:extLst>
              <a:ext uri="{FF2B5EF4-FFF2-40B4-BE49-F238E27FC236}">
                <a16:creationId xmlns:a16="http://schemas.microsoft.com/office/drawing/2014/main" id="{F879F6F0-82D7-A257-1EB2-8B76D923D9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05" r="24274"/>
          <a:stretch/>
        </p:blipFill>
        <p:spPr>
          <a:xfrm>
            <a:off x="6535755" y="1732242"/>
            <a:ext cx="2273427" cy="3466541"/>
          </a:xfrm>
          <a:prstGeom prst="rect">
            <a:avLst/>
          </a:prstGeom>
        </p:spPr>
      </p:pic>
      <p:pic>
        <p:nvPicPr>
          <p:cNvPr id="10" name="Picture 9" descr="A yellow and blue smiley face&#10;&#10;Description automatically generated">
            <a:extLst>
              <a:ext uri="{FF2B5EF4-FFF2-40B4-BE49-F238E27FC236}">
                <a16:creationId xmlns:a16="http://schemas.microsoft.com/office/drawing/2014/main" id="{14C531F1-B3F3-279F-DC63-DDEB7DC81E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648" y="3611167"/>
            <a:ext cx="1123042" cy="1123042"/>
          </a:xfrm>
          <a:prstGeom prst="rect">
            <a:avLst/>
          </a:prstGeom>
        </p:spPr>
      </p:pic>
      <p:pic>
        <p:nvPicPr>
          <p:cNvPr id="4" name="Picture 3" descr="A blue circle with a face drawn on it&#10;&#10;Description automatically generated">
            <a:extLst>
              <a:ext uri="{FF2B5EF4-FFF2-40B4-BE49-F238E27FC236}">
                <a16:creationId xmlns:a16="http://schemas.microsoft.com/office/drawing/2014/main" id="{2CE2C857-3912-9F0A-7BAE-D42E01A59F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4234" y="2037619"/>
            <a:ext cx="1123042" cy="112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2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BD1B9F4-5A8B-2076-5CD4-6F4C93985894}"/>
              </a:ext>
            </a:extLst>
          </p:cNvPr>
          <p:cNvSpPr txBox="1">
            <a:spLocks/>
          </p:cNvSpPr>
          <p:nvPr/>
        </p:nvSpPr>
        <p:spPr>
          <a:xfrm>
            <a:off x="692935" y="2284836"/>
            <a:ext cx="4387637" cy="27693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Clr>
                <a:srgbClr val="EF811B"/>
              </a:buClr>
            </a:pPr>
            <a:endParaRPr lang="en-US" sz="2400" dirty="0">
              <a:cs typeface="Century Gothic" charset="0"/>
            </a:endParaRPr>
          </a:p>
          <a:p>
            <a:pPr>
              <a:spcAft>
                <a:spcPts val="0"/>
              </a:spcAft>
              <a:buClr>
                <a:srgbClr val="EF811B"/>
              </a:buClr>
            </a:pPr>
            <a:r>
              <a:rPr lang="en-US" sz="3000" dirty="0">
                <a:ea typeface="Roboto Slab"/>
                <a:cs typeface="Century Gothic" charset="0"/>
              </a:rPr>
              <a:t>Sometimes we can feel </a:t>
            </a:r>
            <a:r>
              <a:rPr lang="en-US" sz="3000" b="1" dirty="0">
                <a:solidFill>
                  <a:srgbClr val="C29FD8"/>
                </a:solidFill>
                <a:ea typeface="Roboto Slab"/>
                <a:cs typeface="Century Gothic" charset="0"/>
              </a:rPr>
              <a:t>uncertain</a:t>
            </a:r>
            <a:r>
              <a:rPr lang="en-US" sz="3000" dirty="0">
                <a:ea typeface="Roboto Slab"/>
                <a:cs typeface="Century Gothic" charset="0"/>
              </a:rPr>
              <a:t> about things changing.</a:t>
            </a:r>
            <a:endParaRPr lang="en-US" sz="3000" i="1" dirty="0">
              <a:ea typeface="Roboto Slab"/>
              <a:cs typeface="Century Gothic" charset="0"/>
            </a:endParaRPr>
          </a:p>
        </p:txBody>
      </p:sp>
      <p:pic>
        <p:nvPicPr>
          <p:cNvPr id="3" name="Picture 2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9B918422-F081-D389-B572-D0BF448DC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450" y="1898650"/>
            <a:ext cx="2755900" cy="275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21804C5-EF94-3257-C0CD-70CC739ED8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rgbClr val="005E84"/>
                </a:solidFill>
                <a:latin typeface="Brown" pitchFamily="2" charset="0"/>
              </a:rPr>
              <a:t>Uncertainty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399F919-4F02-D2DE-C38B-898949117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971" y="2076082"/>
            <a:ext cx="4658289" cy="3816351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spcAft>
                <a:spcPts val="0"/>
              </a:spcAft>
              <a:buClr>
                <a:srgbClr val="EF811B"/>
              </a:buClr>
            </a:pPr>
            <a:r>
              <a:rPr lang="en-GB" b="1" dirty="0">
                <a:solidFill>
                  <a:srgbClr val="C29FD8"/>
                </a:solidFill>
              </a:rPr>
              <a:t>Uncertainty</a:t>
            </a:r>
            <a:r>
              <a:rPr lang="en-GB" dirty="0">
                <a:solidFill>
                  <a:srgbClr val="3F3F3F"/>
                </a:solidFill>
              </a:rPr>
              <a:t> </a:t>
            </a:r>
            <a:r>
              <a:rPr lang="en-GB" dirty="0">
                <a:solidFill>
                  <a:srgbClr val="005D83"/>
                </a:solidFill>
              </a:rPr>
              <a:t>is when we don't know what is going to happen or what something might be like.  </a:t>
            </a:r>
          </a:p>
          <a:p>
            <a:pPr>
              <a:spcAft>
                <a:spcPts val="0"/>
              </a:spcAft>
              <a:buClr>
                <a:srgbClr val="EF811B"/>
              </a:buClr>
            </a:pPr>
            <a:endParaRPr lang="en-GB" sz="3200" dirty="0">
              <a:solidFill>
                <a:srgbClr val="005D83"/>
              </a:solidFill>
            </a:endParaRPr>
          </a:p>
          <a:p>
            <a:pPr>
              <a:spcAft>
                <a:spcPts val="0"/>
              </a:spcAft>
              <a:buClr>
                <a:srgbClr val="EF811B"/>
              </a:buClr>
            </a:pPr>
            <a:endParaRPr lang="en-GB" sz="3200" dirty="0">
              <a:solidFill>
                <a:srgbClr val="005D83"/>
              </a:solidFill>
            </a:endParaRPr>
          </a:p>
          <a:p>
            <a:pPr>
              <a:spcAft>
                <a:spcPts val="0"/>
              </a:spcAft>
              <a:buClr>
                <a:srgbClr val="EF811B"/>
              </a:buClr>
            </a:pPr>
            <a:endParaRPr lang="en-GB" sz="3200" dirty="0">
              <a:solidFill>
                <a:srgbClr val="005D83"/>
              </a:solidFill>
              <a:latin typeface="Roboto Slab"/>
              <a:ea typeface="Roboto Slab"/>
            </a:endParaRPr>
          </a:p>
          <a:p>
            <a:pPr>
              <a:spcAft>
                <a:spcPts val="0"/>
              </a:spcAft>
              <a:buClr>
                <a:srgbClr val="EF811B"/>
              </a:buClr>
            </a:pPr>
            <a:endParaRPr lang="en-US" sz="3200" dirty="0">
              <a:cs typeface="Roboto Slab" pitchFamily="2" charset="0"/>
            </a:endParaRPr>
          </a:p>
          <a:p>
            <a:pPr>
              <a:spcAft>
                <a:spcPts val="1800"/>
              </a:spcAft>
              <a:buFont typeface="Arial" panose="020B0502020202020204" pitchFamily="34" charset="0"/>
            </a:pPr>
            <a:endParaRPr lang="en-US" sz="3200" i="1" dirty="0">
              <a:solidFill>
                <a:srgbClr val="EF811B"/>
              </a:solidFill>
              <a:latin typeface="Roboto Slab"/>
              <a:cs typeface="Roboto Slab"/>
            </a:endParaRPr>
          </a:p>
          <a:p>
            <a:pPr marL="342900" indent="-342900">
              <a:spcAft>
                <a:spcPts val="1800"/>
              </a:spcAft>
              <a:buClr>
                <a:srgbClr val="EF811B"/>
              </a:buClr>
              <a:buFont typeface="Century Gothic" panose="020B0502020202020204" pitchFamily="34" charset="0"/>
              <a:buChar char="●"/>
            </a:pPr>
            <a:endParaRPr lang="en-US" sz="3200" dirty="0">
              <a:cs typeface="Roboto Slab"/>
            </a:endParaRPr>
          </a:p>
          <a:p>
            <a:pPr>
              <a:buClr>
                <a:srgbClr val="EF811B"/>
              </a:buClr>
            </a:pPr>
            <a:endParaRPr lang="en-US" sz="3200" dirty="0">
              <a:cs typeface="Century Gothic" charset="0"/>
            </a:endParaRPr>
          </a:p>
          <a:p>
            <a:endParaRPr lang="en-US" sz="3200" dirty="0">
              <a:cs typeface="Roboto Slab"/>
            </a:endParaRPr>
          </a:p>
          <a:p>
            <a:endParaRPr lang="en-US" sz="3200" i="1" dirty="0">
              <a:cs typeface="Century Gothic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578A41-7A88-1F40-96DE-B5E2CC03B8A2}"/>
              </a:ext>
            </a:extLst>
          </p:cNvPr>
          <p:cNvSpPr txBox="1"/>
          <p:nvPr/>
        </p:nvSpPr>
        <p:spPr>
          <a:xfrm>
            <a:off x="687393" y="2045266"/>
            <a:ext cx="48418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buClr>
                <a:srgbClr val="EF811B"/>
              </a:buClr>
            </a:pPr>
            <a:r>
              <a:rPr lang="en-GB" sz="3000" dirty="0">
                <a:solidFill>
                  <a:srgbClr val="005D83"/>
                </a:solidFill>
                <a:latin typeface="Roboto Slab" pitchFamily="2" charset="0"/>
                <a:ea typeface="Roboto Slab" pitchFamily="2" charset="0"/>
              </a:rPr>
              <a:t>For example, feeling unsure about what friends we will make at a new school.</a:t>
            </a:r>
          </a:p>
        </p:txBody>
      </p:sp>
      <p:pic>
        <p:nvPicPr>
          <p:cNvPr id="14" name="Picture 13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5D99F6AA-1B57-A29A-E29A-886BAEAB7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161" y="1667355"/>
            <a:ext cx="3408099" cy="3109890"/>
          </a:xfrm>
          <a:prstGeom prst="rect">
            <a:avLst/>
          </a:prstGeom>
        </p:spPr>
      </p:pic>
      <p:pic>
        <p:nvPicPr>
          <p:cNvPr id="16" name="Picture 15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FBF4B938-5D0B-0961-865E-0D2226E00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1312" y="1912794"/>
            <a:ext cx="2284694" cy="303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46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BD1B9F4-5A8B-2076-5CD4-6F4C93985894}"/>
              </a:ext>
            </a:extLst>
          </p:cNvPr>
          <p:cNvSpPr txBox="1">
            <a:spLocks/>
          </p:cNvSpPr>
          <p:nvPr/>
        </p:nvSpPr>
        <p:spPr>
          <a:xfrm>
            <a:off x="684213" y="2596808"/>
            <a:ext cx="4387637" cy="27693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Clr>
                <a:srgbClr val="EF811B"/>
              </a:buClr>
            </a:pPr>
            <a:endParaRPr lang="en-US" sz="2400" dirty="0">
              <a:cs typeface="Century Gothic" charset="0"/>
            </a:endParaRPr>
          </a:p>
          <a:p>
            <a:pPr>
              <a:spcAft>
                <a:spcPts val="0"/>
              </a:spcAft>
              <a:buClr>
                <a:srgbClr val="EF811B"/>
              </a:buClr>
            </a:pPr>
            <a:r>
              <a:rPr lang="en-US" sz="3000" dirty="0">
                <a:cs typeface="Century Gothic" charset="0"/>
              </a:rPr>
              <a:t>How can </a:t>
            </a:r>
            <a:r>
              <a:rPr lang="en-US" sz="3000" b="1" dirty="0">
                <a:solidFill>
                  <a:srgbClr val="C29FD8"/>
                </a:solidFill>
                <a:cs typeface="Century Gothic" charset="0"/>
              </a:rPr>
              <a:t>change</a:t>
            </a:r>
            <a:r>
              <a:rPr lang="en-US" sz="3000" dirty="0">
                <a:cs typeface="Century Gothic" charset="0"/>
              </a:rPr>
              <a:t> be a good thing?</a:t>
            </a:r>
            <a:endParaRPr lang="en-US" sz="3000" i="1" dirty="0">
              <a:cs typeface="Century Gothic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9BD3B2-B1E6-8A8D-C564-8B8E19F83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53943"/>
            <a:ext cx="7772400" cy="595011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A4CD72F-45DC-1E1C-9559-2282C3D75344}"/>
              </a:ext>
            </a:extLst>
          </p:cNvPr>
          <p:cNvGrpSpPr/>
          <p:nvPr/>
        </p:nvGrpSpPr>
        <p:grpSpPr>
          <a:xfrm>
            <a:off x="4987233" y="1359000"/>
            <a:ext cx="4594296" cy="4140000"/>
            <a:chOff x="4987233" y="1359000"/>
            <a:chExt cx="4594296" cy="41400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52BE578-D6C1-52B3-180E-A8B9A15509F2}"/>
                </a:ext>
              </a:extLst>
            </p:cNvPr>
            <p:cNvSpPr/>
            <p:nvPr/>
          </p:nvSpPr>
          <p:spPr>
            <a:xfrm>
              <a:off x="5441529" y="1359000"/>
              <a:ext cx="4140000" cy="4140000"/>
            </a:xfrm>
            <a:prstGeom prst="ellipse">
              <a:avLst/>
            </a:prstGeom>
            <a:solidFill>
              <a:srgbClr val="C29F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29FD8"/>
                </a:solidFill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90E2820-5E08-9618-0EDB-8E85B27F88F3}"/>
                </a:ext>
              </a:extLst>
            </p:cNvPr>
            <p:cNvSpPr/>
            <p:nvPr/>
          </p:nvSpPr>
          <p:spPr>
            <a:xfrm>
              <a:off x="5711529" y="1629000"/>
              <a:ext cx="3600000" cy="360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/>
                <a:t>0</a:t>
              </a:r>
            </a:p>
          </p:txBody>
        </p:sp>
        <p:pic>
          <p:nvPicPr>
            <p:cNvPr id="5" name="Picture 4" descr="A question mark on a black background&#10;&#10;Description automatically generated">
              <a:extLst>
                <a:ext uri="{FF2B5EF4-FFF2-40B4-BE49-F238E27FC236}">
                  <a16:creationId xmlns:a16="http://schemas.microsoft.com/office/drawing/2014/main" id="{7D64AA38-066F-83A2-7275-7504691BF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87233" y="1890034"/>
              <a:ext cx="4594296" cy="3077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807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667083E-C1B0-C2B6-1E69-028033F03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1325"/>
            <a:ext cx="5688013" cy="1655762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Top tips from </a:t>
            </a:r>
            <a:r>
              <a:rPr lang="en-GB" dirty="0" err="1">
                <a:solidFill>
                  <a:srgbClr val="7030A0"/>
                </a:solidFill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</a:t>
            </a:r>
            <a:br>
              <a:rPr lang="en-US" sz="3000" dirty="0">
                <a:latin typeface="Brown" pitchFamily="2" charset="0"/>
              </a:rPr>
            </a:br>
            <a:endParaRPr lang="en-US" dirty="0">
              <a:latin typeface="Brown" pitchFamily="2" charset="0"/>
            </a:endParaRPr>
          </a:p>
        </p:txBody>
      </p:sp>
      <p:pic>
        <p:nvPicPr>
          <p:cNvPr id="3" name="Online Media 2" title="CoRAY Voices Top Tip One">
            <a:hlinkClick r:id="" action="ppaction://media"/>
            <a:extLst>
              <a:ext uri="{FF2B5EF4-FFF2-40B4-BE49-F238E27FC236}">
                <a16:creationId xmlns:a16="http://schemas.microsoft.com/office/drawing/2014/main" id="{180E3787-4E3F-39D5-D653-818458F2E9F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34108" y="1483037"/>
            <a:ext cx="8414605" cy="475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5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667083E-C1B0-C2B6-1E69-028033F03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4" y="3009823"/>
            <a:ext cx="4468700" cy="1070874"/>
          </a:xfrm>
        </p:spPr>
        <p:txBody>
          <a:bodyPr vert="horz" lIns="91440" tIns="45720" rIns="91440" bIns="45720" rtlCol="0" anchor="t">
            <a:noAutofit/>
          </a:bodyPr>
          <a:lstStyle/>
          <a:p>
            <a:pPr defTabSz="685800"/>
            <a:r>
              <a:rPr lang="en-US" sz="4000" kern="12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Exploring what can help…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CEA79F5-966A-3D58-DEA5-652E8B742E4B}"/>
              </a:ext>
            </a:extLst>
          </p:cNvPr>
          <p:cNvSpPr/>
          <p:nvPr/>
        </p:nvSpPr>
        <p:spPr>
          <a:xfrm>
            <a:off x="5681611" y="15114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2225EA3-DD4C-C434-8435-49CCB9FBC367}"/>
              </a:ext>
            </a:extLst>
          </p:cNvPr>
          <p:cNvSpPr/>
          <p:nvPr/>
        </p:nvSpPr>
        <p:spPr>
          <a:xfrm>
            <a:off x="5951611" y="1781400"/>
            <a:ext cx="3600000" cy="360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5" name="Picture 14" descr="A blue magnifying glass&#10;&#10;Description automatically generated">
            <a:extLst>
              <a:ext uri="{FF2B5EF4-FFF2-40B4-BE49-F238E27FC236}">
                <a16:creationId xmlns:a16="http://schemas.microsoft.com/office/drawing/2014/main" id="{0C1EC229-3E2A-C040-997B-059FA90C1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151" y="2089803"/>
            <a:ext cx="2400920" cy="275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30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Brown" pitchFamily="2" charset="0"/>
              </a:rPr>
              <a:t>Discussion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9130C1-F82F-FD6A-57ED-4B6BDC2710BA}"/>
              </a:ext>
            </a:extLst>
          </p:cNvPr>
          <p:cNvSpPr/>
          <p:nvPr/>
        </p:nvSpPr>
        <p:spPr>
          <a:xfrm>
            <a:off x="684213" y="2420938"/>
            <a:ext cx="4140000" cy="236988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/>
              </a:rPr>
              <a:t>Look at the question on your table and think about the answer.</a:t>
            </a:r>
            <a:endParaRPr lang="en-GB" sz="3000" b="1" dirty="0">
              <a:solidFill>
                <a:srgbClr val="79A3DC"/>
              </a:solidFill>
              <a:latin typeface="Roboto Slab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790A352-C4CD-13E4-9E48-1ECA0FBB45A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D0EC469-4240-1BD5-F9EE-1BD7EDEA409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9" name="Picture 8" descr="A hand holding a question mark and exclamation marks&#10;&#10;Description automatically generated">
            <a:extLst>
              <a:ext uri="{FF2B5EF4-FFF2-40B4-BE49-F238E27FC236}">
                <a16:creationId xmlns:a16="http://schemas.microsoft.com/office/drawing/2014/main" id="{05A966B2-7491-D8BE-EAE1-F8B46723C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2225" y="2038409"/>
            <a:ext cx="2046630" cy="278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6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 dirty="0">
                <a:latin typeface="Brown" pitchFamily="2" charset="0"/>
              </a:rPr>
              <a:t>Working together…</a:t>
            </a:r>
          </a:p>
        </p:txBody>
      </p:sp>
      <p:sp>
        <p:nvSpPr>
          <p:cNvPr id="20" name="Subtitle 19">
            <a:extLst>
              <a:ext uri="{FF2B5EF4-FFF2-40B4-BE49-F238E27FC236}">
                <a16:creationId xmlns:a16="http://schemas.microsoft.com/office/drawing/2014/main" id="{1494D223-5320-23EC-5897-AAD541ECF0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434FE62-357A-CCF0-F630-C7C36017448F}"/>
              </a:ext>
            </a:extLst>
          </p:cNvPr>
          <p:cNvSpPr txBox="1">
            <a:spLocks/>
          </p:cNvSpPr>
          <p:nvPr/>
        </p:nvSpPr>
        <p:spPr>
          <a:xfrm>
            <a:off x="793787" y="2943266"/>
            <a:ext cx="5135384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Be kind to each other.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7398A6F-072F-628F-1635-6CD416409AAF}"/>
              </a:ext>
            </a:extLst>
          </p:cNvPr>
          <p:cNvSpPr/>
          <p:nvPr/>
        </p:nvSpPr>
        <p:spPr>
          <a:xfrm>
            <a:off x="5540824" y="1346439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4C30600-2124-69FC-5DCB-BE7EC39D515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CC85F0-BD1C-9BA0-A71E-91A483DDECC8}"/>
              </a:ext>
            </a:extLst>
          </p:cNvPr>
          <p:cNvSpPr txBox="1"/>
          <p:nvPr/>
        </p:nvSpPr>
        <p:spPr>
          <a:xfrm>
            <a:off x="668600" y="2921170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If you don't want to share you don't have to.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78352-890A-2FBC-F4EF-84C1537F249A}"/>
              </a:ext>
            </a:extLst>
          </p:cNvPr>
          <p:cNvSpPr txBox="1"/>
          <p:nvPr/>
        </p:nvSpPr>
        <p:spPr>
          <a:xfrm>
            <a:off x="688670" y="2941044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Listen to the person talking. 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B5A5BE-DD26-93AF-6475-2E23FD7F0578}"/>
              </a:ext>
            </a:extLst>
          </p:cNvPr>
          <p:cNvSpPr txBox="1"/>
          <p:nvPr/>
        </p:nvSpPr>
        <p:spPr>
          <a:xfrm>
            <a:off x="691385" y="2897298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Put your hands up to share your ideas.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F91836-4EE3-FBD8-8094-22FF24806CFD}"/>
              </a:ext>
            </a:extLst>
          </p:cNvPr>
          <p:cNvSpPr txBox="1"/>
          <p:nvPr/>
        </p:nvSpPr>
        <p:spPr>
          <a:xfrm>
            <a:off x="726948" y="2388709"/>
            <a:ext cx="48416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/>
                <a:ea typeface="Roboto Slab"/>
                <a:cs typeface="Roboto Slab"/>
              </a:rPr>
              <a:t>If you feel comfortable, it is good to talk about your own experiences but not other people’s.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4966D1-4D77-E194-B691-BDA21794507B}"/>
              </a:ext>
            </a:extLst>
          </p:cNvPr>
          <p:cNvSpPr txBox="1"/>
          <p:nvPr/>
        </p:nvSpPr>
        <p:spPr>
          <a:xfrm>
            <a:off x="687547" y="2434677"/>
            <a:ext cx="496843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If you have a question, do ask as others may be thinking the same thing.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585EDCE-4C46-A775-D64D-652A99304BF2}"/>
              </a:ext>
            </a:extLst>
          </p:cNvPr>
          <p:cNvSpPr txBox="1">
            <a:spLocks/>
          </p:cNvSpPr>
          <p:nvPr/>
        </p:nvSpPr>
        <p:spPr>
          <a:xfrm>
            <a:off x="764788" y="2399188"/>
            <a:ext cx="4844998" cy="390671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/>
                <a:ea typeface="Roboto Slab"/>
                <a:cs typeface="Roboto Slab"/>
              </a:rPr>
              <a:t>Speak to an adult in private if you feel worried about anything that comes up in the session. </a:t>
            </a: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</p:txBody>
      </p:sp>
      <p:pic>
        <p:nvPicPr>
          <p:cNvPr id="21" name="Picture 20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58D7F522-1762-9E5B-A471-7DD3EB95B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293" y="1593059"/>
            <a:ext cx="3298655" cy="3298655"/>
          </a:xfrm>
          <a:prstGeom prst="rect">
            <a:avLst/>
          </a:prstGeom>
        </p:spPr>
      </p:pic>
      <p:pic>
        <p:nvPicPr>
          <p:cNvPr id="23" name="Picture 22" descr="A blue hand with a black background&#10;&#10;Description automatically generated">
            <a:extLst>
              <a:ext uri="{FF2B5EF4-FFF2-40B4-BE49-F238E27FC236}">
                <a16:creationId xmlns:a16="http://schemas.microsoft.com/office/drawing/2014/main" id="{48334633-72E3-0AA7-E5F3-F01D10F8F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170" y="1593057"/>
            <a:ext cx="3594100" cy="3594100"/>
          </a:xfrm>
          <a:prstGeom prst="rect">
            <a:avLst/>
          </a:prstGeom>
        </p:spPr>
      </p:pic>
      <p:pic>
        <p:nvPicPr>
          <p:cNvPr id="25" name="Picture 24" descr="A blue sound icon with a x mark&#10;&#10;Description automatically generated">
            <a:extLst>
              <a:ext uri="{FF2B5EF4-FFF2-40B4-BE49-F238E27FC236}">
                <a16:creationId xmlns:a16="http://schemas.microsoft.com/office/drawing/2014/main" id="{A4A4FE3B-384D-C2CB-FD66-04DB227046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9407" y="1486054"/>
            <a:ext cx="3594100" cy="3594100"/>
          </a:xfrm>
          <a:prstGeom prst="rect">
            <a:avLst/>
          </a:prstGeom>
        </p:spPr>
      </p:pic>
      <p:pic>
        <p:nvPicPr>
          <p:cNvPr id="27" name="Picture 26" descr="A blue and black chat bubbles&#10;&#10;Description automatically generated with medium confidence">
            <a:extLst>
              <a:ext uri="{FF2B5EF4-FFF2-40B4-BE49-F238E27FC236}">
                <a16:creationId xmlns:a16="http://schemas.microsoft.com/office/drawing/2014/main" id="{2EDD5F7D-BB5F-ACA2-6231-CCC1EFEE01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5212" y="1634900"/>
            <a:ext cx="3594100" cy="3594100"/>
          </a:xfrm>
          <a:prstGeom prst="rect">
            <a:avLst/>
          </a:prstGeom>
          <a:ln>
            <a:noFill/>
          </a:ln>
        </p:spPr>
      </p:pic>
      <p:pic>
        <p:nvPicPr>
          <p:cNvPr id="31" name="Picture 30" descr="A blue line drawing of a child and child&#10;&#10;Description automatically generated">
            <a:extLst>
              <a:ext uri="{FF2B5EF4-FFF2-40B4-BE49-F238E27FC236}">
                <a16:creationId xmlns:a16="http://schemas.microsoft.com/office/drawing/2014/main" id="{7B195BFF-53BA-43A7-1B32-D3E298F6F9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9467" y="1935678"/>
            <a:ext cx="3009538" cy="3009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B98368-DEF3-C8BD-C9AA-5C1C3803A73C}"/>
              </a:ext>
            </a:extLst>
          </p:cNvPr>
          <p:cNvSpPr txBox="1"/>
          <p:nvPr/>
        </p:nvSpPr>
        <p:spPr>
          <a:xfrm>
            <a:off x="10659979" y="50171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blue and green ear with sound waves&#10;&#10;Description automatically generated">
            <a:extLst>
              <a:ext uri="{FF2B5EF4-FFF2-40B4-BE49-F238E27FC236}">
                <a16:creationId xmlns:a16="http://schemas.microsoft.com/office/drawing/2014/main" id="{09C0E3D4-21C3-5893-DE15-2D35518BD74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502" t="7146" r="10206" b="12979"/>
          <a:stretch/>
        </p:blipFill>
        <p:spPr>
          <a:xfrm>
            <a:off x="6406442" y="2150609"/>
            <a:ext cx="2360029" cy="2438883"/>
          </a:xfrm>
          <a:prstGeom prst="rect">
            <a:avLst/>
          </a:prstGeom>
        </p:spPr>
      </p:pic>
      <p:pic>
        <p:nvPicPr>
          <p:cNvPr id="13" name="Picture 12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D713A646-ED4A-CB89-BF68-5A0557C5565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136" t="20973" r="3582" b="8153"/>
          <a:stretch/>
        </p:blipFill>
        <p:spPr>
          <a:xfrm>
            <a:off x="6293922" y="2216392"/>
            <a:ext cx="2548887" cy="243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5790A352-C4CD-13E4-9E48-1ECA0FBB45A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D0EC469-4240-1BD5-F9EE-1BD7EDEA409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0CFA3D-2C95-C7FF-EB7B-6081980ECC94}"/>
              </a:ext>
            </a:extLst>
          </p:cNvPr>
          <p:cNvSpPr/>
          <p:nvPr/>
        </p:nvSpPr>
        <p:spPr>
          <a:xfrm>
            <a:off x="1687133" y="2782669"/>
            <a:ext cx="1545465" cy="129266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5000" b="1" dirty="0">
                <a:solidFill>
                  <a:srgbClr val="79A3DC"/>
                </a:solidFill>
                <a:latin typeface="Roboto Slab"/>
              </a:rPr>
              <a:t>YES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2A24F6-4D68-416A-CCCC-CE339872FE25}"/>
              </a:ext>
            </a:extLst>
          </p:cNvPr>
          <p:cNvSpPr txBox="1"/>
          <p:nvPr/>
        </p:nvSpPr>
        <p:spPr>
          <a:xfrm>
            <a:off x="397107" y="2635141"/>
            <a:ext cx="50678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b="1" dirty="0">
                <a:solidFill>
                  <a:srgbClr val="005E84"/>
                </a:solidFill>
                <a:latin typeface="Roboto Slab"/>
              </a:rPr>
              <a:t>Q. Is it normal to feel </a:t>
            </a:r>
            <a:r>
              <a:rPr lang="en-GB" sz="3000" b="1" dirty="0">
                <a:solidFill>
                  <a:srgbClr val="79A3DC"/>
                </a:solidFill>
                <a:latin typeface="Roboto Slab"/>
              </a:rPr>
              <a:t>uncertain</a:t>
            </a:r>
            <a:r>
              <a:rPr lang="en-GB" sz="3000" b="1" dirty="0">
                <a:solidFill>
                  <a:srgbClr val="005E84"/>
                </a:solidFill>
                <a:latin typeface="Roboto Slab"/>
              </a:rPr>
              <a:t> sometimes?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C2F706-B89C-191C-9FCA-1762F4FE7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747" y="2105340"/>
            <a:ext cx="2306671" cy="264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AC8E9C8-140A-13D6-C9EA-077DB1E07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Brown" pitchFamily="2" charset="0"/>
              </a:rPr>
              <a:t>Ask for help if a problem is getting in the way of your life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686650"/>
            <a:ext cx="4683853" cy="2478086"/>
          </a:xfrm>
        </p:spPr>
        <p:txBody>
          <a:bodyPr>
            <a:normAutofit/>
          </a:bodyPr>
          <a:lstStyle/>
          <a:p>
            <a:r>
              <a:rPr lang="en-GB" sz="3000" dirty="0">
                <a:latin typeface="Roboto Slab" pitchFamily="2" charset="0"/>
              </a:rPr>
              <a:t>1. Remember that </a:t>
            </a:r>
            <a:r>
              <a:rPr lang="en-GB" sz="3000" b="1" dirty="0">
                <a:solidFill>
                  <a:srgbClr val="79A3DC"/>
                </a:solidFill>
                <a:latin typeface="Roboto Slab" pitchFamily="2" charset="0"/>
              </a:rPr>
              <a:t>UNCERTAINTY</a:t>
            </a:r>
            <a:r>
              <a:rPr lang="en-GB" sz="3000" dirty="0">
                <a:latin typeface="Roboto Slab" pitchFamily="2" charset="0"/>
              </a:rPr>
              <a:t> is a normal part of life.</a:t>
            </a:r>
          </a:p>
          <a:p>
            <a:endParaRPr lang="en-GB" sz="2400" dirty="0">
              <a:latin typeface="Roboto Slab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B594D-B69D-BC0C-8126-499CCC093961}"/>
              </a:ext>
            </a:extLst>
          </p:cNvPr>
          <p:cNvSpPr txBox="1"/>
          <p:nvPr/>
        </p:nvSpPr>
        <p:spPr>
          <a:xfrm>
            <a:off x="607003" y="2656379"/>
            <a:ext cx="483325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 pitchFamily="2" charset="0"/>
              </a:rPr>
              <a:t>It is really normal to find things difficult to make decisions when things are </a:t>
            </a:r>
            <a:r>
              <a:rPr lang="en-GB" sz="3000" b="1" dirty="0">
                <a:solidFill>
                  <a:srgbClr val="79A3DC"/>
                </a:solidFill>
                <a:latin typeface="Roboto Slab" pitchFamily="2" charset="0"/>
              </a:rPr>
              <a:t>uncertain</a:t>
            </a:r>
            <a:r>
              <a:rPr lang="en-GB" sz="3000" dirty="0">
                <a:solidFill>
                  <a:srgbClr val="005E84"/>
                </a:solidFill>
                <a:latin typeface="Roboto Slab" pitchFamily="2" charset="0"/>
              </a:rPr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829238-4B0F-6B97-27E4-CED9AA70073B}"/>
              </a:ext>
            </a:extLst>
          </p:cNvPr>
          <p:cNvSpPr txBox="1"/>
          <p:nvPr/>
        </p:nvSpPr>
        <p:spPr>
          <a:xfrm>
            <a:off x="607003" y="2635418"/>
            <a:ext cx="48332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 pitchFamily="2" charset="0"/>
              </a:rPr>
              <a:t>It doesn’t mean that anyone’s struggles with it are not important or that nothing can be done.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260DBA6-F6EA-C741-C1CF-1D96128783B1}"/>
              </a:ext>
            </a:extLst>
          </p:cNvPr>
          <p:cNvGrpSpPr/>
          <p:nvPr/>
        </p:nvGrpSpPr>
        <p:grpSpPr>
          <a:xfrm>
            <a:off x="5513852" y="1555034"/>
            <a:ext cx="4140000" cy="4140000"/>
            <a:chOff x="5529211" y="1379120"/>
            <a:chExt cx="4140000" cy="41400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DC862C2-05ED-0A04-7A13-FAC1BCBE5EDD}"/>
                </a:ext>
              </a:extLst>
            </p:cNvPr>
            <p:cNvSpPr/>
            <p:nvPr/>
          </p:nvSpPr>
          <p:spPr>
            <a:xfrm>
              <a:off x="5529211" y="1379120"/>
              <a:ext cx="4140000" cy="4140000"/>
            </a:xfrm>
            <a:prstGeom prst="ellipse">
              <a:avLst/>
            </a:prstGeom>
            <a:solidFill>
              <a:srgbClr val="79A3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94C11F"/>
                </a:solidFill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27736AD-A427-B46E-ABCD-09080CBF54CC}"/>
                </a:ext>
              </a:extLst>
            </p:cNvPr>
            <p:cNvSpPr/>
            <p:nvPr/>
          </p:nvSpPr>
          <p:spPr>
            <a:xfrm>
              <a:off x="5799211" y="1629000"/>
              <a:ext cx="3600000" cy="360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Generic-Multi Use-42.png</a:t>
              </a:r>
            </a:p>
          </p:txBody>
        </p:sp>
        <p:pic>
          <p:nvPicPr>
            <p:cNvPr id="5" name="Picture 4" descr="Logo&#10;&#10;Description automatically generated">
              <a:extLst>
                <a:ext uri="{FF2B5EF4-FFF2-40B4-BE49-F238E27FC236}">
                  <a16:creationId xmlns:a16="http://schemas.microsoft.com/office/drawing/2014/main" id="{6F3B429D-8B53-F634-E6B6-5D44EAE2F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6397" y="2097911"/>
              <a:ext cx="1974888" cy="2584391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1DB5472-7002-FFC0-C9AF-165DCC4335A0}"/>
              </a:ext>
            </a:extLst>
          </p:cNvPr>
          <p:cNvSpPr txBox="1"/>
          <p:nvPr/>
        </p:nvSpPr>
        <p:spPr>
          <a:xfrm>
            <a:off x="545596" y="2987227"/>
            <a:ext cx="483325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 pitchFamily="2" charset="0"/>
              </a:rPr>
              <a:t>…or to feel negative when things are uncertain.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5E84"/>
              </a:solidFill>
              <a:latin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83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5790A352-C4CD-13E4-9E48-1ECA0FBB45A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D0EC469-4240-1BD5-F9EE-1BD7EDEA409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0CFA3D-2C95-C7FF-EB7B-6081980ECC94}"/>
              </a:ext>
            </a:extLst>
          </p:cNvPr>
          <p:cNvSpPr/>
          <p:nvPr/>
        </p:nvSpPr>
        <p:spPr>
          <a:xfrm>
            <a:off x="1331913" y="3050439"/>
            <a:ext cx="4140000" cy="129266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5000" b="1" dirty="0">
                <a:solidFill>
                  <a:srgbClr val="79A3DC"/>
                </a:solidFill>
                <a:latin typeface="Roboto Slab"/>
              </a:rPr>
              <a:t>YES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5B8FD6-AF30-9A44-0E41-82C5F610C959}"/>
              </a:ext>
            </a:extLst>
          </p:cNvPr>
          <p:cNvSpPr txBox="1"/>
          <p:nvPr/>
        </p:nvSpPr>
        <p:spPr>
          <a:xfrm>
            <a:off x="596375" y="3005185"/>
            <a:ext cx="50678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b="1" dirty="0">
                <a:solidFill>
                  <a:srgbClr val="005E84"/>
                </a:solidFill>
                <a:latin typeface="Roboto Slab"/>
              </a:rPr>
              <a:t>Q. Can focusing on things you enjoy be helpful?</a:t>
            </a:r>
            <a:endParaRPr lang="en-GB" sz="30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614082-CE14-1C8E-3DCF-6C6196005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75" y="2158105"/>
            <a:ext cx="2214721" cy="254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93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Brown" pitchFamily="2" charset="0"/>
              </a:rPr>
              <a:t>Top tips from </a:t>
            </a:r>
            <a:r>
              <a:rPr lang="en-GB" dirty="0" err="1">
                <a:solidFill>
                  <a:srgbClr val="7030A0"/>
                </a:solidFill>
                <a:latin typeface="Brown" pitchFamily="2" charset="0"/>
              </a:rPr>
              <a:t>CoRAY</a:t>
            </a:r>
            <a:endParaRPr lang="en-GB" dirty="0">
              <a:solidFill>
                <a:srgbClr val="7030A0"/>
              </a:solidFill>
              <a:latin typeface="Brown" pitchFamily="2" charset="0"/>
            </a:endParaRPr>
          </a:p>
        </p:txBody>
      </p:sp>
      <p:pic>
        <p:nvPicPr>
          <p:cNvPr id="4" name="Online Media 3" title="CoRAY Voices Top Tip Two">
            <a:hlinkClick r:id="" action="ppaction://media"/>
            <a:extLst>
              <a:ext uri="{FF2B5EF4-FFF2-40B4-BE49-F238E27FC236}">
                <a16:creationId xmlns:a16="http://schemas.microsoft.com/office/drawing/2014/main" id="{F472E82E-9923-7C46-78BF-E61BEF4C6D3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71674" y="1518250"/>
            <a:ext cx="8400652" cy="474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9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5790A352-C4CD-13E4-9E48-1ECA0FBB45A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A3DC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D0EC469-4240-1BD5-F9EE-1BD7EDEA409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0CFA3D-2C95-C7FF-EB7B-6081980ECC94}"/>
              </a:ext>
            </a:extLst>
          </p:cNvPr>
          <p:cNvSpPr/>
          <p:nvPr/>
        </p:nvSpPr>
        <p:spPr>
          <a:xfrm>
            <a:off x="1420566" y="2998113"/>
            <a:ext cx="4140000" cy="86177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5000" b="1" dirty="0">
                <a:solidFill>
                  <a:srgbClr val="79A3DC"/>
                </a:solidFill>
                <a:latin typeface="Roboto Slab"/>
              </a:rPr>
              <a:t>YES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E505B7-88B2-EB47-DFE4-DB1B04EB24D1}"/>
              </a:ext>
            </a:extLst>
          </p:cNvPr>
          <p:cNvSpPr txBox="1"/>
          <p:nvPr/>
        </p:nvSpPr>
        <p:spPr>
          <a:xfrm>
            <a:off x="608084" y="2998113"/>
            <a:ext cx="48465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b="1" dirty="0">
                <a:solidFill>
                  <a:srgbClr val="005E84"/>
                </a:solidFill>
                <a:latin typeface="Roboto Slab"/>
              </a:rPr>
              <a:t>Q. Is accepting </a:t>
            </a:r>
            <a:r>
              <a:rPr lang="en-GB" sz="3000" dirty="0">
                <a:solidFill>
                  <a:srgbClr val="79A3DC"/>
                </a:solidFill>
                <a:latin typeface="Roboto Slab"/>
              </a:rPr>
              <a:t>uncertainty </a:t>
            </a:r>
            <a:r>
              <a:rPr lang="en-GB" sz="3000" b="1" dirty="0">
                <a:solidFill>
                  <a:srgbClr val="005E84"/>
                </a:solidFill>
                <a:latin typeface="Roboto Slab"/>
              </a:rPr>
              <a:t>helpful?</a:t>
            </a:r>
            <a:endParaRPr lang="en-GB" sz="30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E8C440-1537-73D8-FF70-823D458EC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8402" y="2164098"/>
            <a:ext cx="2204277" cy="252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5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Brown" pitchFamily="2" charset="0"/>
              </a:rPr>
              <a:t>Top tips from </a:t>
            </a:r>
            <a:r>
              <a:rPr lang="en-GB" dirty="0" err="1">
                <a:solidFill>
                  <a:srgbClr val="7030A0"/>
                </a:solidFill>
                <a:latin typeface="Brown" pitchFamily="2" charset="0"/>
              </a:rPr>
              <a:t>CoRAY</a:t>
            </a:r>
            <a:endParaRPr lang="en-GB" dirty="0">
              <a:solidFill>
                <a:srgbClr val="7030A0"/>
              </a:solidFill>
              <a:latin typeface="Brown" pitchFamily="2" charset="0"/>
            </a:endParaRPr>
          </a:p>
        </p:txBody>
      </p:sp>
      <p:pic>
        <p:nvPicPr>
          <p:cNvPr id="5" name="Online Media 4" title="CoRAY Voices Top Tip Five">
            <a:hlinkClick r:id="" action="ppaction://media"/>
            <a:extLst>
              <a:ext uri="{FF2B5EF4-FFF2-40B4-BE49-F238E27FC236}">
                <a16:creationId xmlns:a16="http://schemas.microsoft.com/office/drawing/2014/main" id="{1B979F44-0D3D-4C8F-9C36-C04E810F795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17451" y="1542647"/>
            <a:ext cx="8309098" cy="469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3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F9130C1-F82F-FD6A-57ED-4B6BDC2710BA}"/>
              </a:ext>
            </a:extLst>
          </p:cNvPr>
          <p:cNvSpPr/>
          <p:nvPr/>
        </p:nvSpPr>
        <p:spPr>
          <a:xfrm>
            <a:off x="608013" y="2382838"/>
            <a:ext cx="4891087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endParaRPr lang="en-GB" sz="2200" dirty="0">
              <a:solidFill>
                <a:srgbClr val="005E84"/>
              </a:solidFill>
              <a:latin typeface="Roboto Slab"/>
            </a:endParaRPr>
          </a:p>
          <a:p>
            <a:endParaRPr lang="en-GB" sz="2200" dirty="0">
              <a:solidFill>
                <a:srgbClr val="005E84"/>
              </a:solidFill>
              <a:latin typeface="Roboto Slab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790A352-C4CD-13E4-9E48-1ECA0FBB45A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D0EC469-4240-1BD5-F9EE-1BD7EDEA409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CB84215-ABF3-620F-AFBE-E778797283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2225" y="2133613"/>
            <a:ext cx="1817563" cy="23785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7147A5-876F-7E2A-AA62-8E13E18F9790}"/>
              </a:ext>
            </a:extLst>
          </p:cNvPr>
          <p:cNvSpPr txBox="1"/>
          <p:nvPr/>
        </p:nvSpPr>
        <p:spPr>
          <a:xfrm>
            <a:off x="608013" y="2955032"/>
            <a:ext cx="51129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/>
              </a:rPr>
              <a:t>1. Remember that uncertainty is a normal part of life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440D0F-D0D1-E6EC-CB94-ACA1E3230C6D}"/>
              </a:ext>
            </a:extLst>
          </p:cNvPr>
          <p:cNvSpPr txBox="1"/>
          <p:nvPr/>
        </p:nvSpPr>
        <p:spPr>
          <a:xfrm>
            <a:off x="589890" y="3003692"/>
            <a:ext cx="51129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/>
              </a:rPr>
              <a:t>2. It might not be possible or helpful to get rid of uncertainty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56FAD2-AFEB-2789-EAC1-B54E92160281}"/>
              </a:ext>
            </a:extLst>
          </p:cNvPr>
          <p:cNvSpPr txBox="1"/>
          <p:nvPr/>
        </p:nvSpPr>
        <p:spPr>
          <a:xfrm>
            <a:off x="562269" y="2966442"/>
            <a:ext cx="51129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/>
              </a:rPr>
              <a:t>3. Try not to avoid uncertainty altogether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71D3E7-A3EC-8440-C173-997752476AE2}"/>
              </a:ext>
            </a:extLst>
          </p:cNvPr>
          <p:cNvSpPr txBox="1"/>
          <p:nvPr/>
        </p:nvSpPr>
        <p:spPr>
          <a:xfrm>
            <a:off x="585141" y="2979362"/>
            <a:ext cx="467407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/>
              </a:rPr>
              <a:t>4. Focus on what you are doing right now and on the things that you enjoy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CEBE39-36F1-4F90-21B6-FCC157D9F1BD}"/>
              </a:ext>
            </a:extLst>
          </p:cNvPr>
          <p:cNvSpPr txBox="1"/>
          <p:nvPr/>
        </p:nvSpPr>
        <p:spPr>
          <a:xfrm>
            <a:off x="653757" y="2973605"/>
            <a:ext cx="511291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"/>
              </a:rPr>
              <a:t>5. Make a set worry time</a:t>
            </a:r>
            <a:endParaRPr lang="en-GB" sz="3000" dirty="0">
              <a:solidFill>
                <a:srgbClr val="79A3DC"/>
              </a:solidFill>
              <a:latin typeface="Roboto Slab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2C70D2B-6A75-C503-7135-5983F783FF51}"/>
              </a:ext>
            </a:extLst>
          </p:cNvPr>
          <p:cNvSpPr txBox="1">
            <a:spLocks/>
          </p:cNvSpPr>
          <p:nvPr/>
        </p:nvSpPr>
        <p:spPr>
          <a:xfrm>
            <a:off x="684213" y="1009114"/>
            <a:ext cx="5971238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/>
              <a:t>You are finding it hard to cope with </a:t>
            </a:r>
            <a:r>
              <a:rPr lang="en-GB" dirty="0">
                <a:solidFill>
                  <a:srgbClr val="769D91"/>
                </a:solidFill>
              </a:rPr>
              <a:t>change</a:t>
            </a:r>
            <a:r>
              <a:rPr lang="en-GB" dirty="0"/>
              <a:t> and </a:t>
            </a:r>
            <a:r>
              <a:rPr lang="en-GB" dirty="0">
                <a:solidFill>
                  <a:srgbClr val="769D91"/>
                </a:solidFill>
              </a:rPr>
              <a:t>uncertainty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EC57066-E510-2EAF-3B35-21136FC8BA9E}"/>
              </a:ext>
            </a:extLst>
          </p:cNvPr>
          <p:cNvSpPr txBox="1">
            <a:spLocks/>
          </p:cNvSpPr>
          <p:nvPr/>
        </p:nvSpPr>
        <p:spPr>
          <a:xfrm>
            <a:off x="686595" y="413086"/>
            <a:ext cx="5940575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4000" dirty="0"/>
              <a:t>What to do when….</a:t>
            </a:r>
          </a:p>
        </p:txBody>
      </p:sp>
    </p:spTree>
    <p:extLst>
      <p:ext uri="{BB962C8B-B14F-4D97-AF65-F5344CB8AC3E}">
        <p14:creationId xmlns:p14="http://schemas.microsoft.com/office/powerpoint/2010/main" val="135971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32DFCC2-638E-7AFE-D5A3-8185880EE8C8}"/>
              </a:ext>
            </a:extLst>
          </p:cNvPr>
          <p:cNvSpPr/>
          <p:nvPr/>
        </p:nvSpPr>
        <p:spPr>
          <a:xfrm>
            <a:off x="5681611" y="15114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9A3D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B64711E-E90C-DF79-44A1-080F15BDCCC5}"/>
              </a:ext>
            </a:extLst>
          </p:cNvPr>
          <p:cNvSpPr/>
          <p:nvPr/>
        </p:nvSpPr>
        <p:spPr>
          <a:xfrm>
            <a:off x="5951611" y="17814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pic>
        <p:nvPicPr>
          <p:cNvPr id="7" name="Picture 6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4B7E05D5-6D5F-03C2-795A-36B6C5516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90692">
            <a:off x="2859428" y="-682007"/>
            <a:ext cx="3215112" cy="289436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E7BD546-73C0-7C7B-DF65-87164464AA56}"/>
              </a:ext>
            </a:extLst>
          </p:cNvPr>
          <p:cNvSpPr txBox="1">
            <a:spLocks/>
          </p:cNvSpPr>
          <p:nvPr/>
        </p:nvSpPr>
        <p:spPr>
          <a:xfrm>
            <a:off x="764048" y="3163940"/>
            <a:ext cx="4748928" cy="114474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005E84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Brown-RegularItalic" pitchFamily="2" charset="77"/>
                <a:ea typeface="+mj-ea"/>
                <a:cs typeface="+mj-cs"/>
              </a:rPr>
              <a:t>Seeking help</a:t>
            </a:r>
          </a:p>
        </p:txBody>
      </p:sp>
      <p:pic>
        <p:nvPicPr>
          <p:cNvPr id="10" name="Picture 9" descr="A blue and black chat bubble&#10;&#10;Description automatically generated">
            <a:extLst>
              <a:ext uri="{FF2B5EF4-FFF2-40B4-BE49-F238E27FC236}">
                <a16:creationId xmlns:a16="http://schemas.microsoft.com/office/drawing/2014/main" id="{40066831-5E81-624A-7447-3B2C5C18D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89840">
            <a:off x="-536723" y="4793538"/>
            <a:ext cx="3133767" cy="1806897"/>
          </a:xfrm>
          <a:prstGeom prst="rect">
            <a:avLst/>
          </a:prstGeom>
        </p:spPr>
      </p:pic>
      <p:pic>
        <p:nvPicPr>
          <p:cNvPr id="11" name="Picture 10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5CDA3A5E-629E-D997-3E38-1C4701D84A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5485" y="2420938"/>
            <a:ext cx="2687295" cy="240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2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1925637"/>
            <a:ext cx="4217988" cy="1503363"/>
          </a:xfrm>
        </p:spPr>
        <p:txBody>
          <a:bodyPr>
            <a:noAutofit/>
          </a:bodyPr>
          <a:lstStyle/>
          <a:p>
            <a:r>
              <a:rPr lang="en-GB" sz="30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If </a:t>
            </a:r>
            <a:r>
              <a:rPr lang="en-GB" sz="3000" b="1" dirty="0">
                <a:solidFill>
                  <a:srgbClr val="769D91"/>
                </a:solidFill>
                <a:latin typeface="Roboto Slab" pitchFamily="2" charset="0"/>
                <a:ea typeface="Roboto Slab" pitchFamily="2" charset="0"/>
              </a:rPr>
              <a:t>uncertainty</a:t>
            </a:r>
            <a:r>
              <a:rPr lang="en-GB" sz="30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 is causing you to struggle so much that it is getting in the way of daily life, it is important to seek help.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6E562F0-4293-5302-807E-855C72A7C5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C2C6A0F-E102-A436-3928-03009B697B0C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B2370CB3-0135-E60A-7696-C1F1E59C6FF9}"/>
              </a:ext>
            </a:extLst>
          </p:cNvPr>
          <p:cNvSpPr txBox="1">
            <a:spLocks/>
          </p:cNvSpPr>
          <p:nvPr/>
        </p:nvSpPr>
        <p:spPr>
          <a:xfrm>
            <a:off x="684213" y="5851525"/>
            <a:ext cx="1576387" cy="3857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769D91"/>
                </a:solidFill>
                <a:latin typeface="Roboto Slab" pitchFamily="2" charset="0"/>
              </a:rPr>
              <a:t>(</a:t>
            </a:r>
            <a:r>
              <a:rPr lang="en-GB" dirty="0" err="1">
                <a:solidFill>
                  <a:srgbClr val="769D91"/>
                </a:solidFill>
                <a:latin typeface="Roboto Slab" pitchFamily="2" charset="0"/>
              </a:rPr>
              <a:t>CoRAY</a:t>
            </a:r>
            <a:r>
              <a:rPr lang="en-GB" dirty="0">
                <a:solidFill>
                  <a:srgbClr val="769D91"/>
                </a:solidFill>
                <a:latin typeface="Roboto Slab" pitchFamily="2" charset="0"/>
              </a:rPr>
              <a:t>)</a:t>
            </a:r>
          </a:p>
        </p:txBody>
      </p:sp>
      <p:pic>
        <p:nvPicPr>
          <p:cNvPr id="6" name="Picture 5" descr="A cartoon of a person sleeping&#10;&#10;Description automatically generated">
            <a:extLst>
              <a:ext uri="{FF2B5EF4-FFF2-40B4-BE49-F238E27FC236}">
                <a16:creationId xmlns:a16="http://schemas.microsoft.com/office/drawing/2014/main" id="{30D95698-4CB4-D096-E972-70CBB474E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6243" y="1986304"/>
            <a:ext cx="2968487" cy="254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8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3021611"/>
            <a:ext cx="5159997" cy="1070874"/>
          </a:xfrm>
        </p:spPr>
        <p:txBody>
          <a:bodyPr/>
          <a:lstStyle/>
          <a:p>
            <a:r>
              <a:rPr lang="en-GB" sz="3200" b="0" dirty="0">
                <a:latin typeface="Roboto Slab" pitchFamily="2" charset="0"/>
                <a:ea typeface="Roboto Slab" pitchFamily="2" charset="0"/>
              </a:rPr>
              <a:t>Think about who you could talk to inside and outside of school.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D4CD8021-D450-4B3F-DA4F-7E961CB73E35}"/>
              </a:ext>
            </a:extLst>
          </p:cNvPr>
          <p:cNvSpPr txBox="1">
            <a:spLocks/>
          </p:cNvSpPr>
          <p:nvPr/>
        </p:nvSpPr>
        <p:spPr>
          <a:xfrm>
            <a:off x="684212" y="765175"/>
            <a:ext cx="5688013" cy="42964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005E84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latin typeface="Brown" pitchFamily="2" charset="0"/>
              </a:rPr>
              <a:t>Speak out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1BE89FD-5AFE-9D85-2630-C09A63C7D8E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F44DA3B-6C30-D027-4DB4-735D0026A2F7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7" name="Picture 6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D74A0343-9C32-77EF-65AB-F2AA1EA7BE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610" b="-5041"/>
          <a:stretch/>
        </p:blipFill>
        <p:spPr>
          <a:xfrm>
            <a:off x="6329211" y="2394825"/>
            <a:ext cx="2540000" cy="20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28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 dirty="0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1518250"/>
            <a:ext cx="6109779" cy="2478086"/>
          </a:xfrm>
        </p:spPr>
        <p:txBody>
          <a:bodyPr vert="horz" lIns="0" tIns="0" rIns="0" bIns="0" rtlCol="0" anchor="t">
            <a:noAutofit/>
          </a:bodyPr>
          <a:lstStyle/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Be kind to each other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Listen to the person talking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Put your hands up to share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don't want to share you don't have to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have a question, do ask as others may be thinking the same thing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feel comfortable it is good to talk about your own experiences but not other people's'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  <a:ea typeface="Roboto Slab" pitchFamily="2" charset="0"/>
                <a:cs typeface="Roboto Slab" pitchFamily="2" charset="0"/>
              </a:rPr>
              <a:t>Speak to an adult in private if you feel worried about anything that comes up in the session</a:t>
            </a: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 dirty="0">
              <a:latin typeface="Brown-RegularItalic"/>
              <a:ea typeface="Roboto Slab" pitchFamily="2" charset="0"/>
            </a:endParaRP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 dirty="0">
              <a:latin typeface="Brown-RegularItalic"/>
              <a:ea typeface="Roboto Slab" pitchFamily="2" charset="0"/>
              <a:cs typeface="Roboto Slab"/>
            </a:endParaRPr>
          </a:p>
          <a:p>
            <a:pPr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Roboto Slab"/>
              <a:ea typeface="Roboto Slab"/>
              <a:cs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69227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764" y="2425284"/>
            <a:ext cx="5181749" cy="614956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Speak to a counsellor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D26268-0B22-D006-B58C-93192A3A4E2A}"/>
              </a:ext>
            </a:extLst>
          </p:cNvPr>
          <p:cNvGrpSpPr/>
          <p:nvPr/>
        </p:nvGrpSpPr>
        <p:grpSpPr>
          <a:xfrm>
            <a:off x="602386" y="5433652"/>
            <a:ext cx="8146330" cy="1150028"/>
            <a:chOff x="522739" y="5586209"/>
            <a:chExt cx="8146330" cy="11667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1AAE128-FCAE-30AC-5DE7-3FB62FD9FF84}"/>
                </a:ext>
              </a:extLst>
            </p:cNvPr>
            <p:cNvSpPr/>
            <p:nvPr/>
          </p:nvSpPr>
          <p:spPr>
            <a:xfrm>
              <a:off x="522739" y="5586209"/>
              <a:ext cx="8146330" cy="11667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A4115315-CB7C-2B4E-9F4B-6BE5D3F962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504" y="5961741"/>
              <a:ext cx="1253328" cy="524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>
              <a:hlinkClick r:id="rId4"/>
              <a:extLst>
                <a:ext uri="{FF2B5EF4-FFF2-40B4-BE49-F238E27FC236}">
                  <a16:creationId xmlns:a16="http://schemas.microsoft.com/office/drawing/2014/main" id="{BDD34B5A-8A2B-684A-872C-BF565E76C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0922" y="5915862"/>
              <a:ext cx="1164286" cy="600095"/>
            </a:xfrm>
            <a:prstGeom prst="rect">
              <a:avLst/>
            </a:prstGeom>
          </p:spPr>
        </p:pic>
        <p:pic>
          <p:nvPicPr>
            <p:cNvPr id="9" name="Picture 3" descr="Diagram&#10;&#10;Description automatically generated">
              <a:extLst>
                <a:ext uri="{FF2B5EF4-FFF2-40B4-BE49-F238E27FC236}">
                  <a16:creationId xmlns:a16="http://schemas.microsoft.com/office/drawing/2014/main" id="{C5F2BFB1-81C2-E94A-9F9A-12477B74C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173" y="5910985"/>
              <a:ext cx="1446249" cy="608086"/>
            </a:xfrm>
            <a:prstGeom prst="rect">
              <a:avLst/>
            </a:prstGeom>
          </p:spPr>
        </p:pic>
        <p:pic>
          <p:nvPicPr>
            <p:cNvPr id="10" name="Picture 7" descr="Text&#10;&#10;Description automatically generated">
              <a:extLst>
                <a:ext uri="{FF2B5EF4-FFF2-40B4-BE49-F238E27FC236}">
                  <a16:creationId xmlns:a16="http://schemas.microsoft.com/office/drawing/2014/main" id="{12D0E720-BAEE-8C4D-966A-031CA207C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7534" y="5943875"/>
              <a:ext cx="1563343" cy="554201"/>
            </a:xfrm>
            <a:prstGeom prst="rect">
              <a:avLst/>
            </a:prstGeom>
          </p:spPr>
        </p:pic>
        <p:pic>
          <p:nvPicPr>
            <p:cNvPr id="11" name="Picture 9">
              <a:extLst>
                <a:ext uri="{FF2B5EF4-FFF2-40B4-BE49-F238E27FC236}">
                  <a16:creationId xmlns:a16="http://schemas.microsoft.com/office/drawing/2014/main" id="{1C8A538B-AFFF-644B-837D-C5A71F052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6494" y="5991958"/>
              <a:ext cx="1563343" cy="475427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776C3D97-45BC-DAB8-3830-7736BA196D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5838" y="5415335"/>
            <a:ext cx="8317476" cy="12409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2A3241-C0BE-C937-2B19-DD55193A6F9E}"/>
              </a:ext>
            </a:extLst>
          </p:cNvPr>
          <p:cNvSpPr txBox="1"/>
          <p:nvPr/>
        </p:nvSpPr>
        <p:spPr>
          <a:xfrm>
            <a:off x="602385" y="2379836"/>
            <a:ext cx="487308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Talk to a friend 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E0B740-F398-15AF-A570-23C6734AF304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4595C40-8019-6FA9-2385-A86806AE8B5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6" name="Picture 15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F46B024E-E7F1-DEF3-1038-C501AF4148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35330" y="1769737"/>
            <a:ext cx="3108670" cy="31086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A46CA5-E32D-63B5-3164-233EBB51412E}"/>
              </a:ext>
            </a:extLst>
          </p:cNvPr>
          <p:cNvSpPr txBox="1"/>
          <p:nvPr/>
        </p:nvSpPr>
        <p:spPr>
          <a:xfrm>
            <a:off x="602572" y="2371353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Call Childline/visit online</a:t>
            </a:r>
            <a:endParaRPr lang="en-US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D53F1D6B-5165-04F5-F1BB-5A9020CC1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357" y="2669303"/>
            <a:ext cx="2939120" cy="132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A11E8A7-B855-6AFA-4C98-5A410F544FA9}"/>
              </a:ext>
            </a:extLst>
          </p:cNvPr>
          <p:cNvSpPr txBox="1"/>
          <p:nvPr/>
        </p:nvSpPr>
        <p:spPr>
          <a:xfrm>
            <a:off x="588892" y="2426002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Talk to a teacher/school staff member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39D583-DF43-FCB7-12F8-22D8230E0A16}"/>
              </a:ext>
            </a:extLst>
          </p:cNvPr>
          <p:cNvSpPr txBox="1"/>
          <p:nvPr/>
        </p:nvSpPr>
        <p:spPr>
          <a:xfrm>
            <a:off x="575905" y="2408477"/>
            <a:ext cx="505150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Speak to a trusted adult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6563BA-BD40-E8E6-3AB6-6C425FD5446C}"/>
              </a:ext>
            </a:extLst>
          </p:cNvPr>
          <p:cNvSpPr txBox="1"/>
          <p:nvPr/>
        </p:nvSpPr>
        <p:spPr>
          <a:xfrm>
            <a:off x="582399" y="2426001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Speak to a trusted family member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E075331-5BCB-398F-290B-A9817F309E06}"/>
              </a:ext>
            </a:extLst>
          </p:cNvPr>
          <p:cNvGrpSpPr/>
          <p:nvPr/>
        </p:nvGrpSpPr>
        <p:grpSpPr>
          <a:xfrm>
            <a:off x="6142819" y="1788779"/>
            <a:ext cx="2948062" cy="3210781"/>
            <a:chOff x="6142819" y="1788779"/>
            <a:chExt cx="2948062" cy="3210781"/>
          </a:xfrm>
        </p:grpSpPr>
        <p:pic>
          <p:nvPicPr>
            <p:cNvPr id="20" name="Picture 19" descr="A cartoon of hands holding a phone&#10;&#10;Description automatically generated">
              <a:extLst>
                <a:ext uri="{FF2B5EF4-FFF2-40B4-BE49-F238E27FC236}">
                  <a16:creationId xmlns:a16="http://schemas.microsoft.com/office/drawing/2014/main" id="{589C1565-5F64-4582-61B4-38EB49811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142819" y="2895563"/>
              <a:ext cx="1760900" cy="2103997"/>
            </a:xfrm>
            <a:prstGeom prst="rect">
              <a:avLst/>
            </a:prstGeom>
          </p:spPr>
        </p:pic>
        <p:pic>
          <p:nvPicPr>
            <p:cNvPr id="30" name="Picture 29" descr="A cartoon of two women talking&#10;&#10;Description automatically generated">
              <a:extLst>
                <a:ext uri="{FF2B5EF4-FFF2-40B4-BE49-F238E27FC236}">
                  <a16:creationId xmlns:a16="http://schemas.microsoft.com/office/drawing/2014/main" id="{3BF5316B-EC87-93EA-CE99-7D64E1468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634270">
              <a:off x="7371666" y="1788779"/>
              <a:ext cx="1719215" cy="1938135"/>
            </a:xfrm>
            <a:prstGeom prst="rect">
              <a:avLst/>
            </a:prstGeom>
          </p:spPr>
        </p:pic>
      </p:grpSp>
      <p:pic>
        <p:nvPicPr>
          <p:cNvPr id="22" name="Picture 21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0CAD84C9-8EF1-E759-CFD0-9C008633D0A5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21571"/>
          <a:stretch/>
        </p:blipFill>
        <p:spPr>
          <a:xfrm>
            <a:off x="6319665" y="2174499"/>
            <a:ext cx="2540000" cy="2526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DDA3A8-11A8-4A69-E6A5-4B5931EB891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25990" y="2208875"/>
            <a:ext cx="2102891" cy="24868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C28334-C03C-F5D8-5C03-97C3FD1C7F6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98186" y="2280575"/>
            <a:ext cx="2084439" cy="246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2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1F740DF3-8865-7A45-D237-2118B46EF203}"/>
              </a:ext>
            </a:extLst>
          </p:cNvPr>
          <p:cNvSpPr/>
          <p:nvPr/>
        </p:nvSpPr>
        <p:spPr>
          <a:xfrm>
            <a:off x="5529211" y="1346645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4C11F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173FC68-C1F8-35CA-95C3-24975B1B224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Supporting a friend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5758D5-C8A1-8F32-E7CF-897E5441D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A6232EE8-CB53-F046-DDF4-B965E9526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431" y="1941631"/>
            <a:ext cx="2095500" cy="2781300"/>
          </a:xfrm>
          <a:prstGeom prst="rect">
            <a:avLst/>
          </a:prstGeom>
        </p:spPr>
      </p:pic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7A02D480-AFB8-2973-3713-9FFE73BB7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078" y="1634900"/>
            <a:ext cx="3594100" cy="3594100"/>
          </a:xfrm>
          <a:prstGeom prst="rect">
            <a:avLst/>
          </a:prstGeom>
        </p:spPr>
      </p:pic>
      <p:pic>
        <p:nvPicPr>
          <p:cNvPr id="13" name="Picture 12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86849A5C-0CFA-E7F6-4F22-36667FAE31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893" y="1698985"/>
            <a:ext cx="3198930" cy="31989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739B7C-294A-E2D0-DEDD-F01B9DDE2E85}"/>
              </a:ext>
            </a:extLst>
          </p:cNvPr>
          <p:cNvSpPr txBox="1"/>
          <p:nvPr/>
        </p:nvSpPr>
        <p:spPr>
          <a:xfrm>
            <a:off x="663773" y="2980595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to listen to them.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765F51-E751-5304-EED4-3245C7AEB4B1}"/>
              </a:ext>
            </a:extLst>
          </p:cNvPr>
          <p:cNvSpPr txBox="1"/>
          <p:nvPr/>
        </p:nvSpPr>
        <p:spPr>
          <a:xfrm>
            <a:off x="704692" y="2954441"/>
            <a:ext cx="72484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to understand their 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point of view.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6E187C-15DD-0972-59A7-1D60D35EA5CA}"/>
              </a:ext>
            </a:extLst>
          </p:cNvPr>
          <p:cNvSpPr txBox="1"/>
          <p:nvPr/>
        </p:nvSpPr>
        <p:spPr>
          <a:xfrm>
            <a:off x="695839" y="2959141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not to judge them.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2676CC-A8C9-88CE-0F17-5B58D9233A9E}"/>
              </a:ext>
            </a:extLst>
          </p:cNvPr>
          <p:cNvSpPr txBox="1"/>
          <p:nvPr/>
        </p:nvSpPr>
        <p:spPr>
          <a:xfrm>
            <a:off x="704692" y="2936057"/>
            <a:ext cx="48712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Encourage them to seek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help from an adult if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needed.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BF9BA5-46C8-574C-7836-BA8731C35EC9}"/>
              </a:ext>
            </a:extLst>
          </p:cNvPr>
          <p:cNvSpPr txBox="1"/>
          <p:nvPr/>
        </p:nvSpPr>
        <p:spPr>
          <a:xfrm>
            <a:off x="325722" y="2474392"/>
            <a:ext cx="500352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    If a friend is worried or unsure about seeking help and you feel comfortable, offer to go with them.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8132D4-7C20-D211-AA93-1C7C2BB27B50}"/>
              </a:ext>
            </a:extLst>
          </p:cNvPr>
          <p:cNvSpPr txBox="1"/>
          <p:nvPr/>
        </p:nvSpPr>
        <p:spPr>
          <a:xfrm>
            <a:off x="636979" y="2677981"/>
            <a:ext cx="50609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Check in with your friend after seeking help to see how they are doing.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C953FE-94A4-16E6-4D1C-78E184B245D6}"/>
              </a:ext>
            </a:extLst>
          </p:cNvPr>
          <p:cNvSpPr txBox="1"/>
          <p:nvPr/>
        </p:nvSpPr>
        <p:spPr>
          <a:xfrm>
            <a:off x="636979" y="2447149"/>
            <a:ext cx="50609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If you are worried about a friend who won't seek help, share this with a trusted adult. </a:t>
            </a:r>
          </a:p>
        </p:txBody>
      </p:sp>
      <p:pic>
        <p:nvPicPr>
          <p:cNvPr id="25" name="Picture 24" descr="A cartoon of hands holding a phone&#10;&#10;Description automatically generated">
            <a:extLst>
              <a:ext uri="{FF2B5EF4-FFF2-40B4-BE49-F238E27FC236}">
                <a16:creationId xmlns:a16="http://schemas.microsoft.com/office/drawing/2014/main" id="{9C4C0A3D-0200-DE46-A7E7-3239957CF9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5806" y="1891772"/>
            <a:ext cx="2654408" cy="2813355"/>
          </a:xfrm>
          <a:prstGeom prst="rect">
            <a:avLst/>
          </a:prstGeom>
        </p:spPr>
      </p:pic>
      <p:pic>
        <p:nvPicPr>
          <p:cNvPr id="5" name="Picture 4" descr="A cartoon of two people&#10;&#10;Description automatically generated">
            <a:extLst>
              <a:ext uri="{FF2B5EF4-FFF2-40B4-BE49-F238E27FC236}">
                <a16:creationId xmlns:a16="http://schemas.microsoft.com/office/drawing/2014/main" id="{C9B580A8-C03C-6575-D136-D0F2E3977C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53" t="30470" b="5192"/>
          <a:stretch/>
        </p:blipFill>
        <p:spPr>
          <a:xfrm>
            <a:off x="6327866" y="2185060"/>
            <a:ext cx="2503990" cy="2422566"/>
          </a:xfrm>
          <a:prstGeom prst="rect">
            <a:avLst/>
          </a:prstGeom>
        </p:spPr>
      </p:pic>
      <p:pic>
        <p:nvPicPr>
          <p:cNvPr id="8" name="Picture 7" descr="A cartoon of two women&#10;&#10;Description automatically generated">
            <a:extLst>
              <a:ext uri="{FF2B5EF4-FFF2-40B4-BE49-F238E27FC236}">
                <a16:creationId xmlns:a16="http://schemas.microsoft.com/office/drawing/2014/main" id="{C162EBEF-FE3A-8E11-9001-5482DD5275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704" t="28252" b="12109"/>
          <a:stretch/>
        </p:blipFill>
        <p:spPr>
          <a:xfrm>
            <a:off x="6185353" y="2321212"/>
            <a:ext cx="2781548" cy="22155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162020-7E48-D656-FCC8-94494BB6FB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8927" y="2175032"/>
            <a:ext cx="2099786" cy="248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F8C13CA2-75C6-A1BE-1E54-25A8E0D16DCE}"/>
              </a:ext>
            </a:extLst>
          </p:cNvPr>
          <p:cNvSpPr/>
          <p:nvPr/>
        </p:nvSpPr>
        <p:spPr>
          <a:xfrm>
            <a:off x="5517937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94C11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1F041B1-FF7D-7C25-6C4E-99268038A150}"/>
              </a:ext>
            </a:extLst>
          </p:cNvPr>
          <p:cNvSpPr/>
          <p:nvPr/>
        </p:nvSpPr>
        <p:spPr>
          <a:xfrm>
            <a:off x="5787937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890323" cy="247808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</a:rPr>
              <a:t>Childline</a:t>
            </a:r>
            <a:r>
              <a:rPr lang="en-GB" sz="3000" dirty="0">
                <a:ea typeface="Roboto Slab"/>
                <a:cs typeface="Roboto Slab"/>
              </a:rPr>
              <a:t> is always </a:t>
            </a:r>
          </a:p>
          <a:p>
            <a:r>
              <a:rPr lang="en-GB" sz="3000" dirty="0">
                <a:ea typeface="Roboto Slab"/>
                <a:cs typeface="Roboto Slab"/>
              </a:rPr>
              <a:t>there to listen to you and </a:t>
            </a:r>
          </a:p>
          <a:p>
            <a:r>
              <a:rPr lang="en-GB" sz="3000" dirty="0">
                <a:ea typeface="Roboto Slab"/>
                <a:cs typeface="Roboto Slab"/>
              </a:rPr>
              <a:t>your friends. </a:t>
            </a:r>
          </a:p>
          <a:p>
            <a:endParaRPr lang="en-GB" sz="3000" dirty="0">
              <a:ea typeface="Roboto Slab"/>
              <a:cs typeface="Roboto Slab"/>
            </a:endParaRPr>
          </a:p>
          <a:p>
            <a:r>
              <a:rPr lang="en-GB" sz="3000" b="1" dirty="0">
                <a:ea typeface="Roboto Slab"/>
                <a:cs typeface="Roboto Slab"/>
              </a:rPr>
              <a:t>Call: </a:t>
            </a:r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</a:rPr>
              <a:t>0800 1111 </a:t>
            </a:r>
          </a:p>
          <a:p>
            <a:r>
              <a:rPr lang="en-GB" sz="3000" b="1" dirty="0">
                <a:ea typeface="Roboto Slab"/>
                <a:cs typeface="Roboto Slab"/>
              </a:rPr>
              <a:t>Website: </a:t>
            </a:r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</a:t>
            </a:r>
            <a:r>
              <a:rPr lang="en-GB" sz="3000" b="1" dirty="0">
                <a:solidFill>
                  <a:srgbClr val="769D91"/>
                </a:solidFill>
                <a:ea typeface="Roboto Slab"/>
                <a:cs typeface="Roboto Slab"/>
              </a:rPr>
              <a:t> </a:t>
            </a:r>
            <a:endParaRPr lang="en-GB" sz="3000" b="1" dirty="0">
              <a:solidFill>
                <a:srgbClr val="769D91"/>
              </a:solidFill>
              <a:cs typeface="Roboto Slab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4B7F51-4C79-45BB-2900-65EA5925D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377" y="2911820"/>
            <a:ext cx="2939120" cy="108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87737DD-2F59-44B4-890F-0D2A453B7CB3}"/>
              </a:ext>
            </a:extLst>
          </p:cNvPr>
          <p:cNvSpPr txBox="1">
            <a:spLocks/>
          </p:cNvSpPr>
          <p:nvPr/>
        </p:nvSpPr>
        <p:spPr>
          <a:xfrm>
            <a:off x="684213" y="44132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Brown"/>
                <a:ea typeface="+mj-ea"/>
                <a:cs typeface="+mj-cs"/>
              </a:rPr>
              <a:t>Supporting a friend</a:t>
            </a:r>
          </a:p>
        </p:txBody>
      </p:sp>
    </p:spTree>
    <p:extLst>
      <p:ext uri="{BB962C8B-B14F-4D97-AF65-F5344CB8AC3E}">
        <p14:creationId xmlns:p14="http://schemas.microsoft.com/office/powerpoint/2010/main" val="160425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Am I able to?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959BAD0-7D74-4F67-45C3-D3B158BD7D7D}"/>
              </a:ext>
            </a:extLst>
          </p:cNvPr>
          <p:cNvGrpSpPr/>
          <p:nvPr/>
        </p:nvGrpSpPr>
        <p:grpSpPr>
          <a:xfrm>
            <a:off x="576003" y="4326489"/>
            <a:ext cx="5682051" cy="960563"/>
            <a:chOff x="586761" y="4326489"/>
            <a:chExt cx="5682051" cy="960563"/>
          </a:xfrm>
        </p:grpSpPr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71A2839-29E5-9CB9-A06E-9814D3CD9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761" y="4326489"/>
              <a:ext cx="5682051" cy="889371"/>
            </a:xfrm>
            <a:prstGeom prst="rect">
              <a:avLst/>
            </a:prstGeom>
          </p:spPr>
        </p:pic>
        <p:sp>
          <p:nvSpPr>
            <p:cNvPr id="6" name="Content Placeholder 4">
              <a:extLst>
                <a:ext uri="{FF2B5EF4-FFF2-40B4-BE49-F238E27FC236}">
                  <a16:creationId xmlns:a16="http://schemas.microsoft.com/office/drawing/2014/main" id="{CD3C067E-BD7E-2AEA-3D60-70FFBE85D866}"/>
                </a:ext>
              </a:extLst>
            </p:cNvPr>
            <p:cNvSpPr txBox="1">
              <a:spLocks/>
            </p:cNvSpPr>
            <p:nvPr/>
          </p:nvSpPr>
          <p:spPr>
            <a:xfrm>
              <a:off x="686941" y="4393220"/>
              <a:ext cx="555726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  <a:ea typeface="Roboto Slab"/>
                  <a:cs typeface="Roboto Slab"/>
                </a:rPr>
                <a:t>IDENTIFY</a:t>
              </a:r>
              <a:r>
                <a:rPr lang="en-GB" b="1" dirty="0">
                  <a:ea typeface="Roboto Slab"/>
                  <a:cs typeface="Roboto Slab"/>
                </a:rPr>
                <a:t> </a:t>
              </a:r>
              <a:r>
                <a:rPr lang="en-GB" sz="2000" dirty="0">
                  <a:ea typeface="Roboto Slab"/>
                  <a:cs typeface="Roboto Slab"/>
                </a:rPr>
                <a:t>things that can help when we feel uncertain about things changing</a:t>
              </a:r>
              <a:endParaRPr lang="en-GB" sz="2400" dirty="0">
                <a:latin typeface="Roboto Slab" pitchFamily="2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11B76F8-00B5-00D8-8DEB-9C81F79D1C25}"/>
              </a:ext>
            </a:extLst>
          </p:cNvPr>
          <p:cNvGrpSpPr/>
          <p:nvPr/>
        </p:nvGrpSpPr>
        <p:grpSpPr>
          <a:xfrm>
            <a:off x="575857" y="5329116"/>
            <a:ext cx="5682051" cy="908172"/>
            <a:chOff x="575857" y="5329116"/>
            <a:chExt cx="5682051" cy="908172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705360C-AE28-5039-268D-142F598F8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5857" y="5329116"/>
              <a:ext cx="5682051" cy="849982"/>
            </a:xfrm>
            <a:prstGeom prst="rect">
              <a:avLst/>
            </a:prstGeom>
          </p:spPr>
        </p:pic>
        <p:sp>
          <p:nvSpPr>
            <p:cNvPr id="14" name="Content Placeholder 4">
              <a:extLst>
                <a:ext uri="{FF2B5EF4-FFF2-40B4-BE49-F238E27FC236}">
                  <a16:creationId xmlns:a16="http://schemas.microsoft.com/office/drawing/2014/main" id="{36CA223B-9E50-F732-87EE-34E3ECD3387E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5406289"/>
              <a:ext cx="5126169" cy="830999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KNOW </a:t>
              </a:r>
              <a:r>
                <a:rPr lang="en-GB" sz="2000" dirty="0">
                  <a:latin typeface="Roboto Slab"/>
                  <a:ea typeface="Roboto Slab" pitchFamily="2" charset="0"/>
                </a:rPr>
                <a:t>who I can talk to, to get help if I need it</a:t>
              </a:r>
            </a:p>
            <a:p>
              <a:endParaRPr lang="en-GB" sz="2000" b="1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ED48A47-BF0F-5B09-CB7F-1F8AA52CD802}"/>
              </a:ext>
            </a:extLst>
          </p:cNvPr>
          <p:cNvGrpSpPr/>
          <p:nvPr/>
        </p:nvGrpSpPr>
        <p:grpSpPr>
          <a:xfrm>
            <a:off x="575246" y="3292419"/>
            <a:ext cx="5682051" cy="997316"/>
            <a:chOff x="553730" y="3292419"/>
            <a:chExt cx="5682051" cy="997316"/>
          </a:xfrm>
        </p:grpSpPr>
        <p:pic>
          <p:nvPicPr>
            <p:cNvPr id="10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D8F7033-C90A-F2C6-31A6-8C9B7F8B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3730" y="3292419"/>
              <a:ext cx="5682051" cy="930586"/>
            </a:xfrm>
            <a:prstGeom prst="rect">
              <a:avLst/>
            </a:prstGeom>
          </p:spPr>
        </p:pic>
        <p:sp>
          <p:nvSpPr>
            <p:cNvPr id="16" name="Content Placeholder 4">
              <a:extLst>
                <a:ext uri="{FF2B5EF4-FFF2-40B4-BE49-F238E27FC236}">
                  <a16:creationId xmlns:a16="http://schemas.microsoft.com/office/drawing/2014/main" id="{AFCBB4B2-0F4F-252D-B26F-D06F812184E0}"/>
                </a:ext>
              </a:extLst>
            </p:cNvPr>
            <p:cNvSpPr txBox="1">
              <a:spLocks/>
            </p:cNvSpPr>
            <p:nvPr/>
          </p:nvSpPr>
          <p:spPr>
            <a:xfrm>
              <a:off x="680291" y="3395903"/>
              <a:ext cx="5530790" cy="89383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EXPLORE</a:t>
              </a:r>
              <a:r>
                <a:rPr lang="en-GB" sz="2000" dirty="0"/>
                <a:t> what it can feel like when things change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72BA0AA-ADEE-8940-0519-849A3A5FFF3D}"/>
              </a:ext>
            </a:extLst>
          </p:cNvPr>
          <p:cNvGrpSpPr/>
          <p:nvPr/>
        </p:nvGrpSpPr>
        <p:grpSpPr>
          <a:xfrm>
            <a:off x="557003" y="2248738"/>
            <a:ext cx="5682051" cy="930585"/>
            <a:chOff x="557003" y="2248738"/>
            <a:chExt cx="5682051" cy="930585"/>
          </a:xfrm>
        </p:grpSpPr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6901A37-5A8F-3591-65C9-23809EC9C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003" y="2248738"/>
              <a:ext cx="5682051" cy="93058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96CFBC-D16A-90C6-E52B-A65C688BBCD5}"/>
                </a:ext>
              </a:extLst>
            </p:cNvPr>
            <p:cNvSpPr txBox="1"/>
            <p:nvPr/>
          </p:nvSpPr>
          <p:spPr>
            <a:xfrm>
              <a:off x="619665" y="2345632"/>
              <a:ext cx="53077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rgbClr val="005E84"/>
                  </a:solidFill>
                  <a:latin typeface="Roboto Slab" pitchFamily="2" charset="0"/>
                  <a:ea typeface="Roboto Slab" pitchFamily="2" charset="0"/>
                </a:rPr>
                <a:t>UNDERSTAND</a:t>
              </a:r>
              <a:r>
                <a:rPr lang="en-GB" sz="2000" dirty="0">
                  <a:solidFill>
                    <a:srgbClr val="005E84"/>
                  </a:solidFill>
                  <a:latin typeface="Roboto Slab" pitchFamily="2" charset="0"/>
                  <a:ea typeface="Roboto Slab" pitchFamily="2" charset="0"/>
                </a:rPr>
                <a:t> what it means to feel uncertain about things changing</a:t>
              </a:r>
              <a:endParaRPr lang="en-US" sz="2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764986" y="2958431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Brown" pitchFamily="2" charset="0"/>
                <a:ea typeface="+mj-ea"/>
                <a:cs typeface="+mj-cs"/>
              </a:rPr>
              <a:t>Any questions?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" pitchFamily="2" charset="0"/>
              <a:ea typeface="+mj-ea"/>
              <a:cs typeface="+mj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  <p:pic>
        <p:nvPicPr>
          <p:cNvPr id="7" name="Picture 6" descr="A hand holding a question mark and a bubble&#10;&#10;Description automatically generated">
            <a:extLst>
              <a:ext uri="{FF2B5EF4-FFF2-40B4-BE49-F238E27FC236}">
                <a16:creationId xmlns:a16="http://schemas.microsoft.com/office/drawing/2014/main" id="{EBC63C75-C80C-53C5-ACEA-C1718E7C2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829" y="2230163"/>
            <a:ext cx="2124522" cy="276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-webkit-standard"/>
                <a:ea typeface="+mn-ea"/>
                <a:cs typeface="+mn-cs"/>
              </a:rPr>
              <a:t>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B77B26-D5EC-1A78-51A1-F9EFC05508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B7F19C-8A3F-6B23-6DDF-052847B6CF95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53A103-C372-F963-9847-A0614F4C91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82D2146-43D9-42D6-A4EF-3D90AF6F12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35B667D-F35F-3A46-81CE-DBED7D73E274}"/>
              </a:ext>
            </a:extLst>
          </p:cNvPr>
          <p:cNvSpPr txBox="1">
            <a:spLocks/>
          </p:cNvSpPr>
          <p:nvPr/>
        </p:nvSpPr>
        <p:spPr>
          <a:xfrm>
            <a:off x="744122" y="2403122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0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The </a:t>
            </a:r>
            <a:r>
              <a:rPr kumimoji="0" lang="en-GB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CoRAY</a:t>
            </a: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 Project is working in partnership with the Charlie Waller Trust, a mental health charity, to develop lessons and resources.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688530E-FCDC-6C48-9333-05560D529611}"/>
              </a:ext>
            </a:extLst>
          </p:cNvPr>
          <p:cNvSpPr txBox="1">
            <a:spLocks/>
          </p:cNvSpPr>
          <p:nvPr/>
        </p:nvSpPr>
        <p:spPr>
          <a:xfrm>
            <a:off x="773863" y="1297244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" pitchFamily="2" charset="0"/>
              <a:ea typeface="+mj-ea"/>
              <a:cs typeface="+mj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F94E5D-9AC9-474B-F44E-A32E13187D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>
                <a:latin typeface="Brown" pitchFamily="2" charset="0"/>
              </a:rPr>
              <a:t>The </a:t>
            </a:r>
            <a:r>
              <a:rPr lang="en-GB" sz="4000" dirty="0" err="1">
                <a:latin typeface="Brown" pitchFamily="2" charset="0"/>
              </a:rPr>
              <a:t>CoRAY</a:t>
            </a:r>
            <a:r>
              <a:rPr lang="en-GB" sz="4000" dirty="0">
                <a:latin typeface="Brown" pitchFamily="2" charset="0"/>
              </a:rPr>
              <a:t> Project with </a:t>
            </a:r>
            <a:br>
              <a:rPr lang="en-GB" sz="4000" dirty="0">
                <a:latin typeface="Brown" pitchFamily="2" charset="0"/>
              </a:rPr>
            </a:br>
            <a:r>
              <a:rPr lang="en-GB" sz="4000" dirty="0">
                <a:latin typeface="Brown" pitchFamily="2" charset="0"/>
              </a:rPr>
              <a:t>the Charlie Waller Trust</a:t>
            </a:r>
            <a:br>
              <a:rPr lang="en-GB" sz="4000" dirty="0">
                <a:latin typeface="Brown" pitchFamily="2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39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2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09732" y="2459958"/>
            <a:ext cx="4819479" cy="43014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Feeling lonely (isolated and disconnected)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Feeling bored, flat and unmotivated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Feeling anxious about social situations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Seeking help or support for your mental health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endParaRPr lang="en-GB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414895"/>
            <a:ext cx="6702816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4000" dirty="0">
                <a:latin typeface="Brown" pitchFamily="2" charset="0"/>
              </a:rPr>
              <a:t>The </a:t>
            </a:r>
            <a:r>
              <a:rPr lang="en-GB" sz="4000" dirty="0" err="1">
                <a:latin typeface="Brown" pitchFamily="2" charset="0"/>
              </a:rPr>
              <a:t>CoRAY</a:t>
            </a:r>
            <a:r>
              <a:rPr lang="en-GB" sz="4000" dirty="0">
                <a:latin typeface="Brown" pitchFamily="2" charset="0"/>
              </a:rPr>
              <a:t> Project with </a:t>
            </a:r>
            <a:br>
              <a:rPr lang="en-GB" sz="4000" dirty="0">
                <a:latin typeface="Brown" pitchFamily="2" charset="0"/>
              </a:rPr>
            </a:br>
            <a:r>
              <a:rPr lang="en-GB" sz="4000" dirty="0">
                <a:latin typeface="Brown" pitchFamily="2" charset="0"/>
              </a:rPr>
              <a:t>the Charlie Waller Trust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04269D-5066-B1FD-9008-C3ECF22DEA72}"/>
              </a:ext>
            </a:extLst>
          </p:cNvPr>
          <p:cNvSpPr txBox="1"/>
          <p:nvPr/>
        </p:nvSpPr>
        <p:spPr>
          <a:xfrm>
            <a:off x="558443" y="3253098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b="1" dirty="0">
                <a:solidFill>
                  <a:srgbClr val="F44B7E"/>
                </a:solidFill>
                <a:latin typeface="Roboto Slab" pitchFamily="2" charset="0"/>
                <a:ea typeface="Roboto Slab" pitchFamily="2" charset="0"/>
              </a:rPr>
              <a:t>Managing change and uncertainty</a:t>
            </a:r>
          </a:p>
        </p:txBody>
      </p:sp>
    </p:spTree>
    <p:extLst>
      <p:ext uri="{BB962C8B-B14F-4D97-AF65-F5344CB8AC3E}">
        <p14:creationId xmlns:p14="http://schemas.microsoft.com/office/powerpoint/2010/main" val="128956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>
                <a:solidFill>
                  <a:srgbClr val="005E84"/>
                </a:solidFill>
                <a:latin typeface="Brown" pitchFamily="2" charset="0"/>
              </a:rPr>
              <a:t>Learning outcomes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0BCF276-DADD-8A7D-D8B0-B2986B535082}"/>
              </a:ext>
            </a:extLst>
          </p:cNvPr>
          <p:cNvGrpSpPr/>
          <p:nvPr/>
        </p:nvGrpSpPr>
        <p:grpSpPr>
          <a:xfrm>
            <a:off x="525789" y="4256509"/>
            <a:ext cx="5722831" cy="1030543"/>
            <a:chOff x="525789" y="4256509"/>
            <a:chExt cx="5722831" cy="1030543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D64F991-FD4F-D50C-4227-AF29E2634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4256509"/>
              <a:ext cx="5722831" cy="936294"/>
            </a:xfrm>
            <a:prstGeom prst="rect">
              <a:avLst/>
            </a:prstGeom>
          </p:spPr>
        </p:pic>
        <p:sp>
          <p:nvSpPr>
            <p:cNvPr id="12" name="Content Placeholder 4">
              <a:extLst>
                <a:ext uri="{FF2B5EF4-FFF2-40B4-BE49-F238E27FC236}">
                  <a16:creationId xmlns:a16="http://schemas.microsoft.com/office/drawing/2014/main" id="{606BA666-07F5-CD73-D520-104431B2EC72}"/>
                </a:ext>
              </a:extLst>
            </p:cNvPr>
            <p:cNvSpPr txBox="1">
              <a:spLocks/>
            </p:cNvSpPr>
            <p:nvPr/>
          </p:nvSpPr>
          <p:spPr>
            <a:xfrm>
              <a:off x="676183" y="4393220"/>
              <a:ext cx="555726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Roboto Slab" pitchFamily="2" charset="0"/>
                  <a:cs typeface="Roboto Slab"/>
                </a:rPr>
                <a:t>IDENTIFY</a:t>
              </a:r>
              <a:r>
                <a:rPr lang="en-GB" b="1" dirty="0">
                  <a:latin typeface="Roboto Slab" pitchFamily="2" charset="0"/>
                  <a:cs typeface="Roboto Slab"/>
                </a:rPr>
                <a:t> </a:t>
              </a:r>
              <a:r>
                <a:rPr lang="en-GB" sz="2000" dirty="0">
                  <a:latin typeface="Roboto Slab" pitchFamily="2" charset="0"/>
                  <a:cs typeface="Roboto Slab"/>
                </a:rPr>
                <a:t>things that can help when we feel uncertain about things changing</a:t>
              </a:r>
              <a:endParaRPr lang="en-GB" sz="2400" dirty="0">
                <a:latin typeface="Roboto Slab" pitchFamily="2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943C6A-8306-5C2F-1EB0-5AA39F6EAE79}"/>
              </a:ext>
            </a:extLst>
          </p:cNvPr>
          <p:cNvGrpSpPr/>
          <p:nvPr/>
        </p:nvGrpSpPr>
        <p:grpSpPr>
          <a:xfrm>
            <a:off x="525789" y="5284136"/>
            <a:ext cx="5773258" cy="953152"/>
            <a:chOff x="525789" y="5284136"/>
            <a:chExt cx="5773258" cy="953152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D8B654E6-0BAF-7083-3642-EFEF8D2D4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5284136"/>
              <a:ext cx="5773258" cy="893831"/>
            </a:xfrm>
            <a:prstGeom prst="rect">
              <a:avLst/>
            </a:prstGeom>
          </p:spPr>
        </p:pic>
        <p:sp>
          <p:nvSpPr>
            <p:cNvPr id="13" name="Content Placeholder 4">
              <a:extLst>
                <a:ext uri="{FF2B5EF4-FFF2-40B4-BE49-F238E27FC236}">
                  <a16:creationId xmlns:a16="http://schemas.microsoft.com/office/drawing/2014/main" id="{FA4C5C08-116A-1922-E87F-05F16B7487E2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5406289"/>
              <a:ext cx="5126169" cy="830999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Roboto Slab" pitchFamily="2" charset="0"/>
                </a:rPr>
                <a:t>KNOW </a:t>
              </a:r>
              <a:r>
                <a:rPr lang="en-GB" sz="2000" dirty="0">
                  <a:latin typeface="Roboto Slab" pitchFamily="2" charset="0"/>
                </a:rPr>
                <a:t>who I can talk to, to get help if I need it</a:t>
              </a:r>
            </a:p>
            <a:p>
              <a:endParaRPr lang="en-GB" sz="2000" b="1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FC7AD0C-E397-E412-DE0E-EC6F87BC0E8D}"/>
              </a:ext>
            </a:extLst>
          </p:cNvPr>
          <p:cNvGrpSpPr/>
          <p:nvPr/>
        </p:nvGrpSpPr>
        <p:grpSpPr>
          <a:xfrm>
            <a:off x="525789" y="3246977"/>
            <a:ext cx="5706022" cy="1042758"/>
            <a:chOff x="525789" y="3246977"/>
            <a:chExt cx="5706022" cy="1042758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F0CC9A7-E419-B1D0-390C-02C4EC074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3246977"/>
              <a:ext cx="5706022" cy="936294"/>
            </a:xfrm>
            <a:prstGeom prst="rect">
              <a:avLst/>
            </a:prstGeom>
          </p:spPr>
        </p:pic>
        <p:sp>
          <p:nvSpPr>
            <p:cNvPr id="15" name="Content Placeholder 4">
              <a:extLst>
                <a:ext uri="{FF2B5EF4-FFF2-40B4-BE49-F238E27FC236}">
                  <a16:creationId xmlns:a16="http://schemas.microsoft.com/office/drawing/2014/main" id="{2E4A8406-D0FE-B9EF-19A9-6AD1D09FF89C}"/>
                </a:ext>
              </a:extLst>
            </p:cNvPr>
            <p:cNvSpPr txBox="1">
              <a:spLocks/>
            </p:cNvSpPr>
            <p:nvPr/>
          </p:nvSpPr>
          <p:spPr>
            <a:xfrm>
              <a:off x="680291" y="3395903"/>
              <a:ext cx="5530790" cy="89383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Roboto Slab" pitchFamily="2" charset="0"/>
                </a:rPr>
                <a:t>EXPLORE</a:t>
              </a:r>
              <a:r>
                <a:rPr lang="en-GB" sz="2000" dirty="0">
                  <a:latin typeface="Roboto Slab" pitchFamily="2" charset="0"/>
                </a:rPr>
                <a:t> what it can feel like when things change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EB1D78C-B062-9ECD-00D2-1BCE0F30D2DF}"/>
              </a:ext>
            </a:extLst>
          </p:cNvPr>
          <p:cNvGrpSpPr/>
          <p:nvPr/>
        </p:nvGrpSpPr>
        <p:grpSpPr>
          <a:xfrm>
            <a:off x="525968" y="2218303"/>
            <a:ext cx="5709129" cy="884534"/>
            <a:chOff x="525968" y="2218303"/>
            <a:chExt cx="5709129" cy="884534"/>
          </a:xfrm>
        </p:grpSpPr>
        <p:sp>
          <p:nvSpPr>
            <p:cNvPr id="2" name="Graphic 7">
              <a:extLst>
                <a:ext uri="{FF2B5EF4-FFF2-40B4-BE49-F238E27FC236}">
                  <a16:creationId xmlns:a16="http://schemas.microsoft.com/office/drawing/2014/main" id="{C24E0B9A-8385-EB8F-9EBA-520626A26770}"/>
                </a:ext>
              </a:extLst>
            </p:cNvPr>
            <p:cNvSpPr/>
            <p:nvPr/>
          </p:nvSpPr>
          <p:spPr>
            <a:xfrm>
              <a:off x="525968" y="2218303"/>
              <a:ext cx="5709129" cy="884534"/>
            </a:xfrm>
            <a:custGeom>
              <a:avLst/>
              <a:gdLst>
                <a:gd name="connsiteX0" fmla="*/ 4710176 w 5709129"/>
                <a:gd name="connsiteY0" fmla="*/ 3539 h 884534"/>
                <a:gd name="connsiteX1" fmla="*/ 4446598 w 5709129"/>
                <a:gd name="connsiteY1" fmla="*/ 5978 h 884534"/>
                <a:gd name="connsiteX2" fmla="*/ 4172186 w 5709129"/>
                <a:gd name="connsiteY2" fmla="*/ 7530 h 884534"/>
                <a:gd name="connsiteX3" fmla="*/ 4130518 w 5709129"/>
                <a:gd name="connsiteY3" fmla="*/ 6199 h 884534"/>
                <a:gd name="connsiteX4" fmla="*/ 4052778 w 5709129"/>
                <a:gd name="connsiteY4" fmla="*/ 9303 h 884534"/>
                <a:gd name="connsiteX5" fmla="*/ 3978967 w 5709129"/>
                <a:gd name="connsiteY5" fmla="*/ 11964 h 884534"/>
                <a:gd name="connsiteX6" fmla="*/ 3911108 w 5709129"/>
                <a:gd name="connsiteY6" fmla="*/ 12185 h 884534"/>
                <a:gd name="connsiteX7" fmla="*/ 3851583 w 5709129"/>
                <a:gd name="connsiteY7" fmla="*/ 12185 h 884534"/>
                <a:gd name="connsiteX8" fmla="*/ 3782176 w 5709129"/>
                <a:gd name="connsiteY8" fmla="*/ 11742 h 884534"/>
                <a:gd name="connsiteX9" fmla="*/ 3742294 w 5709129"/>
                <a:gd name="connsiteY9" fmla="*/ 13737 h 884534"/>
                <a:gd name="connsiteX10" fmla="*/ 3189543 w 5709129"/>
                <a:gd name="connsiteY10" fmla="*/ 11188 h 884534"/>
                <a:gd name="connsiteX11" fmla="*/ 2993347 w 5709129"/>
                <a:gd name="connsiteY11" fmla="*/ 11188 h 884534"/>
                <a:gd name="connsiteX12" fmla="*/ 2844296 w 5709129"/>
                <a:gd name="connsiteY12" fmla="*/ 13848 h 884534"/>
                <a:gd name="connsiteX13" fmla="*/ 2813105 w 5709129"/>
                <a:gd name="connsiteY13" fmla="*/ 14735 h 884534"/>
                <a:gd name="connsiteX14" fmla="*/ 2794771 w 5709129"/>
                <a:gd name="connsiteY14" fmla="*/ 17395 h 884534"/>
                <a:gd name="connsiteX15" fmla="*/ 2788342 w 5709129"/>
                <a:gd name="connsiteY15" fmla="*/ 19058 h 884534"/>
                <a:gd name="connsiteX16" fmla="*/ 2357379 w 5709129"/>
                <a:gd name="connsiteY16" fmla="*/ 12296 h 884534"/>
                <a:gd name="connsiteX17" fmla="*/ 1866058 w 5709129"/>
                <a:gd name="connsiteY17" fmla="*/ 18060 h 884534"/>
                <a:gd name="connsiteX18" fmla="*/ 1774865 w 5709129"/>
                <a:gd name="connsiteY18" fmla="*/ 17506 h 884534"/>
                <a:gd name="connsiteX19" fmla="*/ 1629266 w 5709129"/>
                <a:gd name="connsiteY19" fmla="*/ 19280 h 884534"/>
                <a:gd name="connsiteX20" fmla="*/ 1440095 w 5709129"/>
                <a:gd name="connsiteY20" fmla="*/ 20166 h 884534"/>
                <a:gd name="connsiteX21" fmla="*/ 1393546 w 5709129"/>
                <a:gd name="connsiteY21" fmla="*/ 21940 h 884534"/>
                <a:gd name="connsiteX22" fmla="*/ 1197351 w 5709129"/>
                <a:gd name="connsiteY22" fmla="*/ 23824 h 884534"/>
                <a:gd name="connsiteX23" fmla="*/ 1115563 w 5709129"/>
                <a:gd name="connsiteY23" fmla="*/ 26817 h 884534"/>
                <a:gd name="connsiteX24" fmla="*/ 1071990 w 5709129"/>
                <a:gd name="connsiteY24" fmla="*/ 25709 h 884534"/>
                <a:gd name="connsiteX25" fmla="*/ 1049252 w 5709129"/>
                <a:gd name="connsiteY25" fmla="*/ 25044 h 884534"/>
                <a:gd name="connsiteX26" fmla="*/ 920915 w 5709129"/>
                <a:gd name="connsiteY26" fmla="*/ 32914 h 884534"/>
                <a:gd name="connsiteX27" fmla="*/ 753292 w 5709129"/>
                <a:gd name="connsiteY27" fmla="*/ 26707 h 884534"/>
                <a:gd name="connsiteX28" fmla="*/ 429236 w 5709129"/>
                <a:gd name="connsiteY28" fmla="*/ 24933 h 884534"/>
                <a:gd name="connsiteX29" fmla="*/ 27917 w 5709129"/>
                <a:gd name="connsiteY29" fmla="*/ 24933 h 884534"/>
                <a:gd name="connsiteX30" fmla="*/ 4226 w 5709129"/>
                <a:gd name="connsiteY30" fmla="*/ 165158 h 884534"/>
                <a:gd name="connsiteX31" fmla="*/ 22441 w 5709129"/>
                <a:gd name="connsiteY31" fmla="*/ 457468 h 884534"/>
                <a:gd name="connsiteX32" fmla="*/ 10535 w 5709129"/>
                <a:gd name="connsiteY32" fmla="*/ 721179 h 884534"/>
                <a:gd name="connsiteX33" fmla="*/ 1607 w 5709129"/>
                <a:gd name="connsiteY33" fmla="*/ 776382 h 884534"/>
                <a:gd name="connsiteX34" fmla="*/ 178 w 5709129"/>
                <a:gd name="connsiteY34" fmla="*/ 847436 h 884534"/>
                <a:gd name="connsiteX35" fmla="*/ 21488 w 5709129"/>
                <a:gd name="connsiteY35" fmla="*/ 876146 h 884534"/>
                <a:gd name="connsiteX36" fmla="*/ 102681 w 5709129"/>
                <a:gd name="connsiteY36" fmla="*/ 876368 h 884534"/>
                <a:gd name="connsiteX37" fmla="*/ 263161 w 5709129"/>
                <a:gd name="connsiteY37" fmla="*/ 868498 h 884534"/>
                <a:gd name="connsiteX38" fmla="*/ 398878 w 5709129"/>
                <a:gd name="connsiteY38" fmla="*/ 871601 h 884534"/>
                <a:gd name="connsiteX39" fmla="*/ 537096 w 5709129"/>
                <a:gd name="connsiteY39" fmla="*/ 877366 h 884534"/>
                <a:gd name="connsiteX40" fmla="*/ 713886 w 5709129"/>
                <a:gd name="connsiteY40" fmla="*/ 882465 h 884534"/>
                <a:gd name="connsiteX41" fmla="*/ 805079 w 5709129"/>
                <a:gd name="connsiteY41" fmla="*/ 880691 h 884534"/>
                <a:gd name="connsiteX42" fmla="*/ 860080 w 5709129"/>
                <a:gd name="connsiteY42" fmla="*/ 880469 h 884534"/>
                <a:gd name="connsiteX43" fmla="*/ 931630 w 5709129"/>
                <a:gd name="connsiteY43" fmla="*/ 880026 h 884534"/>
                <a:gd name="connsiteX44" fmla="*/ 961035 w 5709129"/>
                <a:gd name="connsiteY44" fmla="*/ 879583 h 884534"/>
                <a:gd name="connsiteX45" fmla="*/ 1645100 w 5709129"/>
                <a:gd name="connsiteY45" fmla="*/ 882021 h 884534"/>
                <a:gd name="connsiteX46" fmla="*/ 3064778 w 5709129"/>
                <a:gd name="connsiteY46" fmla="*/ 866613 h 884534"/>
                <a:gd name="connsiteX47" fmla="*/ 3365976 w 5709129"/>
                <a:gd name="connsiteY47" fmla="*/ 859186 h 884534"/>
                <a:gd name="connsiteX48" fmla="*/ 3856226 w 5709129"/>
                <a:gd name="connsiteY48" fmla="*/ 859630 h 884534"/>
                <a:gd name="connsiteX49" fmla="*/ 4056350 w 5709129"/>
                <a:gd name="connsiteY49" fmla="*/ 858521 h 884534"/>
                <a:gd name="connsiteX50" fmla="*/ 4319690 w 5709129"/>
                <a:gd name="connsiteY50" fmla="*/ 863953 h 884534"/>
                <a:gd name="connsiteX51" fmla="*/ 4645055 w 5709129"/>
                <a:gd name="connsiteY51" fmla="*/ 856304 h 884534"/>
                <a:gd name="connsiteX52" fmla="*/ 5027683 w 5709129"/>
                <a:gd name="connsiteY52" fmla="*/ 839899 h 884534"/>
                <a:gd name="connsiteX53" fmla="*/ 5216141 w 5709129"/>
                <a:gd name="connsiteY53" fmla="*/ 855417 h 884534"/>
                <a:gd name="connsiteX54" fmla="*/ 5682700 w 5709129"/>
                <a:gd name="connsiteY54" fmla="*/ 854087 h 884534"/>
                <a:gd name="connsiteX55" fmla="*/ 5691629 w 5709129"/>
                <a:gd name="connsiteY55" fmla="*/ 695240 h 884534"/>
                <a:gd name="connsiteX56" fmla="*/ 5684128 w 5709129"/>
                <a:gd name="connsiteY56" fmla="*/ 534286 h 884534"/>
                <a:gd name="connsiteX57" fmla="*/ 5691033 w 5709129"/>
                <a:gd name="connsiteY57" fmla="*/ 484182 h 884534"/>
                <a:gd name="connsiteX58" fmla="*/ 5687819 w 5709129"/>
                <a:gd name="connsiteY58" fmla="*/ 331654 h 884534"/>
                <a:gd name="connsiteX59" fmla="*/ 5686748 w 5709129"/>
                <a:gd name="connsiteY59" fmla="*/ 303941 h 884534"/>
                <a:gd name="connsiteX60" fmla="*/ 5696391 w 5709129"/>
                <a:gd name="connsiteY60" fmla="*/ 6199 h 884534"/>
                <a:gd name="connsiteX61" fmla="*/ 5655437 w 5709129"/>
                <a:gd name="connsiteY61" fmla="*/ 9414 h 884534"/>
                <a:gd name="connsiteX62" fmla="*/ 5600436 w 5709129"/>
                <a:gd name="connsiteY62" fmla="*/ 11631 h 884534"/>
                <a:gd name="connsiteX63" fmla="*/ 5541863 w 5709129"/>
                <a:gd name="connsiteY63" fmla="*/ 9414 h 884534"/>
                <a:gd name="connsiteX64" fmla="*/ 5474480 w 5709129"/>
                <a:gd name="connsiteY64" fmla="*/ 13737 h 884534"/>
                <a:gd name="connsiteX65" fmla="*/ 5409122 w 5709129"/>
                <a:gd name="connsiteY65" fmla="*/ 6754 h 884534"/>
                <a:gd name="connsiteX66" fmla="*/ 5387811 w 5709129"/>
                <a:gd name="connsiteY66" fmla="*/ 5313 h 884534"/>
                <a:gd name="connsiteX67" fmla="*/ 5237212 w 5709129"/>
                <a:gd name="connsiteY67" fmla="*/ 3539 h 884534"/>
                <a:gd name="connsiteX68" fmla="*/ 5189711 w 5709129"/>
                <a:gd name="connsiteY68" fmla="*/ 6310 h 884534"/>
                <a:gd name="connsiteX69" fmla="*/ 5136258 w 5709129"/>
                <a:gd name="connsiteY69" fmla="*/ 8306 h 884534"/>
                <a:gd name="connsiteX70" fmla="*/ 5087685 w 5709129"/>
                <a:gd name="connsiteY70" fmla="*/ 4315 h 884534"/>
                <a:gd name="connsiteX71" fmla="*/ 5049589 w 5709129"/>
                <a:gd name="connsiteY71" fmla="*/ 1433 h 884534"/>
                <a:gd name="connsiteX72" fmla="*/ 5014945 w 5709129"/>
                <a:gd name="connsiteY72" fmla="*/ 2763 h 884534"/>
                <a:gd name="connsiteX73" fmla="*/ 4958515 w 5709129"/>
                <a:gd name="connsiteY73" fmla="*/ 2985 h 884534"/>
                <a:gd name="connsiteX74" fmla="*/ 4894585 w 5709129"/>
                <a:gd name="connsiteY74" fmla="*/ 2985 h 884534"/>
                <a:gd name="connsiteX75" fmla="*/ 4838155 w 5709129"/>
                <a:gd name="connsiteY75" fmla="*/ 4869 h 884534"/>
                <a:gd name="connsiteX76" fmla="*/ 4710295 w 5709129"/>
                <a:gd name="connsiteY76" fmla="*/ 3428 h 884534"/>
                <a:gd name="connsiteX77" fmla="*/ 4710295 w 5709129"/>
                <a:gd name="connsiteY77" fmla="*/ 3428 h 884534"/>
                <a:gd name="connsiteX78" fmla="*/ 2663935 w 5709129"/>
                <a:gd name="connsiteY78" fmla="*/ 50096 h 884534"/>
                <a:gd name="connsiteX79" fmla="*/ 2762508 w 5709129"/>
                <a:gd name="connsiteY79" fmla="*/ 48766 h 884534"/>
                <a:gd name="connsiteX80" fmla="*/ 2954656 w 5709129"/>
                <a:gd name="connsiteY80" fmla="*/ 48544 h 884534"/>
                <a:gd name="connsiteX81" fmla="*/ 4718033 w 5709129"/>
                <a:gd name="connsiteY81" fmla="*/ 49209 h 884534"/>
                <a:gd name="connsiteX82" fmla="*/ 4806726 w 5709129"/>
                <a:gd name="connsiteY82" fmla="*/ 48876 h 884534"/>
                <a:gd name="connsiteX83" fmla="*/ 4988992 w 5709129"/>
                <a:gd name="connsiteY83" fmla="*/ 48211 h 884534"/>
                <a:gd name="connsiteX84" fmla="*/ 5129234 w 5709129"/>
                <a:gd name="connsiteY84" fmla="*/ 47990 h 884534"/>
                <a:gd name="connsiteX85" fmla="*/ 5258999 w 5709129"/>
                <a:gd name="connsiteY85" fmla="*/ 51537 h 884534"/>
                <a:gd name="connsiteX86" fmla="*/ 5499719 w 5709129"/>
                <a:gd name="connsiteY86" fmla="*/ 54862 h 884534"/>
                <a:gd name="connsiteX87" fmla="*/ 5621865 w 5709129"/>
                <a:gd name="connsiteY87" fmla="*/ 54419 h 884534"/>
                <a:gd name="connsiteX88" fmla="*/ 5634960 w 5709129"/>
                <a:gd name="connsiteY88" fmla="*/ 67943 h 884534"/>
                <a:gd name="connsiteX89" fmla="*/ 5633056 w 5709129"/>
                <a:gd name="connsiteY89" fmla="*/ 85235 h 884534"/>
                <a:gd name="connsiteX90" fmla="*/ 5622817 w 5709129"/>
                <a:gd name="connsiteY90" fmla="*/ 138886 h 884534"/>
                <a:gd name="connsiteX91" fmla="*/ 5604484 w 5709129"/>
                <a:gd name="connsiteY91" fmla="*/ 285762 h 884534"/>
                <a:gd name="connsiteX92" fmla="*/ 5604960 w 5709129"/>
                <a:gd name="connsiteY92" fmla="*/ 345510 h 884534"/>
                <a:gd name="connsiteX93" fmla="*/ 5609008 w 5709129"/>
                <a:gd name="connsiteY93" fmla="*/ 502362 h 884534"/>
                <a:gd name="connsiteX94" fmla="*/ 5636627 w 5709129"/>
                <a:gd name="connsiteY94" fmla="*/ 815290 h 884534"/>
                <a:gd name="connsiteX95" fmla="*/ 5546268 w 5709129"/>
                <a:gd name="connsiteY95" fmla="*/ 805868 h 884534"/>
                <a:gd name="connsiteX96" fmla="*/ 5337572 w 5709129"/>
                <a:gd name="connsiteY96" fmla="*/ 807198 h 884534"/>
                <a:gd name="connsiteX97" fmla="*/ 5078280 w 5709129"/>
                <a:gd name="connsiteY97" fmla="*/ 803207 h 884534"/>
                <a:gd name="connsiteX98" fmla="*/ 4989468 w 5709129"/>
                <a:gd name="connsiteY98" fmla="*/ 795780 h 884534"/>
                <a:gd name="connsiteX99" fmla="*/ 4876132 w 5709129"/>
                <a:gd name="connsiteY99" fmla="*/ 794339 h 884534"/>
                <a:gd name="connsiteX100" fmla="*/ 4786011 w 5709129"/>
                <a:gd name="connsiteY100" fmla="*/ 798662 h 884534"/>
                <a:gd name="connsiteX101" fmla="*/ 4611602 w 5709129"/>
                <a:gd name="connsiteY101" fmla="*/ 800879 h 884534"/>
                <a:gd name="connsiteX102" fmla="*/ 4442907 w 5709129"/>
                <a:gd name="connsiteY102" fmla="*/ 794672 h 884534"/>
                <a:gd name="connsiteX103" fmla="*/ 4089208 w 5709129"/>
                <a:gd name="connsiteY103" fmla="*/ 806311 h 884534"/>
                <a:gd name="connsiteX104" fmla="*/ 3683960 w 5709129"/>
                <a:gd name="connsiteY104" fmla="*/ 817839 h 884534"/>
                <a:gd name="connsiteX105" fmla="*/ 3294665 w 5709129"/>
                <a:gd name="connsiteY105" fmla="*/ 828703 h 884534"/>
                <a:gd name="connsiteX106" fmla="*/ 3170852 w 5709129"/>
                <a:gd name="connsiteY106" fmla="*/ 828924 h 884534"/>
                <a:gd name="connsiteX107" fmla="*/ 3129779 w 5709129"/>
                <a:gd name="connsiteY107" fmla="*/ 827816 h 884534"/>
                <a:gd name="connsiteX108" fmla="*/ 3060968 w 5709129"/>
                <a:gd name="connsiteY108" fmla="*/ 831806 h 884534"/>
                <a:gd name="connsiteX109" fmla="*/ 2893583 w 5709129"/>
                <a:gd name="connsiteY109" fmla="*/ 836130 h 884534"/>
                <a:gd name="connsiteX110" fmla="*/ 2346665 w 5709129"/>
                <a:gd name="connsiteY110" fmla="*/ 844000 h 884534"/>
                <a:gd name="connsiteX111" fmla="*/ 1914749 w 5709129"/>
                <a:gd name="connsiteY111" fmla="*/ 845884 h 884534"/>
                <a:gd name="connsiteX112" fmla="*/ 1821652 w 5709129"/>
                <a:gd name="connsiteY112" fmla="*/ 847325 h 884534"/>
                <a:gd name="connsiteX113" fmla="*/ 1244137 w 5709129"/>
                <a:gd name="connsiteY113" fmla="*/ 843224 h 884534"/>
                <a:gd name="connsiteX114" fmla="*/ 1182707 w 5709129"/>
                <a:gd name="connsiteY114" fmla="*/ 843224 h 884534"/>
                <a:gd name="connsiteX115" fmla="*/ 968773 w 5709129"/>
                <a:gd name="connsiteY115" fmla="*/ 845219 h 884534"/>
                <a:gd name="connsiteX116" fmla="*/ 677457 w 5709129"/>
                <a:gd name="connsiteY116" fmla="*/ 845441 h 884534"/>
                <a:gd name="connsiteX117" fmla="*/ 458523 w 5709129"/>
                <a:gd name="connsiteY117" fmla="*/ 840785 h 884534"/>
                <a:gd name="connsiteX118" fmla="*/ 115776 w 5709129"/>
                <a:gd name="connsiteY118" fmla="*/ 839455 h 884534"/>
                <a:gd name="connsiteX119" fmla="*/ 101847 w 5709129"/>
                <a:gd name="connsiteY119" fmla="*/ 808639 h 884534"/>
                <a:gd name="connsiteX120" fmla="*/ 108276 w 5709129"/>
                <a:gd name="connsiteY120" fmla="*/ 749778 h 884534"/>
                <a:gd name="connsiteX121" fmla="*/ 94585 w 5709129"/>
                <a:gd name="connsiteY121" fmla="*/ 575522 h 884534"/>
                <a:gd name="connsiteX122" fmla="*/ 92561 w 5709129"/>
                <a:gd name="connsiteY122" fmla="*/ 433081 h 884534"/>
                <a:gd name="connsiteX123" fmla="*/ 90537 w 5709129"/>
                <a:gd name="connsiteY123" fmla="*/ 243528 h 884534"/>
                <a:gd name="connsiteX124" fmla="*/ 80418 w 5709129"/>
                <a:gd name="connsiteY124" fmla="*/ 169924 h 884534"/>
                <a:gd name="connsiteX125" fmla="*/ 76370 w 5709129"/>
                <a:gd name="connsiteY125" fmla="*/ 91664 h 884534"/>
                <a:gd name="connsiteX126" fmla="*/ 148872 w 5709129"/>
                <a:gd name="connsiteY126" fmla="*/ 79803 h 884534"/>
                <a:gd name="connsiteX127" fmla="*/ 381140 w 5709129"/>
                <a:gd name="connsiteY127" fmla="*/ 79803 h 884534"/>
                <a:gd name="connsiteX128" fmla="*/ 1239018 w 5709129"/>
                <a:gd name="connsiteY128" fmla="*/ 69605 h 884534"/>
                <a:gd name="connsiteX129" fmla="*/ 1379736 w 5709129"/>
                <a:gd name="connsiteY129" fmla="*/ 67277 h 884534"/>
                <a:gd name="connsiteX130" fmla="*/ 1551169 w 5709129"/>
                <a:gd name="connsiteY130" fmla="*/ 60516 h 884534"/>
                <a:gd name="connsiteX131" fmla="*/ 1618552 w 5709129"/>
                <a:gd name="connsiteY131" fmla="*/ 57966 h 884534"/>
                <a:gd name="connsiteX132" fmla="*/ 1784032 w 5709129"/>
                <a:gd name="connsiteY132" fmla="*/ 56636 h 884534"/>
                <a:gd name="connsiteX133" fmla="*/ 1850462 w 5709129"/>
                <a:gd name="connsiteY133" fmla="*/ 54751 h 884534"/>
                <a:gd name="connsiteX134" fmla="*/ 1930226 w 5709129"/>
                <a:gd name="connsiteY134" fmla="*/ 55195 h 884534"/>
                <a:gd name="connsiteX135" fmla="*/ 1984275 w 5709129"/>
                <a:gd name="connsiteY135" fmla="*/ 54530 h 884534"/>
                <a:gd name="connsiteX136" fmla="*/ 2033324 w 5709129"/>
                <a:gd name="connsiteY136" fmla="*/ 55417 h 884534"/>
                <a:gd name="connsiteX137" fmla="*/ 2092254 w 5709129"/>
                <a:gd name="connsiteY137" fmla="*/ 52756 h 884534"/>
                <a:gd name="connsiteX138" fmla="*/ 2447858 w 5709129"/>
                <a:gd name="connsiteY138" fmla="*/ 51759 h 884534"/>
                <a:gd name="connsiteX139" fmla="*/ 2555837 w 5709129"/>
                <a:gd name="connsiteY139" fmla="*/ 47879 h 884534"/>
                <a:gd name="connsiteX140" fmla="*/ 2575123 w 5709129"/>
                <a:gd name="connsiteY140" fmla="*/ 48100 h 884534"/>
                <a:gd name="connsiteX141" fmla="*/ 2664292 w 5709129"/>
                <a:gd name="connsiteY141" fmla="*/ 50096 h 884534"/>
                <a:gd name="connsiteX142" fmla="*/ 2664292 w 5709129"/>
                <a:gd name="connsiteY142" fmla="*/ 50096 h 88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5709129" h="884534">
                  <a:moveTo>
                    <a:pt x="4710176" y="3539"/>
                  </a:moveTo>
                  <a:cubicBezTo>
                    <a:pt x="4701961" y="5645"/>
                    <a:pt x="4583387" y="6643"/>
                    <a:pt x="4446598" y="5978"/>
                  </a:cubicBezTo>
                  <a:cubicBezTo>
                    <a:pt x="4309928" y="5202"/>
                    <a:pt x="4186353" y="5978"/>
                    <a:pt x="4172186" y="7530"/>
                  </a:cubicBezTo>
                  <a:cubicBezTo>
                    <a:pt x="4158376" y="9081"/>
                    <a:pt x="4139090" y="8416"/>
                    <a:pt x="4130518" y="6199"/>
                  </a:cubicBezTo>
                  <a:cubicBezTo>
                    <a:pt x="4120399" y="3539"/>
                    <a:pt x="4092422" y="4647"/>
                    <a:pt x="4052778" y="9303"/>
                  </a:cubicBezTo>
                  <a:cubicBezTo>
                    <a:pt x="4012182" y="14070"/>
                    <a:pt x="3986824" y="14956"/>
                    <a:pt x="3978967" y="11964"/>
                  </a:cubicBezTo>
                  <a:cubicBezTo>
                    <a:pt x="3971348" y="8971"/>
                    <a:pt x="3946824" y="9081"/>
                    <a:pt x="3911108" y="12185"/>
                  </a:cubicBezTo>
                  <a:cubicBezTo>
                    <a:pt x="3873488" y="15400"/>
                    <a:pt x="3853964" y="15400"/>
                    <a:pt x="3851583" y="12185"/>
                  </a:cubicBezTo>
                  <a:cubicBezTo>
                    <a:pt x="3847059" y="5978"/>
                    <a:pt x="3790748" y="5645"/>
                    <a:pt x="3782176" y="11742"/>
                  </a:cubicBezTo>
                  <a:cubicBezTo>
                    <a:pt x="3778724" y="14181"/>
                    <a:pt x="3761105" y="15067"/>
                    <a:pt x="3742294" y="13737"/>
                  </a:cubicBezTo>
                  <a:cubicBezTo>
                    <a:pt x="3708841" y="11298"/>
                    <a:pt x="3286569" y="9414"/>
                    <a:pt x="3189543" y="11188"/>
                  </a:cubicBezTo>
                  <a:cubicBezTo>
                    <a:pt x="3160613" y="11742"/>
                    <a:pt x="3072635" y="11742"/>
                    <a:pt x="2993347" y="11188"/>
                  </a:cubicBezTo>
                  <a:cubicBezTo>
                    <a:pt x="2914060" y="10633"/>
                    <a:pt x="2847272" y="11742"/>
                    <a:pt x="2844296" y="13848"/>
                  </a:cubicBezTo>
                  <a:cubicBezTo>
                    <a:pt x="2841320" y="15843"/>
                    <a:pt x="2826915" y="16287"/>
                    <a:pt x="2813105" y="14735"/>
                  </a:cubicBezTo>
                  <a:cubicBezTo>
                    <a:pt x="2794295" y="12629"/>
                    <a:pt x="2789295" y="13405"/>
                    <a:pt x="2794771" y="17395"/>
                  </a:cubicBezTo>
                  <a:cubicBezTo>
                    <a:pt x="2800128" y="21275"/>
                    <a:pt x="2798224" y="21829"/>
                    <a:pt x="2788342" y="19058"/>
                  </a:cubicBezTo>
                  <a:cubicBezTo>
                    <a:pt x="2769532" y="13848"/>
                    <a:pt x="2652625" y="12074"/>
                    <a:pt x="2357379" y="12296"/>
                  </a:cubicBezTo>
                  <a:cubicBezTo>
                    <a:pt x="1932369" y="12739"/>
                    <a:pt x="1879272" y="13294"/>
                    <a:pt x="1866058" y="18060"/>
                  </a:cubicBezTo>
                  <a:cubicBezTo>
                    <a:pt x="1853915" y="22383"/>
                    <a:pt x="1794746" y="22051"/>
                    <a:pt x="1774865" y="17506"/>
                  </a:cubicBezTo>
                  <a:cubicBezTo>
                    <a:pt x="1763436" y="14956"/>
                    <a:pt x="1716411" y="15511"/>
                    <a:pt x="1629266" y="19280"/>
                  </a:cubicBezTo>
                  <a:cubicBezTo>
                    <a:pt x="1540097" y="23159"/>
                    <a:pt x="1452238" y="23603"/>
                    <a:pt x="1440095" y="20166"/>
                  </a:cubicBezTo>
                  <a:cubicBezTo>
                    <a:pt x="1434023" y="18504"/>
                    <a:pt x="1413308" y="19280"/>
                    <a:pt x="1393546" y="21940"/>
                  </a:cubicBezTo>
                  <a:cubicBezTo>
                    <a:pt x="1358307" y="26596"/>
                    <a:pt x="1284615" y="27372"/>
                    <a:pt x="1197351" y="23824"/>
                  </a:cubicBezTo>
                  <a:cubicBezTo>
                    <a:pt x="1171636" y="22827"/>
                    <a:pt x="1135087" y="24157"/>
                    <a:pt x="1115563" y="26817"/>
                  </a:cubicBezTo>
                  <a:cubicBezTo>
                    <a:pt x="1088777" y="30475"/>
                    <a:pt x="1078419" y="30254"/>
                    <a:pt x="1071990" y="25709"/>
                  </a:cubicBezTo>
                  <a:cubicBezTo>
                    <a:pt x="1065562" y="21164"/>
                    <a:pt x="1060085" y="21053"/>
                    <a:pt x="1049252" y="25044"/>
                  </a:cubicBezTo>
                  <a:cubicBezTo>
                    <a:pt x="1041394" y="27926"/>
                    <a:pt x="983417" y="31473"/>
                    <a:pt x="920915" y="32914"/>
                  </a:cubicBezTo>
                  <a:cubicBezTo>
                    <a:pt x="858533" y="34355"/>
                    <a:pt x="784483" y="25598"/>
                    <a:pt x="753292" y="26707"/>
                  </a:cubicBezTo>
                  <a:cubicBezTo>
                    <a:pt x="721982" y="27815"/>
                    <a:pt x="576859" y="23492"/>
                    <a:pt x="429236" y="24933"/>
                  </a:cubicBezTo>
                  <a:cubicBezTo>
                    <a:pt x="281614" y="26374"/>
                    <a:pt x="42084" y="23381"/>
                    <a:pt x="27917" y="24933"/>
                  </a:cubicBezTo>
                  <a:cubicBezTo>
                    <a:pt x="-16013" y="29589"/>
                    <a:pt x="6964" y="78917"/>
                    <a:pt x="4226" y="165158"/>
                  </a:cubicBezTo>
                  <a:cubicBezTo>
                    <a:pt x="1845" y="241200"/>
                    <a:pt x="22679" y="439067"/>
                    <a:pt x="22441" y="457468"/>
                  </a:cubicBezTo>
                  <a:cubicBezTo>
                    <a:pt x="22202" y="475980"/>
                    <a:pt x="21726" y="715193"/>
                    <a:pt x="10535" y="721179"/>
                  </a:cubicBezTo>
                  <a:cubicBezTo>
                    <a:pt x="5654" y="723839"/>
                    <a:pt x="1607" y="748669"/>
                    <a:pt x="1607" y="776382"/>
                  </a:cubicBezTo>
                  <a:cubicBezTo>
                    <a:pt x="1607" y="804094"/>
                    <a:pt x="892" y="836019"/>
                    <a:pt x="178" y="847436"/>
                  </a:cubicBezTo>
                  <a:cubicBezTo>
                    <a:pt x="-1012" y="863731"/>
                    <a:pt x="3511" y="869828"/>
                    <a:pt x="21488" y="876146"/>
                  </a:cubicBezTo>
                  <a:cubicBezTo>
                    <a:pt x="50775" y="886566"/>
                    <a:pt x="67085" y="886566"/>
                    <a:pt x="102681" y="876368"/>
                  </a:cubicBezTo>
                  <a:cubicBezTo>
                    <a:pt x="125419" y="869828"/>
                    <a:pt x="154230" y="868498"/>
                    <a:pt x="263161" y="868498"/>
                  </a:cubicBezTo>
                  <a:cubicBezTo>
                    <a:pt x="336496" y="868498"/>
                    <a:pt x="397212" y="869828"/>
                    <a:pt x="398878" y="871601"/>
                  </a:cubicBezTo>
                  <a:cubicBezTo>
                    <a:pt x="400545" y="873264"/>
                    <a:pt x="462809" y="875814"/>
                    <a:pt x="537096" y="877366"/>
                  </a:cubicBezTo>
                  <a:cubicBezTo>
                    <a:pt x="611384" y="878807"/>
                    <a:pt x="691029" y="881135"/>
                    <a:pt x="713886" y="882465"/>
                  </a:cubicBezTo>
                  <a:cubicBezTo>
                    <a:pt x="737220" y="883795"/>
                    <a:pt x="777340" y="883019"/>
                    <a:pt x="805079" y="880691"/>
                  </a:cubicBezTo>
                  <a:cubicBezTo>
                    <a:pt x="832818" y="878363"/>
                    <a:pt x="856985" y="878252"/>
                    <a:pt x="860080" y="880469"/>
                  </a:cubicBezTo>
                  <a:cubicBezTo>
                    <a:pt x="867819" y="886123"/>
                    <a:pt x="923653" y="885790"/>
                    <a:pt x="931630" y="880026"/>
                  </a:cubicBezTo>
                  <a:cubicBezTo>
                    <a:pt x="935320" y="877366"/>
                    <a:pt x="947225" y="877255"/>
                    <a:pt x="961035" y="879583"/>
                  </a:cubicBezTo>
                  <a:cubicBezTo>
                    <a:pt x="973893" y="881800"/>
                    <a:pt x="1281519" y="882908"/>
                    <a:pt x="1645100" y="882021"/>
                  </a:cubicBezTo>
                  <a:cubicBezTo>
                    <a:pt x="2420833" y="880248"/>
                    <a:pt x="2812152" y="876035"/>
                    <a:pt x="3064778" y="866613"/>
                  </a:cubicBezTo>
                  <a:cubicBezTo>
                    <a:pt x="3133470" y="864064"/>
                    <a:pt x="3268830" y="860738"/>
                    <a:pt x="3365976" y="859186"/>
                  </a:cubicBezTo>
                  <a:cubicBezTo>
                    <a:pt x="3575505" y="855972"/>
                    <a:pt x="3592648" y="867167"/>
                    <a:pt x="3856226" y="859630"/>
                  </a:cubicBezTo>
                  <a:cubicBezTo>
                    <a:pt x="3968133" y="856415"/>
                    <a:pt x="4027659" y="859186"/>
                    <a:pt x="4056350" y="858521"/>
                  </a:cubicBezTo>
                  <a:cubicBezTo>
                    <a:pt x="4084803" y="857967"/>
                    <a:pt x="4228497" y="865616"/>
                    <a:pt x="4319690" y="863953"/>
                  </a:cubicBezTo>
                  <a:cubicBezTo>
                    <a:pt x="4410882" y="862290"/>
                    <a:pt x="4562553" y="857634"/>
                    <a:pt x="4645055" y="856304"/>
                  </a:cubicBezTo>
                  <a:cubicBezTo>
                    <a:pt x="4988873" y="850651"/>
                    <a:pt x="4982682" y="841894"/>
                    <a:pt x="5027683" y="839899"/>
                  </a:cubicBezTo>
                  <a:cubicBezTo>
                    <a:pt x="5053280" y="838790"/>
                    <a:pt x="5167687" y="856969"/>
                    <a:pt x="5216141" y="855417"/>
                  </a:cubicBezTo>
                  <a:cubicBezTo>
                    <a:pt x="5556982" y="844111"/>
                    <a:pt x="5669247" y="871380"/>
                    <a:pt x="5682700" y="854087"/>
                  </a:cubicBezTo>
                  <a:cubicBezTo>
                    <a:pt x="5690557" y="844000"/>
                    <a:pt x="5690795" y="706768"/>
                    <a:pt x="5691629" y="695240"/>
                  </a:cubicBezTo>
                  <a:cubicBezTo>
                    <a:pt x="5693891" y="664424"/>
                    <a:pt x="5687105" y="539607"/>
                    <a:pt x="5684128" y="534286"/>
                  </a:cubicBezTo>
                  <a:cubicBezTo>
                    <a:pt x="5681390" y="529409"/>
                    <a:pt x="5693771" y="504357"/>
                    <a:pt x="5691033" y="484182"/>
                  </a:cubicBezTo>
                  <a:cubicBezTo>
                    <a:pt x="5687343" y="456913"/>
                    <a:pt x="5701867" y="363689"/>
                    <a:pt x="5687819" y="331654"/>
                  </a:cubicBezTo>
                  <a:cubicBezTo>
                    <a:pt x="5683057" y="320679"/>
                    <a:pt x="5682462" y="308375"/>
                    <a:pt x="5686748" y="303941"/>
                  </a:cubicBezTo>
                  <a:cubicBezTo>
                    <a:pt x="5709010" y="280663"/>
                    <a:pt x="5718891" y="6310"/>
                    <a:pt x="5696391" y="6199"/>
                  </a:cubicBezTo>
                  <a:cubicBezTo>
                    <a:pt x="5690676" y="6199"/>
                    <a:pt x="5661390" y="10966"/>
                    <a:pt x="5655437" y="9414"/>
                  </a:cubicBezTo>
                  <a:cubicBezTo>
                    <a:pt x="5649723" y="7973"/>
                    <a:pt x="5623175" y="12296"/>
                    <a:pt x="5600436" y="11631"/>
                  </a:cubicBezTo>
                  <a:cubicBezTo>
                    <a:pt x="5577697" y="10855"/>
                    <a:pt x="5552459" y="11964"/>
                    <a:pt x="5541863" y="9414"/>
                  </a:cubicBezTo>
                  <a:cubicBezTo>
                    <a:pt x="5531268" y="6864"/>
                    <a:pt x="5506148" y="14735"/>
                    <a:pt x="5474480" y="13737"/>
                  </a:cubicBezTo>
                  <a:cubicBezTo>
                    <a:pt x="5442813" y="12739"/>
                    <a:pt x="5413169" y="9636"/>
                    <a:pt x="5409122" y="6754"/>
                  </a:cubicBezTo>
                  <a:cubicBezTo>
                    <a:pt x="5404836" y="3761"/>
                    <a:pt x="5395788" y="3096"/>
                    <a:pt x="5387811" y="5313"/>
                  </a:cubicBezTo>
                  <a:cubicBezTo>
                    <a:pt x="5369716" y="10301"/>
                    <a:pt x="5258999" y="9081"/>
                    <a:pt x="5237212" y="3539"/>
                  </a:cubicBezTo>
                  <a:cubicBezTo>
                    <a:pt x="5226379" y="768"/>
                    <a:pt x="5209474" y="1765"/>
                    <a:pt x="5189711" y="6310"/>
                  </a:cubicBezTo>
                  <a:cubicBezTo>
                    <a:pt x="5166973" y="11520"/>
                    <a:pt x="5153163" y="12074"/>
                    <a:pt x="5136258" y="8306"/>
                  </a:cubicBezTo>
                  <a:cubicBezTo>
                    <a:pt x="5123996" y="5534"/>
                    <a:pt x="5101614" y="3761"/>
                    <a:pt x="5087685" y="4315"/>
                  </a:cubicBezTo>
                  <a:cubicBezTo>
                    <a:pt x="5073756" y="4869"/>
                    <a:pt x="5056256" y="3539"/>
                    <a:pt x="5049589" y="1433"/>
                  </a:cubicBezTo>
                  <a:cubicBezTo>
                    <a:pt x="5042446" y="-895"/>
                    <a:pt x="5027803" y="-341"/>
                    <a:pt x="5014945" y="2763"/>
                  </a:cubicBezTo>
                  <a:cubicBezTo>
                    <a:pt x="4998754" y="6532"/>
                    <a:pt x="4983278" y="6643"/>
                    <a:pt x="4958515" y="2985"/>
                  </a:cubicBezTo>
                  <a:cubicBezTo>
                    <a:pt x="4933753" y="-673"/>
                    <a:pt x="4916133" y="-673"/>
                    <a:pt x="4894585" y="2985"/>
                  </a:cubicBezTo>
                  <a:cubicBezTo>
                    <a:pt x="4877799" y="5867"/>
                    <a:pt x="4853274" y="6643"/>
                    <a:pt x="4838155" y="4869"/>
                  </a:cubicBezTo>
                  <a:cubicBezTo>
                    <a:pt x="4798511" y="103"/>
                    <a:pt x="4726962" y="-673"/>
                    <a:pt x="4710295" y="3428"/>
                  </a:cubicBezTo>
                  <a:lnTo>
                    <a:pt x="4710295" y="3428"/>
                  </a:lnTo>
                  <a:close/>
                  <a:moveTo>
                    <a:pt x="2663935" y="50096"/>
                  </a:moveTo>
                  <a:cubicBezTo>
                    <a:pt x="2706555" y="49209"/>
                    <a:pt x="2751080" y="48655"/>
                    <a:pt x="2762508" y="48766"/>
                  </a:cubicBezTo>
                  <a:cubicBezTo>
                    <a:pt x="2773937" y="48876"/>
                    <a:pt x="2860606" y="48766"/>
                    <a:pt x="2954656" y="48544"/>
                  </a:cubicBezTo>
                  <a:cubicBezTo>
                    <a:pt x="3123113" y="48100"/>
                    <a:pt x="4676961" y="48544"/>
                    <a:pt x="4718033" y="49209"/>
                  </a:cubicBezTo>
                  <a:cubicBezTo>
                    <a:pt x="4729581" y="49320"/>
                    <a:pt x="4769106" y="49209"/>
                    <a:pt x="4806726" y="48876"/>
                  </a:cubicBezTo>
                  <a:cubicBezTo>
                    <a:pt x="4844346" y="48544"/>
                    <a:pt x="4925657" y="48211"/>
                    <a:pt x="4988992" y="48211"/>
                  </a:cubicBezTo>
                  <a:cubicBezTo>
                    <a:pt x="5052327" y="48211"/>
                    <a:pt x="5114948" y="48211"/>
                    <a:pt x="5129234" y="47990"/>
                  </a:cubicBezTo>
                  <a:cubicBezTo>
                    <a:pt x="5143520" y="47879"/>
                    <a:pt x="5201497" y="49431"/>
                    <a:pt x="5258999" y="51537"/>
                  </a:cubicBezTo>
                  <a:cubicBezTo>
                    <a:pt x="5316262" y="53643"/>
                    <a:pt x="5424479" y="55084"/>
                    <a:pt x="5499719" y="54862"/>
                  </a:cubicBezTo>
                  <a:lnTo>
                    <a:pt x="5621865" y="54419"/>
                  </a:lnTo>
                  <a:cubicBezTo>
                    <a:pt x="5629722" y="54419"/>
                    <a:pt x="5635794" y="60626"/>
                    <a:pt x="5634960" y="67943"/>
                  </a:cubicBezTo>
                  <a:lnTo>
                    <a:pt x="5633056" y="85235"/>
                  </a:lnTo>
                  <a:cubicBezTo>
                    <a:pt x="5631151" y="102417"/>
                    <a:pt x="5626627" y="126139"/>
                    <a:pt x="5622817" y="138886"/>
                  </a:cubicBezTo>
                  <a:cubicBezTo>
                    <a:pt x="5616269" y="160945"/>
                    <a:pt x="5607936" y="227677"/>
                    <a:pt x="5604484" y="285762"/>
                  </a:cubicBezTo>
                  <a:cubicBezTo>
                    <a:pt x="5603650" y="300727"/>
                    <a:pt x="5604126" y="341297"/>
                    <a:pt x="5604960" y="345510"/>
                  </a:cubicBezTo>
                  <a:cubicBezTo>
                    <a:pt x="5615555" y="405812"/>
                    <a:pt x="5599364" y="428647"/>
                    <a:pt x="5609008" y="502362"/>
                  </a:cubicBezTo>
                  <a:cubicBezTo>
                    <a:pt x="5621984" y="602126"/>
                    <a:pt x="5634246" y="795115"/>
                    <a:pt x="5636627" y="815290"/>
                  </a:cubicBezTo>
                  <a:cubicBezTo>
                    <a:pt x="5638294" y="829700"/>
                    <a:pt x="5563292" y="803207"/>
                    <a:pt x="5546268" y="805868"/>
                  </a:cubicBezTo>
                  <a:cubicBezTo>
                    <a:pt x="5509243" y="811743"/>
                    <a:pt x="5487100" y="803429"/>
                    <a:pt x="5337572" y="807198"/>
                  </a:cubicBezTo>
                  <a:cubicBezTo>
                    <a:pt x="5190902" y="810856"/>
                    <a:pt x="5114471" y="799882"/>
                    <a:pt x="5078280" y="803207"/>
                  </a:cubicBezTo>
                  <a:cubicBezTo>
                    <a:pt x="5060779" y="804759"/>
                    <a:pt x="5033993" y="796002"/>
                    <a:pt x="4989468" y="795780"/>
                  </a:cubicBezTo>
                  <a:cubicBezTo>
                    <a:pt x="4942919" y="795559"/>
                    <a:pt x="4900657" y="790570"/>
                    <a:pt x="4876132" y="794339"/>
                  </a:cubicBezTo>
                  <a:cubicBezTo>
                    <a:pt x="4852322" y="797997"/>
                    <a:pt x="4790416" y="799882"/>
                    <a:pt x="4786011" y="798662"/>
                  </a:cubicBezTo>
                  <a:cubicBezTo>
                    <a:pt x="4774820" y="795780"/>
                    <a:pt x="4732438" y="797776"/>
                    <a:pt x="4611602" y="800879"/>
                  </a:cubicBezTo>
                  <a:cubicBezTo>
                    <a:pt x="4551124" y="802431"/>
                    <a:pt x="4486361" y="793785"/>
                    <a:pt x="4442907" y="794672"/>
                  </a:cubicBezTo>
                  <a:cubicBezTo>
                    <a:pt x="4308142" y="797332"/>
                    <a:pt x="4181353" y="801545"/>
                    <a:pt x="4089208" y="806311"/>
                  </a:cubicBezTo>
                  <a:cubicBezTo>
                    <a:pt x="3956705" y="813295"/>
                    <a:pt x="3872298" y="815622"/>
                    <a:pt x="3683960" y="817839"/>
                  </a:cubicBezTo>
                  <a:cubicBezTo>
                    <a:pt x="3515741" y="819724"/>
                    <a:pt x="3481812" y="820722"/>
                    <a:pt x="3294665" y="828703"/>
                  </a:cubicBezTo>
                  <a:cubicBezTo>
                    <a:pt x="3243115" y="830920"/>
                    <a:pt x="3187876" y="831031"/>
                    <a:pt x="3170852" y="828924"/>
                  </a:cubicBezTo>
                  <a:cubicBezTo>
                    <a:pt x="3154066" y="826929"/>
                    <a:pt x="3135494" y="826375"/>
                    <a:pt x="3129779" y="827816"/>
                  </a:cubicBezTo>
                  <a:cubicBezTo>
                    <a:pt x="3124184" y="829257"/>
                    <a:pt x="3092636" y="831031"/>
                    <a:pt x="3060968" y="831806"/>
                  </a:cubicBezTo>
                  <a:cubicBezTo>
                    <a:pt x="3028586" y="832582"/>
                    <a:pt x="2953942" y="834467"/>
                    <a:pt x="2893583" y="836130"/>
                  </a:cubicBezTo>
                  <a:cubicBezTo>
                    <a:pt x="2759889" y="839788"/>
                    <a:pt x="2446548" y="844333"/>
                    <a:pt x="2346665" y="844000"/>
                  </a:cubicBezTo>
                  <a:cubicBezTo>
                    <a:pt x="2157494" y="843556"/>
                    <a:pt x="1985703" y="844333"/>
                    <a:pt x="1914749" y="845884"/>
                  </a:cubicBezTo>
                  <a:cubicBezTo>
                    <a:pt x="1872129" y="846882"/>
                    <a:pt x="1830342" y="847547"/>
                    <a:pt x="1821652" y="847325"/>
                  </a:cubicBezTo>
                  <a:cubicBezTo>
                    <a:pt x="1770103" y="846439"/>
                    <a:pt x="1269733" y="843002"/>
                    <a:pt x="1244137" y="843224"/>
                  </a:cubicBezTo>
                  <a:cubicBezTo>
                    <a:pt x="1227351" y="843446"/>
                    <a:pt x="1199613" y="843446"/>
                    <a:pt x="1182707" y="843224"/>
                  </a:cubicBezTo>
                  <a:cubicBezTo>
                    <a:pt x="1142111" y="842781"/>
                    <a:pt x="1103420" y="843224"/>
                    <a:pt x="968773" y="845219"/>
                  </a:cubicBezTo>
                  <a:cubicBezTo>
                    <a:pt x="841270" y="847215"/>
                    <a:pt x="854842" y="847215"/>
                    <a:pt x="677457" y="845441"/>
                  </a:cubicBezTo>
                  <a:cubicBezTo>
                    <a:pt x="600193" y="844665"/>
                    <a:pt x="501500" y="842559"/>
                    <a:pt x="458523" y="840785"/>
                  </a:cubicBezTo>
                  <a:cubicBezTo>
                    <a:pt x="380307" y="837571"/>
                    <a:pt x="143634" y="836684"/>
                    <a:pt x="115776" y="839455"/>
                  </a:cubicBezTo>
                  <a:cubicBezTo>
                    <a:pt x="103871" y="840674"/>
                    <a:pt x="101133" y="834578"/>
                    <a:pt x="101847" y="808639"/>
                  </a:cubicBezTo>
                  <a:cubicBezTo>
                    <a:pt x="102443" y="791014"/>
                    <a:pt x="105300" y="764188"/>
                    <a:pt x="108276" y="749778"/>
                  </a:cubicBezTo>
                  <a:cubicBezTo>
                    <a:pt x="111252" y="735257"/>
                    <a:pt x="97442" y="602791"/>
                    <a:pt x="94585" y="575522"/>
                  </a:cubicBezTo>
                  <a:cubicBezTo>
                    <a:pt x="92680" y="557343"/>
                    <a:pt x="86014" y="465227"/>
                    <a:pt x="92561" y="433081"/>
                  </a:cubicBezTo>
                  <a:cubicBezTo>
                    <a:pt x="103871" y="377213"/>
                    <a:pt x="93990" y="271241"/>
                    <a:pt x="90537" y="243528"/>
                  </a:cubicBezTo>
                  <a:cubicBezTo>
                    <a:pt x="89942" y="238429"/>
                    <a:pt x="84228" y="172584"/>
                    <a:pt x="80418" y="169924"/>
                  </a:cubicBezTo>
                  <a:cubicBezTo>
                    <a:pt x="76609" y="167264"/>
                    <a:pt x="77442" y="101308"/>
                    <a:pt x="76370" y="91664"/>
                  </a:cubicBezTo>
                  <a:cubicBezTo>
                    <a:pt x="74823" y="78030"/>
                    <a:pt x="133872" y="81577"/>
                    <a:pt x="148872" y="79803"/>
                  </a:cubicBezTo>
                  <a:cubicBezTo>
                    <a:pt x="159825" y="78584"/>
                    <a:pt x="275185" y="75369"/>
                    <a:pt x="381140" y="79803"/>
                  </a:cubicBezTo>
                  <a:cubicBezTo>
                    <a:pt x="526143" y="85900"/>
                    <a:pt x="990441" y="80358"/>
                    <a:pt x="1239018" y="69605"/>
                  </a:cubicBezTo>
                  <a:cubicBezTo>
                    <a:pt x="1301401" y="66945"/>
                    <a:pt x="1331282" y="66391"/>
                    <a:pt x="1379736" y="67277"/>
                  </a:cubicBezTo>
                  <a:cubicBezTo>
                    <a:pt x="1410689" y="67832"/>
                    <a:pt x="1441166" y="66612"/>
                    <a:pt x="1551169" y="60516"/>
                  </a:cubicBezTo>
                  <a:cubicBezTo>
                    <a:pt x="1582836" y="58742"/>
                    <a:pt x="1613075" y="57634"/>
                    <a:pt x="1618552" y="57966"/>
                  </a:cubicBezTo>
                  <a:cubicBezTo>
                    <a:pt x="1709744" y="63398"/>
                    <a:pt x="1753317" y="63065"/>
                    <a:pt x="1784032" y="56636"/>
                  </a:cubicBezTo>
                  <a:cubicBezTo>
                    <a:pt x="1811771" y="50872"/>
                    <a:pt x="1824985" y="50539"/>
                    <a:pt x="1850462" y="54751"/>
                  </a:cubicBezTo>
                  <a:cubicBezTo>
                    <a:pt x="1873320" y="58520"/>
                    <a:pt x="1895582" y="58631"/>
                    <a:pt x="1930226" y="55195"/>
                  </a:cubicBezTo>
                  <a:cubicBezTo>
                    <a:pt x="1959988" y="52202"/>
                    <a:pt x="1980584" y="51980"/>
                    <a:pt x="1984275" y="54530"/>
                  </a:cubicBezTo>
                  <a:cubicBezTo>
                    <a:pt x="1987727" y="56968"/>
                    <a:pt x="2008561" y="57301"/>
                    <a:pt x="2033324" y="55417"/>
                  </a:cubicBezTo>
                  <a:cubicBezTo>
                    <a:pt x="2057134" y="53643"/>
                    <a:pt x="2083563" y="52424"/>
                    <a:pt x="2092254" y="52756"/>
                  </a:cubicBezTo>
                  <a:cubicBezTo>
                    <a:pt x="2107373" y="53421"/>
                    <a:pt x="2245829" y="53089"/>
                    <a:pt x="2447858" y="51759"/>
                  </a:cubicBezTo>
                  <a:cubicBezTo>
                    <a:pt x="2503335" y="51426"/>
                    <a:pt x="2551432" y="49652"/>
                    <a:pt x="2555837" y="47879"/>
                  </a:cubicBezTo>
                  <a:cubicBezTo>
                    <a:pt x="2560003" y="46105"/>
                    <a:pt x="2569170" y="46216"/>
                    <a:pt x="2575123" y="48100"/>
                  </a:cubicBezTo>
                  <a:cubicBezTo>
                    <a:pt x="2581313" y="49985"/>
                    <a:pt x="2621672" y="50872"/>
                    <a:pt x="2664292" y="50096"/>
                  </a:cubicBezTo>
                  <a:lnTo>
                    <a:pt x="2664292" y="50096"/>
                  </a:lnTo>
                  <a:close/>
                </a:path>
              </a:pathLst>
            </a:custGeom>
            <a:solidFill>
              <a:srgbClr val="F44C7F"/>
            </a:solidFill>
            <a:ln w="11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24501E3-2045-CED9-33C6-6E4414BCADEB}"/>
                </a:ext>
              </a:extLst>
            </p:cNvPr>
            <p:cNvSpPr txBox="1"/>
            <p:nvPr/>
          </p:nvSpPr>
          <p:spPr>
            <a:xfrm>
              <a:off x="676183" y="2275761"/>
              <a:ext cx="5346930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400" b="1" dirty="0">
                  <a:solidFill>
                    <a:srgbClr val="005E84"/>
                  </a:solidFill>
                  <a:latin typeface="Roboto Slab" pitchFamily="2" charset="0"/>
                  <a:ea typeface="Roboto Slab" pitchFamily="2" charset="0"/>
                </a:rPr>
                <a:t>UNDERSTAND</a:t>
              </a:r>
              <a:r>
                <a:rPr lang="en-GB" sz="1800" dirty="0">
                  <a:solidFill>
                    <a:srgbClr val="005E84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GB" sz="2200" dirty="0">
                  <a:solidFill>
                    <a:srgbClr val="005E84"/>
                  </a:solidFill>
                  <a:latin typeface="Roboto Slab" pitchFamily="2" charset="0"/>
                  <a:ea typeface="Roboto Slab" pitchFamily="2" charset="0"/>
                </a:rPr>
                <a:t>what it means to feel uncertain about things changing</a:t>
              </a:r>
              <a:endParaRPr lang="en-US" sz="22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C8DB9-2CFF-2EA7-7BD8-AB40B8154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420938"/>
            <a:ext cx="4382639" cy="1070874"/>
          </a:xfrm>
        </p:spPr>
        <p:txBody>
          <a:bodyPr/>
          <a:lstStyle/>
          <a:p>
            <a:r>
              <a:rPr lang="en-GB" sz="3000" dirty="0">
                <a:solidFill>
                  <a:srgbClr val="94C11F"/>
                </a:solidFill>
                <a:latin typeface="Roboto Slab"/>
                <a:ea typeface="Roboto Slab"/>
                <a:cs typeface="Roboto Slab"/>
              </a:rPr>
              <a:t>Change</a:t>
            </a:r>
            <a:r>
              <a:rPr lang="en-GB" sz="3000" dirty="0">
                <a:solidFill>
                  <a:srgbClr val="EF811B"/>
                </a:solidFill>
                <a:effectLst/>
                <a:latin typeface="Roboto Slab"/>
                <a:ea typeface="Roboto Slab"/>
                <a:cs typeface="Roboto Slab"/>
              </a:rPr>
              <a:t> </a:t>
            </a:r>
            <a:r>
              <a:rPr lang="en-GB" sz="3000" b="0" dirty="0">
                <a:solidFill>
                  <a:srgbClr val="005D83"/>
                </a:solidFill>
                <a:effectLst/>
                <a:latin typeface="Roboto Slab"/>
                <a:ea typeface="Roboto Slab"/>
                <a:cs typeface="Roboto Slab"/>
              </a:rPr>
              <a:t>is when something is happening that is different, like moving to a new school.</a:t>
            </a:r>
            <a:r>
              <a:rPr lang="en-GB" sz="3000" b="0" dirty="0">
                <a:solidFill>
                  <a:srgbClr val="005D83"/>
                </a:solidFill>
                <a:latin typeface="Roboto Slab"/>
                <a:ea typeface="Roboto Slab"/>
                <a:cs typeface="Roboto Slab"/>
              </a:rPr>
              <a:t> </a:t>
            </a:r>
            <a:endParaRPr lang="en-US" sz="3000" b="0" dirty="0">
              <a:solidFill>
                <a:srgbClr val="005D83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B9BED44-7066-70CC-B34A-03374DDF03E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EB71C1C-272B-3B80-953A-2E030BBE991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6" name="Picture 5" descr="A blue arrows in a circle&#10;&#10;Description automatically generated">
            <a:extLst>
              <a:ext uri="{FF2B5EF4-FFF2-40B4-BE49-F238E27FC236}">
                <a16:creationId xmlns:a16="http://schemas.microsoft.com/office/drawing/2014/main" id="{9B543CAB-AA50-A8C4-032F-95BF8C4372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211" y="1629000"/>
            <a:ext cx="35941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3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C8DB9-2CFF-2EA7-7BD8-AB40B8154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420938"/>
            <a:ext cx="4673095" cy="1070874"/>
          </a:xfrm>
        </p:spPr>
        <p:txBody>
          <a:bodyPr/>
          <a:lstStyle/>
          <a:p>
            <a:r>
              <a:rPr lang="en-GB" sz="3000" dirty="0">
                <a:solidFill>
                  <a:srgbClr val="94C11F"/>
                </a:solidFill>
                <a:effectLst/>
                <a:latin typeface="Roboto Slab"/>
                <a:ea typeface="Roboto Slab"/>
                <a:cs typeface="Roboto Slab"/>
              </a:rPr>
              <a:t>Uncertainty</a:t>
            </a:r>
            <a:r>
              <a:rPr lang="en-GB" sz="3000" dirty="0">
                <a:solidFill>
                  <a:srgbClr val="3F3F3F"/>
                </a:solidFill>
                <a:effectLst/>
                <a:latin typeface="Roboto Slab"/>
                <a:ea typeface="Roboto Slab"/>
                <a:cs typeface="Roboto Slab"/>
              </a:rPr>
              <a:t> </a:t>
            </a:r>
            <a:r>
              <a:rPr lang="en-GB" sz="3000" b="0" dirty="0">
                <a:solidFill>
                  <a:srgbClr val="005D83"/>
                </a:solidFill>
                <a:effectLst/>
                <a:latin typeface="Roboto Slab"/>
                <a:ea typeface="Roboto Slab"/>
                <a:cs typeface="Roboto Slab"/>
              </a:rPr>
              <a:t>is when we don't know what is going to happen, like who our new friends are going to be at school</a:t>
            </a:r>
            <a:r>
              <a:rPr lang="en-GB" sz="3000" b="0" dirty="0">
                <a:solidFill>
                  <a:srgbClr val="005D83"/>
                </a:solidFill>
                <a:latin typeface="Roboto Slab"/>
                <a:ea typeface="Roboto Slab"/>
                <a:cs typeface="Roboto Slab"/>
              </a:rPr>
              <a:t>.</a:t>
            </a:r>
            <a:br>
              <a:rPr lang="en-GB" sz="3000" b="0" dirty="0">
                <a:effectLst/>
                <a:latin typeface="Roboto Slab" pitchFamily="2" charset="0"/>
                <a:ea typeface="Roboto Slab" pitchFamily="2" charset="0"/>
              </a:rPr>
            </a:br>
            <a:endParaRPr lang="en-US" sz="3000" b="0" dirty="0">
              <a:solidFill>
                <a:srgbClr val="005D83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0F00B56-D8C4-2CD7-249B-777B4C97BE1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91E64DF-681F-4B63-FE49-9BE011E967BE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3" name="Picture 2" descr="A question mark on a black background&#10;&#10;Description automatically generated">
            <a:extLst>
              <a:ext uri="{FF2B5EF4-FFF2-40B4-BE49-F238E27FC236}">
                <a16:creationId xmlns:a16="http://schemas.microsoft.com/office/drawing/2014/main" id="{CD5D9051-7DD5-E07B-8407-878A0BB26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063" y="1890034"/>
            <a:ext cx="4594296" cy="307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5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3059486"/>
            <a:ext cx="6311555" cy="1070874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Exploring change and uncertainty</a:t>
            </a:r>
          </a:p>
        </p:txBody>
      </p:sp>
      <p:pic>
        <p:nvPicPr>
          <p:cNvPr id="4" name="Picture 3" descr="A hands holding a phone&#10;&#10;Description automatically generated">
            <a:extLst>
              <a:ext uri="{FF2B5EF4-FFF2-40B4-BE49-F238E27FC236}">
                <a16:creationId xmlns:a16="http://schemas.microsoft.com/office/drawing/2014/main" id="{7349FF9B-C547-BFAE-F0A5-86D91F561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36616">
            <a:off x="33190" y="188036"/>
            <a:ext cx="1930400" cy="2489200"/>
          </a:xfrm>
          <a:prstGeom prst="rect">
            <a:avLst/>
          </a:prstGeom>
        </p:spPr>
      </p:pic>
      <p:pic>
        <p:nvPicPr>
          <p:cNvPr id="16" name="Picture 15" descr="A hand holding a question mark and exclamation marks&#10;&#10;Description automatically generated">
            <a:extLst>
              <a:ext uri="{FF2B5EF4-FFF2-40B4-BE49-F238E27FC236}">
                <a16:creationId xmlns:a16="http://schemas.microsoft.com/office/drawing/2014/main" id="{F87FD419-0D37-43F4-F985-E95A86469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700" y="4130360"/>
            <a:ext cx="17653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261422"/>
      </p:ext>
    </p:extLst>
  </p:cSld>
  <p:clrMapOvr>
    <a:masterClrMapping/>
  </p:clrMapOvr>
</p:sld>
</file>

<file path=ppt/theme/theme1.xml><?xml version="1.0" encoding="utf-8"?>
<a:theme xmlns:a="http://schemas.openxmlformats.org/drawingml/2006/main" name="1_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7" ma:contentTypeDescription="Create a new document." ma:contentTypeScope="" ma:versionID="2d79070469e622a958c465a64216c23c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1dbbad46f1f9ab289939d8b5acc6306f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Props1.xml><?xml version="1.0" encoding="utf-8"?>
<ds:datastoreItem xmlns:ds="http://schemas.openxmlformats.org/officeDocument/2006/customXml" ds:itemID="{9D0B7B3A-F9BA-49B5-85B8-4571619FFA99}"/>
</file>

<file path=customXml/itemProps2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1235FD-532F-4515-A483-27584A454F74}">
  <ds:schemaRefs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24be428-2353-415a-b5b1-dcb6d2e6748f"/>
    <ds:schemaRef ds:uri="bb0932b2-0880-40b8-874b-867a586df499"/>
    <ds:schemaRef ds:uri="http://purl.org/dc/dcmitype/"/>
    <ds:schemaRef ds:uri="84fbdc65-01dc-4c0a-8b61-487a5ff95b45"/>
    <ds:schemaRef ds:uri="3fb426e2-5991-4987-b66c-de53452f9e1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17462</TotalTime>
  <Words>1015</Words>
  <Application>Microsoft Macintosh PowerPoint</Application>
  <PresentationFormat>On-screen Show (4:3)</PresentationFormat>
  <Paragraphs>173</Paragraphs>
  <Slides>34</Slides>
  <Notes>20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-webkit-standard</vt:lpstr>
      <vt:lpstr>Arial</vt:lpstr>
      <vt:lpstr>Arial,Sans-Serif</vt:lpstr>
      <vt:lpstr>Brown</vt:lpstr>
      <vt:lpstr>BROWN-LIGHT</vt:lpstr>
      <vt:lpstr>Brown-RegularItalic</vt:lpstr>
      <vt:lpstr>Calibri</vt:lpstr>
      <vt:lpstr>Century Gothic</vt:lpstr>
      <vt:lpstr>Roboto Slab</vt:lpstr>
      <vt:lpstr>Roboto Slab Light</vt:lpstr>
      <vt:lpstr>1_Charlie Waller Theme</vt:lpstr>
      <vt:lpstr>PowerPoint Presentation</vt:lpstr>
      <vt:lpstr>Working together…</vt:lpstr>
      <vt:lpstr>Working together…</vt:lpstr>
      <vt:lpstr>The CoRAY Project with  the Charlie Waller Trust </vt:lpstr>
      <vt:lpstr>PowerPoint Presentation</vt:lpstr>
      <vt:lpstr>Learning outcomes</vt:lpstr>
      <vt:lpstr>Change is when something is happening that is different, like moving to a new school. </vt:lpstr>
      <vt:lpstr>Uncertainty is when we don't know what is going to happen, like who our new friends are going to be at school. </vt:lpstr>
      <vt:lpstr>Exploring change and uncertainty</vt:lpstr>
      <vt:lpstr>What is going on for the boy in the film?  </vt:lpstr>
      <vt:lpstr>PowerPoint Presentation</vt:lpstr>
      <vt:lpstr>Exploring how change can make people feel</vt:lpstr>
      <vt:lpstr>Activity one</vt:lpstr>
      <vt:lpstr>PowerPoint Presentation</vt:lpstr>
      <vt:lpstr>Uncertainty</vt:lpstr>
      <vt:lpstr>PowerPoint Presentation</vt:lpstr>
      <vt:lpstr>Top tips from CoRAY  </vt:lpstr>
      <vt:lpstr>Exploring what can help…</vt:lpstr>
      <vt:lpstr>Discussion</vt:lpstr>
      <vt:lpstr>PowerPoint Presentation</vt:lpstr>
      <vt:lpstr>Ask for help if a problem is getting in the way of your life</vt:lpstr>
      <vt:lpstr>PowerPoint Presentation</vt:lpstr>
      <vt:lpstr>Top tips from CoRAY</vt:lpstr>
      <vt:lpstr>PowerPoint Presentation</vt:lpstr>
      <vt:lpstr>Top tips from CoRAY</vt:lpstr>
      <vt:lpstr>PowerPoint Presentation</vt:lpstr>
      <vt:lpstr>PowerPoint Presentation</vt:lpstr>
      <vt:lpstr>PowerPoint Presentation</vt:lpstr>
      <vt:lpstr>Think about who you could talk to inside and outside of school.</vt:lpstr>
      <vt:lpstr>Speak out</vt:lpstr>
      <vt:lpstr>Supporting a friend</vt:lpstr>
      <vt:lpstr>PowerPoint Presentation</vt:lpstr>
      <vt:lpstr>Am I able to?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Worrall</dc:creator>
  <cp:lastModifiedBy>Gemma Darby</cp:lastModifiedBy>
  <cp:revision>120</cp:revision>
  <dcterms:created xsi:type="dcterms:W3CDTF">2020-08-14T13:32:42Z</dcterms:created>
  <dcterms:modified xsi:type="dcterms:W3CDTF">2023-09-19T13:50:53Z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0x010100684D4C8A8D54A742ABE019456BD19D6A</vt:lpwstr>
  </property>
</Properties>
</file>